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x="9753600" cy="7315200"/>
  <p:notesSz cx="6858000" cy="9144000"/>
  <p:embeddedFontLst>
    <p:embeddedFont>
      <p:font typeface="Poppins Bold" charset="1" panose="00000800000000000000"/>
      <p:regular r:id="rId29"/>
    </p:embeddedFont>
    <p:embeddedFont>
      <p:font typeface="Bricolage Grotesque Bold" charset="1" panose="020B0605040402000204"/>
      <p:regular r:id="rId30"/>
    </p:embeddedFont>
    <p:embeddedFont>
      <p:font typeface="DM Sans" charset="1" panose="00000000000000000000"/>
      <p:regular r:id="rId31"/>
    </p:embeddedFont>
    <p:embeddedFont>
      <p:font typeface="DM Sans Bold" charset="1" panose="00000000000000000000"/>
      <p:regular r:id="rId32"/>
    </p:embeddedFont>
    <p:embeddedFont>
      <p:font typeface="Open Sans" charset="1" panose="00000000000000000000"/>
      <p:regular r:id="rId33"/>
    </p:embeddedFont>
    <p:embeddedFont>
      <p:font typeface="Open Sans Ultra-Bold" charset="1" panose="00000000000000000000"/>
      <p:regular r:id="rId34"/>
    </p:embeddedFont>
    <p:embeddedFont>
      <p:font typeface="Open Sans Bold" charset="1" panose="00000000000000000000"/>
      <p:regular r:id="rId35"/>
    </p:embeddedFont>
    <p:embeddedFont>
      <p:font typeface="Agrandir Bold" charset="1" panose="00000800000000000000"/>
      <p:regular r:id="rId36"/>
    </p:embeddedFont>
    <p:embeddedFont>
      <p:font typeface="Telegraf" charset="1" panose="00000500000000000000"/>
      <p:regular r:id="rId37"/>
    </p:embeddedFont>
    <p:embeddedFont>
      <p:font typeface="Agrandir" charset="1" panose="00000500000000000000"/>
      <p:regular r:id="rId38"/>
    </p:embeddedFont>
    <p:embeddedFont>
      <p:font typeface="TT Interphases Bold" charset="1" panose="02000803060000020004"/>
      <p:regular r:id="rId39"/>
    </p:embeddedFont>
    <p:embeddedFont>
      <p:font typeface="Helvetica Now" charset="1" panose="020B0504030202020204"/>
      <p:regular r:id="rId40"/>
    </p:embeddedFont>
    <p:embeddedFont>
      <p:font typeface="Aileron Bold" charset="1" panose="00000800000000000000"/>
      <p:regular r:id="rId41"/>
    </p:embeddedFont>
    <p:embeddedFont>
      <p:font typeface="Aileron" charset="1" panose="00000500000000000000"/>
      <p:regular r:id="rId42"/>
    </p:embeddedFont>
    <p:embeddedFont>
      <p:font typeface="Poppins Light" charset="1" panose="00000400000000000000"/>
      <p:regular r:id="rId43"/>
    </p:embeddedFont>
    <p:embeddedFont>
      <p:font typeface="Poppins Medium" charset="1" panose="00000600000000000000"/>
      <p:regular r:id="rId44"/>
    </p:embeddedFont>
    <p:embeddedFont>
      <p:font typeface="Poppins" charset="1" panose="00000500000000000000"/>
      <p:regular r:id="rId45"/>
    </p:embeddedFont>
    <p:embeddedFont>
      <p:font typeface="TT Hoves" charset="1" panose="02000003020000060003"/>
      <p:regular r:id="rId46"/>
    </p:embeddedFont>
    <p:embeddedFont>
      <p:font typeface="Fraunces Italics" charset="1" panose="00000000000000000000"/>
      <p:regular r:id="rId47"/>
    </p:embeddedFont>
    <p:embeddedFont>
      <p:font typeface="TT Hoves Bold" charset="1" panose="02000003020000060003"/>
      <p:regular r:id="rId48"/>
    </p:embeddedFont>
    <p:embeddedFont>
      <p:font typeface="Canva Sans" charset="1" panose="020B0503030501040103"/>
      <p:regular r:id="rId49"/>
    </p:embeddedFont>
    <p:embeddedFont>
      <p:font typeface="SCR-N Seven Extra" charset="1" panose="00000000000000000000"/>
      <p:regular r:id="rId50"/>
    </p:embeddedFont>
    <p:embeddedFont>
      <p:font typeface="Inter" charset="1" panose="020B0502030000000004"/>
      <p:regular r:id="rId51"/>
    </p:embeddedFont>
    <p:embeddedFont>
      <p:font typeface="Inter Bold" charset="1" panose="020B0802030000000004"/>
      <p:regular r:id="rId52"/>
    </p:embeddedFont>
    <p:embeddedFont>
      <p:font typeface="Poppins Heavy" charset="1" panose="00000A00000000000000"/>
      <p:regular r:id="rId53"/>
    </p:embeddedFont>
    <p:embeddedFont>
      <p:font typeface="Poppins Semi-Bold" charset="1" panose="00000700000000000000"/>
      <p:regular r:id="rId54"/>
    </p:embeddedFont>
    <p:embeddedFont>
      <p:font typeface="Anton" charset="1" panose="00000500000000000000"/>
      <p:regular r:id="rId55"/>
    </p:embeddedFont>
    <p:embeddedFont>
      <p:font typeface="Poppins Italics" charset="1" panose="00000500000000000000"/>
      <p:regular r:id="rId56"/>
    </p:embeddedFont>
    <p:embeddedFont>
      <p:font typeface="Poppins Medium Italics" charset="1" panose="00000600000000000000"/>
      <p:regular r:id="rId57"/>
    </p:embeddedFont>
    <p:embeddedFont>
      <p:font typeface="Garet Bold" charset="1" panose="00000000000000000000"/>
      <p:regular r:id="rId58"/>
    </p:embeddedFont>
    <p:embeddedFont>
      <p:font typeface="Garet" charset="1" panose="00000000000000000000"/>
      <p:regular r:id="rId59"/>
    </p:embeddedFont>
    <p:embeddedFont>
      <p:font typeface="Telegraf Bold" charset="1" panose="00000800000000000000"/>
      <p:regular r:id="rId60"/>
    </p:embeddedFont>
    <p:embeddedFont>
      <p:font typeface="Helvetica Now Display Bold" charset="1" panose="020B0804030202020204"/>
      <p:regular r:id="rId61"/>
    </p:embeddedFont>
    <p:embeddedFont>
      <p:font typeface="Helvetica Now Display" charset="1" panose="020B0504030202020204"/>
      <p:regular r:id="rId62"/>
    </p:embeddedFont>
    <p:embeddedFont>
      <p:font typeface="Paalalabas Wide" charset="1" panose="00000000000000000000"/>
      <p:regular r:id="rId63"/>
    </p:embeddedFont>
    <p:embeddedFont>
      <p:font typeface="Blinker" charset="1" panose="02000000000000000000"/>
      <p:regular r:id="rId64"/>
    </p:embeddedFont>
    <p:embeddedFont>
      <p:font typeface="Genty Sans" charset="1" panose="00000600000000000000"/>
      <p:regular r:id="rId65"/>
    </p:embeddedFont>
    <p:embeddedFont>
      <p:font typeface="Blinker Bold" charset="1" panose="02000000000000000000"/>
      <p:regular r:id="rId66"/>
    </p:embeddedFont>
    <p:embeddedFont>
      <p:font typeface="Atkinson Hyperlegible Bold" charset="1" panose="00000000000000000000"/>
      <p:regular r:id="rId67"/>
    </p:embeddedFont>
    <p:embeddedFont>
      <p:font typeface="Poppins Ultra-Bold" charset="1" panose="00000900000000000000"/>
      <p:regular r:id="rId68"/>
    </p:embeddedFont>
    <p:embeddedFont>
      <p:font typeface="Gotham Bold" charset="1" panose="00000000000000000000"/>
      <p:regular r:id="rId69"/>
    </p:embeddedFont>
    <p:embeddedFont>
      <p:font typeface="Neue Machina" charset="1" panose="00000500000000000000"/>
      <p:regular r:id="rId70"/>
    </p:embeddedFont>
    <p:embeddedFont>
      <p:font typeface="Archivo Black" charset="1" panose="020B0A03020202020B04"/>
      <p:regular r:id="rId71"/>
    </p:embeddedFont>
    <p:embeddedFont>
      <p:font typeface="Signika Bold" charset="1" panose="02010003020600000004"/>
      <p:regular r:id="rId72"/>
    </p:embeddedFont>
    <p:embeddedFont>
      <p:font typeface="Morisawa Role Sans Text Pro" charset="1" panose="020B0400000000000000"/>
      <p:regular r:id="rId73"/>
    </p:embeddedFont>
    <p:embeddedFont>
      <p:font typeface="Helios Bold" charset="1" panose="020B0704020202020204"/>
      <p:regular r:id="rId74"/>
    </p:embeddedFont>
    <p:embeddedFont>
      <p:font typeface="Helvetica World Bold" charset="1" panose="020B0800040000020004"/>
      <p:regular r:id="rId7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42" Target="fonts/font42.fntdata" Type="http://schemas.openxmlformats.org/officeDocument/2006/relationships/font"/><Relationship Id="rId43" Target="fonts/font43.fntdata" Type="http://schemas.openxmlformats.org/officeDocument/2006/relationships/font"/><Relationship Id="rId44" Target="fonts/font44.fntdata" Type="http://schemas.openxmlformats.org/officeDocument/2006/relationships/font"/><Relationship Id="rId45" Target="fonts/font45.fntdata" Type="http://schemas.openxmlformats.org/officeDocument/2006/relationships/font"/><Relationship Id="rId46" Target="fonts/font46.fntdata" Type="http://schemas.openxmlformats.org/officeDocument/2006/relationships/font"/><Relationship Id="rId47" Target="fonts/font47.fntdata" Type="http://schemas.openxmlformats.org/officeDocument/2006/relationships/font"/><Relationship Id="rId48" Target="fonts/font48.fntdata" Type="http://schemas.openxmlformats.org/officeDocument/2006/relationships/font"/><Relationship Id="rId49" Target="fonts/font49.fntdata" Type="http://schemas.openxmlformats.org/officeDocument/2006/relationships/font"/><Relationship Id="rId5" Target="tableStyles.xml" Type="http://schemas.openxmlformats.org/officeDocument/2006/relationships/tableStyles"/><Relationship Id="rId50" Target="fonts/font50.fntdata" Type="http://schemas.openxmlformats.org/officeDocument/2006/relationships/font"/><Relationship Id="rId51" Target="fonts/font51.fntdata" Type="http://schemas.openxmlformats.org/officeDocument/2006/relationships/font"/><Relationship Id="rId52" Target="fonts/font52.fntdata" Type="http://schemas.openxmlformats.org/officeDocument/2006/relationships/font"/><Relationship Id="rId53" Target="fonts/font53.fntdata" Type="http://schemas.openxmlformats.org/officeDocument/2006/relationships/font"/><Relationship Id="rId54" Target="fonts/font54.fntdata" Type="http://schemas.openxmlformats.org/officeDocument/2006/relationships/font"/><Relationship Id="rId55" Target="fonts/font55.fntdata" Type="http://schemas.openxmlformats.org/officeDocument/2006/relationships/font"/><Relationship Id="rId56" Target="fonts/font56.fntdata" Type="http://schemas.openxmlformats.org/officeDocument/2006/relationships/font"/><Relationship Id="rId57" Target="fonts/font57.fntdata" Type="http://schemas.openxmlformats.org/officeDocument/2006/relationships/font"/><Relationship Id="rId58" Target="fonts/font58.fntdata" Type="http://schemas.openxmlformats.org/officeDocument/2006/relationships/font"/><Relationship Id="rId59" Target="fonts/font59.fntdata" Type="http://schemas.openxmlformats.org/officeDocument/2006/relationships/font"/><Relationship Id="rId6" Target="slides/slide1.xml" Type="http://schemas.openxmlformats.org/officeDocument/2006/relationships/slide"/><Relationship Id="rId60" Target="fonts/font60.fntdata" Type="http://schemas.openxmlformats.org/officeDocument/2006/relationships/font"/><Relationship Id="rId61" Target="fonts/font61.fntdata" Type="http://schemas.openxmlformats.org/officeDocument/2006/relationships/font"/><Relationship Id="rId62" Target="fonts/font62.fntdata" Type="http://schemas.openxmlformats.org/officeDocument/2006/relationships/font"/><Relationship Id="rId63" Target="fonts/font63.fntdata" Type="http://schemas.openxmlformats.org/officeDocument/2006/relationships/font"/><Relationship Id="rId64" Target="fonts/font64.fntdata" Type="http://schemas.openxmlformats.org/officeDocument/2006/relationships/font"/><Relationship Id="rId65" Target="fonts/font65.fntdata" Type="http://schemas.openxmlformats.org/officeDocument/2006/relationships/font"/><Relationship Id="rId66" Target="fonts/font66.fntdata" Type="http://schemas.openxmlformats.org/officeDocument/2006/relationships/font"/><Relationship Id="rId67" Target="fonts/font67.fntdata" Type="http://schemas.openxmlformats.org/officeDocument/2006/relationships/font"/><Relationship Id="rId68" Target="fonts/font68.fntdata" Type="http://schemas.openxmlformats.org/officeDocument/2006/relationships/font"/><Relationship Id="rId69" Target="fonts/font69.fntdata" Type="http://schemas.openxmlformats.org/officeDocument/2006/relationships/font"/><Relationship Id="rId7" Target="slides/slide2.xml" Type="http://schemas.openxmlformats.org/officeDocument/2006/relationships/slide"/><Relationship Id="rId70" Target="fonts/font70.fntdata" Type="http://schemas.openxmlformats.org/officeDocument/2006/relationships/font"/><Relationship Id="rId71" Target="fonts/font71.fntdata" Type="http://schemas.openxmlformats.org/officeDocument/2006/relationships/font"/><Relationship Id="rId72" Target="fonts/font72.fntdata" Type="http://schemas.openxmlformats.org/officeDocument/2006/relationships/font"/><Relationship Id="rId73" Target="fonts/font73.fntdata" Type="http://schemas.openxmlformats.org/officeDocument/2006/relationships/font"/><Relationship Id="rId74" Target="fonts/font74.fntdata" Type="http://schemas.openxmlformats.org/officeDocument/2006/relationships/font"/><Relationship Id="rId75" Target="fonts/font75.fntdata" Type="http://schemas.openxmlformats.org/officeDocument/2006/relationships/font"/><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png" Type="http://schemas.openxmlformats.org/officeDocument/2006/relationships/image"/><Relationship Id="rId11" Target="../media/image19.png" Type="http://schemas.openxmlformats.org/officeDocument/2006/relationships/image"/><Relationship Id="rId2" Target="../media/image10.png" Type="http://schemas.openxmlformats.org/officeDocument/2006/relationships/image"/><Relationship Id="rId3" Target="../media/image11.png" Type="http://schemas.openxmlformats.org/officeDocument/2006/relationships/image"/><Relationship Id="rId4" Target="../media/image12.png" Type="http://schemas.openxmlformats.org/officeDocument/2006/relationships/image"/><Relationship Id="rId5" Target="../media/image13.svg" Type="http://schemas.openxmlformats.org/officeDocument/2006/relationships/image"/><Relationship Id="rId6" Target="../media/image14.png" Type="http://schemas.openxmlformats.org/officeDocument/2006/relationships/image"/><Relationship Id="rId7" Target="../media/image15.png" Type="http://schemas.openxmlformats.org/officeDocument/2006/relationships/image"/><Relationship Id="rId8" Target="../media/image16.png" Type="http://schemas.openxmlformats.org/officeDocument/2006/relationships/image"/><Relationship Id="rId9" Target="../media/image17.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png" Type="http://schemas.openxmlformats.org/officeDocument/2006/relationships/image"/><Relationship Id="rId4" Target="../media/image22.png" Type="http://schemas.openxmlformats.org/officeDocument/2006/relationships/image"/><Relationship Id="rId5" Target="../media/image23.png" Type="http://schemas.openxmlformats.org/officeDocument/2006/relationships/image"/><Relationship Id="rId6" Target="../media/image24.png" Type="http://schemas.openxmlformats.org/officeDocument/2006/relationships/image"/><Relationship Id="rId7" Target="../media/image25.png" Type="http://schemas.openxmlformats.org/officeDocument/2006/relationships/image"/><Relationship Id="rId8" Target="../media/image26.png" Type="http://schemas.openxmlformats.org/officeDocument/2006/relationships/image"/><Relationship Id="rId9" Target="../media/image27.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6.png" Type="http://schemas.openxmlformats.org/officeDocument/2006/relationships/image"/><Relationship Id="rId11" Target="../media/image37.svg" Type="http://schemas.openxmlformats.org/officeDocument/2006/relationships/image"/><Relationship Id="rId12" Target="../media/image38.png" Type="http://schemas.openxmlformats.org/officeDocument/2006/relationships/image"/><Relationship Id="rId13" Target="../media/image39.svg" Type="http://schemas.openxmlformats.org/officeDocument/2006/relationships/image"/><Relationship Id="rId14" Target="../media/image40.png" Type="http://schemas.openxmlformats.org/officeDocument/2006/relationships/image"/><Relationship Id="rId15" Target="../media/image41.svg" Type="http://schemas.openxmlformats.org/officeDocument/2006/relationships/image"/><Relationship Id="rId16" Target="../media/image42.png" Type="http://schemas.openxmlformats.org/officeDocument/2006/relationships/image"/><Relationship Id="rId17" Target="../media/image43.svg" Type="http://schemas.openxmlformats.org/officeDocument/2006/relationships/image"/><Relationship Id="rId2" Target="../media/image28.png" Type="http://schemas.openxmlformats.org/officeDocument/2006/relationships/image"/><Relationship Id="rId3" Target="../media/image29.svg" Type="http://schemas.openxmlformats.org/officeDocument/2006/relationships/image"/><Relationship Id="rId4" Target="../media/image30.png" Type="http://schemas.openxmlformats.org/officeDocument/2006/relationships/image"/><Relationship Id="rId5" Target="../media/image31.png" Type="http://schemas.openxmlformats.org/officeDocument/2006/relationships/image"/><Relationship Id="rId6" Target="../media/image32.png" Type="http://schemas.openxmlformats.org/officeDocument/2006/relationships/image"/><Relationship Id="rId7" Target="../media/image33.png" Type="http://schemas.openxmlformats.org/officeDocument/2006/relationships/image"/><Relationship Id="rId8" Target="../media/image34.png" Type="http://schemas.openxmlformats.org/officeDocument/2006/relationships/image"/><Relationship Id="rId9" Target="../media/image35.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4.png" Type="http://schemas.openxmlformats.org/officeDocument/2006/relationships/image"/><Relationship Id="rId3" Target="../media/image45.png" Type="http://schemas.openxmlformats.org/officeDocument/2006/relationships/image"/><Relationship Id="rId4" Target="../media/image46.png" Type="http://schemas.openxmlformats.org/officeDocument/2006/relationships/image"/><Relationship Id="rId5" Target="../media/image47.png" Type="http://schemas.openxmlformats.org/officeDocument/2006/relationships/image"/><Relationship Id="rId6" Target="../media/image48.png" Type="http://schemas.openxmlformats.org/officeDocument/2006/relationships/image"/><Relationship Id="rId7" Target="../media/image49.png" Type="http://schemas.openxmlformats.org/officeDocument/2006/relationships/image"/><Relationship Id="rId8" Target="../media/image50.png" Type="http://schemas.openxmlformats.org/officeDocument/2006/relationships/image"/><Relationship Id="rId9" Target="../media/image51.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0.png" Type="http://schemas.openxmlformats.org/officeDocument/2006/relationships/image"/><Relationship Id="rId11" Target="../media/image61.png" Type="http://schemas.openxmlformats.org/officeDocument/2006/relationships/image"/><Relationship Id="rId12" Target="../media/image62.png" Type="http://schemas.openxmlformats.org/officeDocument/2006/relationships/image"/><Relationship Id="rId13" Target="../media/image63.png" Type="http://schemas.openxmlformats.org/officeDocument/2006/relationships/image"/><Relationship Id="rId2" Target="../media/image52.png" Type="http://schemas.openxmlformats.org/officeDocument/2006/relationships/image"/><Relationship Id="rId3" Target="../media/image53.png" Type="http://schemas.openxmlformats.org/officeDocument/2006/relationships/image"/><Relationship Id="rId4" Target="../media/image54.png" Type="http://schemas.openxmlformats.org/officeDocument/2006/relationships/image"/><Relationship Id="rId5" Target="../media/image55.png" Type="http://schemas.openxmlformats.org/officeDocument/2006/relationships/image"/><Relationship Id="rId6" Target="../media/image56.png" Type="http://schemas.openxmlformats.org/officeDocument/2006/relationships/image"/><Relationship Id="rId7" Target="../media/image57.png" Type="http://schemas.openxmlformats.org/officeDocument/2006/relationships/image"/><Relationship Id="rId8" Target="../media/image58.png" Type="http://schemas.openxmlformats.org/officeDocument/2006/relationships/image"/><Relationship Id="rId9" Target="../media/image59.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4.png" Type="http://schemas.openxmlformats.org/officeDocument/2006/relationships/image"/><Relationship Id="rId3" Target="../media/image65.png" Type="http://schemas.openxmlformats.org/officeDocument/2006/relationships/image"/><Relationship Id="rId4" Target="../media/image66.png" Type="http://schemas.openxmlformats.org/officeDocument/2006/relationships/image"/><Relationship Id="rId5" Target="../media/image67.png" Type="http://schemas.openxmlformats.org/officeDocument/2006/relationships/image"/><Relationship Id="rId6" Target="../media/image68.png" Type="http://schemas.openxmlformats.org/officeDocument/2006/relationships/image"/><Relationship Id="rId7" Target="../media/image69.png" Type="http://schemas.openxmlformats.org/officeDocument/2006/relationships/image"/><Relationship Id="rId8" Target="../media/image70.png" Type="http://schemas.openxmlformats.org/officeDocument/2006/relationships/image"/><Relationship Id="rId9" Target="../media/image71.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0.svg" Type="http://schemas.openxmlformats.org/officeDocument/2006/relationships/image"/><Relationship Id="rId11" Target="../media/image81.png" Type="http://schemas.openxmlformats.org/officeDocument/2006/relationships/image"/><Relationship Id="rId12" Target="../media/image82.svg" Type="http://schemas.openxmlformats.org/officeDocument/2006/relationships/image"/><Relationship Id="rId13" Target="../media/image83.png" Type="http://schemas.openxmlformats.org/officeDocument/2006/relationships/image"/><Relationship Id="rId14" Target="../media/image84.svg" Type="http://schemas.openxmlformats.org/officeDocument/2006/relationships/image"/><Relationship Id="rId15" Target="../media/image85.png" Type="http://schemas.openxmlformats.org/officeDocument/2006/relationships/image"/><Relationship Id="rId16" Target="../media/image86.png" Type="http://schemas.openxmlformats.org/officeDocument/2006/relationships/image"/><Relationship Id="rId17" Target="../media/image87.svg" Type="http://schemas.openxmlformats.org/officeDocument/2006/relationships/image"/><Relationship Id="rId18" Target="../media/image88.png" Type="http://schemas.openxmlformats.org/officeDocument/2006/relationships/image"/><Relationship Id="rId19" Target="../media/image89.png" Type="http://schemas.openxmlformats.org/officeDocument/2006/relationships/image"/><Relationship Id="rId2" Target="../media/image72.png" Type="http://schemas.openxmlformats.org/officeDocument/2006/relationships/image"/><Relationship Id="rId20" Target="../media/image90.png" Type="http://schemas.openxmlformats.org/officeDocument/2006/relationships/image"/><Relationship Id="rId3" Target="../media/image73.png" Type="http://schemas.openxmlformats.org/officeDocument/2006/relationships/image"/><Relationship Id="rId4" Target="../media/image74.png" Type="http://schemas.openxmlformats.org/officeDocument/2006/relationships/image"/><Relationship Id="rId5" Target="../media/image75.png" Type="http://schemas.openxmlformats.org/officeDocument/2006/relationships/image"/><Relationship Id="rId6" Target="../media/image76.svg" Type="http://schemas.openxmlformats.org/officeDocument/2006/relationships/image"/><Relationship Id="rId7" Target="../media/image77.png" Type="http://schemas.openxmlformats.org/officeDocument/2006/relationships/image"/><Relationship Id="rId8" Target="../media/image78.svg" Type="http://schemas.openxmlformats.org/officeDocument/2006/relationships/image"/><Relationship Id="rId9" Target="../media/image79.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1.png" Type="http://schemas.openxmlformats.org/officeDocument/2006/relationships/image"/><Relationship Id="rId3" Target="../media/image92.png" Type="http://schemas.openxmlformats.org/officeDocument/2006/relationships/image"/><Relationship Id="rId4" Target="../media/image93.png" Type="http://schemas.openxmlformats.org/officeDocument/2006/relationships/image"/><Relationship Id="rId5" Target="../media/image94.png" Type="http://schemas.openxmlformats.org/officeDocument/2006/relationships/image"/><Relationship Id="rId6" Target="../media/image95.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4.png" Type="http://schemas.openxmlformats.org/officeDocument/2006/relationships/image"/><Relationship Id="rId11" Target="../media/image105.png" Type="http://schemas.openxmlformats.org/officeDocument/2006/relationships/image"/><Relationship Id="rId12" Target="../media/image106.png" Type="http://schemas.openxmlformats.org/officeDocument/2006/relationships/image"/><Relationship Id="rId13" Target="../media/image107.png" Type="http://schemas.openxmlformats.org/officeDocument/2006/relationships/image"/><Relationship Id="rId14" Target="../media/image108.png" Type="http://schemas.openxmlformats.org/officeDocument/2006/relationships/image"/><Relationship Id="rId15" Target="../media/image109.png" Type="http://schemas.openxmlformats.org/officeDocument/2006/relationships/image"/><Relationship Id="rId16" Target="../media/image110.svg" Type="http://schemas.openxmlformats.org/officeDocument/2006/relationships/image"/><Relationship Id="rId17" Target="../media/image111.png" Type="http://schemas.openxmlformats.org/officeDocument/2006/relationships/image"/><Relationship Id="rId18" Target="../media/image112.svg" Type="http://schemas.openxmlformats.org/officeDocument/2006/relationships/image"/><Relationship Id="rId19" Target="../media/image113.png" Type="http://schemas.openxmlformats.org/officeDocument/2006/relationships/image"/><Relationship Id="rId2" Target="../media/image96.png" Type="http://schemas.openxmlformats.org/officeDocument/2006/relationships/image"/><Relationship Id="rId20" Target="../media/image114.svg" Type="http://schemas.openxmlformats.org/officeDocument/2006/relationships/image"/><Relationship Id="rId21" Target="../media/image115.png" Type="http://schemas.openxmlformats.org/officeDocument/2006/relationships/image"/><Relationship Id="rId22" Target="../media/image116.svg" Type="http://schemas.openxmlformats.org/officeDocument/2006/relationships/image"/><Relationship Id="rId23" Target="../media/image117.png" Type="http://schemas.openxmlformats.org/officeDocument/2006/relationships/image"/><Relationship Id="rId24" Target="../media/image118.svg" Type="http://schemas.openxmlformats.org/officeDocument/2006/relationships/image"/><Relationship Id="rId25" Target="../media/image119.png" Type="http://schemas.openxmlformats.org/officeDocument/2006/relationships/image"/><Relationship Id="rId26" Target="../media/image120.svg" Type="http://schemas.openxmlformats.org/officeDocument/2006/relationships/image"/><Relationship Id="rId3" Target="../media/image97.svg" Type="http://schemas.openxmlformats.org/officeDocument/2006/relationships/image"/><Relationship Id="rId4" Target="../media/image98.png" Type="http://schemas.openxmlformats.org/officeDocument/2006/relationships/image"/><Relationship Id="rId5" Target="../media/image99.png" Type="http://schemas.openxmlformats.org/officeDocument/2006/relationships/image"/><Relationship Id="rId6" Target="../media/image100.png" Type="http://schemas.openxmlformats.org/officeDocument/2006/relationships/image"/><Relationship Id="rId7" Target="../media/image101.svg" Type="http://schemas.openxmlformats.org/officeDocument/2006/relationships/image"/><Relationship Id="rId8" Target="../media/image102.png" Type="http://schemas.openxmlformats.org/officeDocument/2006/relationships/image"/><Relationship Id="rId9" Target="../media/image103.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1.png" Type="http://schemas.openxmlformats.org/officeDocument/2006/relationships/image"/><Relationship Id="rId3" Target="../media/image122.png" Type="http://schemas.openxmlformats.org/officeDocument/2006/relationships/image"/><Relationship Id="rId4" Target="../media/image123.png" Type="http://schemas.openxmlformats.org/officeDocument/2006/relationships/image"/><Relationship Id="rId5" Target="../media/image124.png" Type="http://schemas.openxmlformats.org/officeDocument/2006/relationships/image"/><Relationship Id="rId6" Target="../media/image125.png" Type="http://schemas.openxmlformats.org/officeDocument/2006/relationships/image"/><Relationship Id="rId7" Target="../media/image126.png" Type="http://schemas.openxmlformats.org/officeDocument/2006/relationships/image"/><Relationship Id="rId8" Target="../media/image70.png" Type="http://schemas.openxmlformats.org/officeDocument/2006/relationships/image"/><Relationship Id="rId9" Target="../media/image71.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3.png" Type="http://schemas.openxmlformats.org/officeDocument/2006/relationships/image"/><Relationship Id="rId11" Target="../media/image115.png" Type="http://schemas.openxmlformats.org/officeDocument/2006/relationships/image"/><Relationship Id="rId12" Target="../media/image116.svg" Type="http://schemas.openxmlformats.org/officeDocument/2006/relationships/image"/><Relationship Id="rId13" Target="../media/image117.png" Type="http://schemas.openxmlformats.org/officeDocument/2006/relationships/image"/><Relationship Id="rId14" Target="../media/image118.svg" Type="http://schemas.openxmlformats.org/officeDocument/2006/relationships/image"/><Relationship Id="rId15" Target="../media/image113.png" Type="http://schemas.openxmlformats.org/officeDocument/2006/relationships/image"/><Relationship Id="rId16" Target="../media/image114.svg" Type="http://schemas.openxmlformats.org/officeDocument/2006/relationships/image"/><Relationship Id="rId17" Target="../media/image134.png" Type="http://schemas.openxmlformats.org/officeDocument/2006/relationships/image"/><Relationship Id="rId18" Target="../media/image135.svg" Type="http://schemas.openxmlformats.org/officeDocument/2006/relationships/image"/><Relationship Id="rId19" Target="../media/image136.png" Type="http://schemas.openxmlformats.org/officeDocument/2006/relationships/image"/><Relationship Id="rId2" Target="../media/image96.png" Type="http://schemas.openxmlformats.org/officeDocument/2006/relationships/image"/><Relationship Id="rId20" Target="../media/image137.svg" Type="http://schemas.openxmlformats.org/officeDocument/2006/relationships/image"/><Relationship Id="rId21" Target="../media/image138.png" Type="http://schemas.openxmlformats.org/officeDocument/2006/relationships/image"/><Relationship Id="rId22" Target="../media/image139.svg" Type="http://schemas.openxmlformats.org/officeDocument/2006/relationships/image"/><Relationship Id="rId3" Target="../media/image97.svg" Type="http://schemas.openxmlformats.org/officeDocument/2006/relationships/image"/><Relationship Id="rId4" Target="../media/image127.png" Type="http://schemas.openxmlformats.org/officeDocument/2006/relationships/image"/><Relationship Id="rId5" Target="../media/image128.png" Type="http://schemas.openxmlformats.org/officeDocument/2006/relationships/image"/><Relationship Id="rId6" Target="../media/image129.png" Type="http://schemas.openxmlformats.org/officeDocument/2006/relationships/image"/><Relationship Id="rId7" Target="../media/image130.png" Type="http://schemas.openxmlformats.org/officeDocument/2006/relationships/image"/><Relationship Id="rId8" Target="../media/image131.png" Type="http://schemas.openxmlformats.org/officeDocument/2006/relationships/image"/><Relationship Id="rId9" Target="../media/image132.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48.png" Type="http://schemas.openxmlformats.org/officeDocument/2006/relationships/image"/><Relationship Id="rId11" Target="../media/image149.png" Type="http://schemas.openxmlformats.org/officeDocument/2006/relationships/image"/><Relationship Id="rId12" Target="../media/image150.svg" Type="http://schemas.openxmlformats.org/officeDocument/2006/relationships/image"/><Relationship Id="rId13" Target="../media/image151.png" Type="http://schemas.openxmlformats.org/officeDocument/2006/relationships/image"/><Relationship Id="rId14" Target="../media/image152.svg" Type="http://schemas.openxmlformats.org/officeDocument/2006/relationships/image"/><Relationship Id="rId15" Target="../media/image153.png" Type="http://schemas.openxmlformats.org/officeDocument/2006/relationships/image"/><Relationship Id="rId16" Target="../media/image154.svg" Type="http://schemas.openxmlformats.org/officeDocument/2006/relationships/image"/><Relationship Id="rId17" Target="../media/image155.png" Type="http://schemas.openxmlformats.org/officeDocument/2006/relationships/image"/><Relationship Id="rId18" Target="../media/image156.svg" Type="http://schemas.openxmlformats.org/officeDocument/2006/relationships/image"/><Relationship Id="rId19" Target="../media/image157.png" Type="http://schemas.openxmlformats.org/officeDocument/2006/relationships/image"/><Relationship Id="rId2" Target="../media/image140.png" Type="http://schemas.openxmlformats.org/officeDocument/2006/relationships/image"/><Relationship Id="rId20" Target="../media/image158.svg" Type="http://schemas.openxmlformats.org/officeDocument/2006/relationships/image"/><Relationship Id="rId21" Target="../media/image159.png" Type="http://schemas.openxmlformats.org/officeDocument/2006/relationships/image"/><Relationship Id="rId22" Target="../media/image160.svg" Type="http://schemas.openxmlformats.org/officeDocument/2006/relationships/image"/><Relationship Id="rId23" Target="../media/image161.png" Type="http://schemas.openxmlformats.org/officeDocument/2006/relationships/image"/><Relationship Id="rId24" Target="../media/image162.svg" Type="http://schemas.openxmlformats.org/officeDocument/2006/relationships/image"/><Relationship Id="rId3" Target="../media/image141.png" Type="http://schemas.openxmlformats.org/officeDocument/2006/relationships/image"/><Relationship Id="rId4" Target="../media/image142.png" Type="http://schemas.openxmlformats.org/officeDocument/2006/relationships/image"/><Relationship Id="rId5" Target="../media/image143.svg" Type="http://schemas.openxmlformats.org/officeDocument/2006/relationships/image"/><Relationship Id="rId6" Target="../media/image144.png" Type="http://schemas.openxmlformats.org/officeDocument/2006/relationships/image"/><Relationship Id="rId7" Target="../media/image145.svg" Type="http://schemas.openxmlformats.org/officeDocument/2006/relationships/image"/><Relationship Id="rId8" Target="../media/image146.png" Type="http://schemas.openxmlformats.org/officeDocument/2006/relationships/image"/><Relationship Id="rId9" Target="../media/image147.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3.png" Type="http://schemas.openxmlformats.org/officeDocument/2006/relationships/image"/><Relationship Id="rId3" Target="../media/image164.png" Type="http://schemas.openxmlformats.org/officeDocument/2006/relationships/image"/><Relationship Id="rId4" Target="../media/image165.png" Type="http://schemas.openxmlformats.org/officeDocument/2006/relationships/image"/><Relationship Id="rId5" Target="../media/image166.png" Type="http://schemas.openxmlformats.org/officeDocument/2006/relationships/image"/><Relationship Id="rId6" Target="../media/image167.png" Type="http://schemas.openxmlformats.org/officeDocument/2006/relationships/image"/><Relationship Id="rId7" Target="../media/image168.png" Type="http://schemas.openxmlformats.org/officeDocument/2006/relationships/image"/><Relationship Id="rId8" Target="../media/image169.png" Type="http://schemas.openxmlformats.org/officeDocument/2006/relationships/image"/><Relationship Id="rId9" Target="../media/image170.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1.png" Type="http://schemas.openxmlformats.org/officeDocument/2006/relationships/image"/><Relationship Id="rId3" Target="../media/image172.png" Type="http://schemas.openxmlformats.org/officeDocument/2006/relationships/image"/><Relationship Id="rId4" Target="../media/image173.png" Type="http://schemas.openxmlformats.org/officeDocument/2006/relationships/image"/><Relationship Id="rId5" Target="../media/image174.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3.png" Type="http://schemas.openxmlformats.org/officeDocument/2006/relationships/image"/><Relationship Id="rId11" Target="../media/image184.png" Type="http://schemas.openxmlformats.org/officeDocument/2006/relationships/image"/><Relationship Id="rId12" Target="../media/image185.png" Type="http://schemas.openxmlformats.org/officeDocument/2006/relationships/image"/><Relationship Id="rId13" Target="../media/image186.png" Type="http://schemas.openxmlformats.org/officeDocument/2006/relationships/image"/><Relationship Id="rId14" Target="../media/image187.png" Type="http://schemas.openxmlformats.org/officeDocument/2006/relationships/image"/><Relationship Id="rId2" Target="../media/image175.png" Type="http://schemas.openxmlformats.org/officeDocument/2006/relationships/image"/><Relationship Id="rId3" Target="../media/image176.svg" Type="http://schemas.openxmlformats.org/officeDocument/2006/relationships/image"/><Relationship Id="rId4" Target="../media/image177.png" Type="http://schemas.openxmlformats.org/officeDocument/2006/relationships/image"/><Relationship Id="rId5" Target="../media/image178.svg" Type="http://schemas.openxmlformats.org/officeDocument/2006/relationships/image"/><Relationship Id="rId6" Target="../media/image179.png" Type="http://schemas.openxmlformats.org/officeDocument/2006/relationships/image"/><Relationship Id="rId7" Target="../media/image180.png" Type="http://schemas.openxmlformats.org/officeDocument/2006/relationships/image"/><Relationship Id="rId8" Target="../media/image181.svg" Type="http://schemas.openxmlformats.org/officeDocument/2006/relationships/image"/><Relationship Id="rId9" Target="../media/image182.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96.png" Type="http://schemas.openxmlformats.org/officeDocument/2006/relationships/image"/><Relationship Id="rId11" Target="../media/image197.png" Type="http://schemas.openxmlformats.org/officeDocument/2006/relationships/image"/><Relationship Id="rId12" Target="../media/image198.png" Type="http://schemas.openxmlformats.org/officeDocument/2006/relationships/image"/><Relationship Id="rId13" Target="../media/image199.png" Type="http://schemas.openxmlformats.org/officeDocument/2006/relationships/image"/><Relationship Id="rId2" Target="../media/image188.png" Type="http://schemas.openxmlformats.org/officeDocument/2006/relationships/image"/><Relationship Id="rId3" Target="../media/image189.svg" Type="http://schemas.openxmlformats.org/officeDocument/2006/relationships/image"/><Relationship Id="rId4" Target="../media/image190.png" Type="http://schemas.openxmlformats.org/officeDocument/2006/relationships/image"/><Relationship Id="rId5" Target="../media/image191.png" Type="http://schemas.openxmlformats.org/officeDocument/2006/relationships/image"/><Relationship Id="rId6" Target="../media/image192.png" Type="http://schemas.openxmlformats.org/officeDocument/2006/relationships/image"/><Relationship Id="rId7" Target="../media/image193.png" Type="http://schemas.openxmlformats.org/officeDocument/2006/relationships/image"/><Relationship Id="rId8" Target="../media/image194.png" Type="http://schemas.openxmlformats.org/officeDocument/2006/relationships/image"/><Relationship Id="rId9" Target="../media/image195.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0.png" Type="http://schemas.openxmlformats.org/officeDocument/2006/relationships/image"/><Relationship Id="rId3" Target="../media/image201.png" Type="http://schemas.openxmlformats.org/officeDocument/2006/relationships/image"/><Relationship Id="rId4" Target="../media/image202.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3.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12.svg" Type="http://schemas.openxmlformats.org/officeDocument/2006/relationships/image"/><Relationship Id="rId11" Target="../media/image213.png" Type="http://schemas.openxmlformats.org/officeDocument/2006/relationships/image"/><Relationship Id="rId2" Target="../media/image204.png" Type="http://schemas.openxmlformats.org/officeDocument/2006/relationships/image"/><Relationship Id="rId3" Target="../media/image205.png" Type="http://schemas.openxmlformats.org/officeDocument/2006/relationships/image"/><Relationship Id="rId4" Target="../media/image206.png" Type="http://schemas.openxmlformats.org/officeDocument/2006/relationships/image"/><Relationship Id="rId5" Target="../media/image207.png" Type="http://schemas.openxmlformats.org/officeDocument/2006/relationships/image"/><Relationship Id="rId6" Target="../media/image208.svg" Type="http://schemas.openxmlformats.org/officeDocument/2006/relationships/image"/><Relationship Id="rId7" Target="../media/image209.png" Type="http://schemas.openxmlformats.org/officeDocument/2006/relationships/image"/><Relationship Id="rId8" Target="../media/image210.svg" Type="http://schemas.openxmlformats.org/officeDocument/2006/relationships/image"/><Relationship Id="rId9" Target="../media/image211.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4.png" Type="http://schemas.openxmlformats.org/officeDocument/2006/relationships/image"/><Relationship Id="rId3" Target="../media/image215.svg" Type="http://schemas.openxmlformats.org/officeDocument/2006/relationships/image"/><Relationship Id="rId4" Target="../media/image216.png" Type="http://schemas.openxmlformats.org/officeDocument/2006/relationships/image"/><Relationship Id="rId5" Target="../media/image217.png" Type="http://schemas.openxmlformats.org/officeDocument/2006/relationships/image"/><Relationship Id="rId6" Target="../media/image218.png" Type="http://schemas.openxmlformats.org/officeDocument/2006/relationships/image"/><Relationship Id="rId7" Target="../media/image219.png" Type="http://schemas.openxmlformats.org/officeDocument/2006/relationships/image"/><Relationship Id="rId8" Target="../media/image220.png" Type="http://schemas.openxmlformats.org/officeDocument/2006/relationships/image"/><Relationship Id="rId9" Target="../media/image221.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FF8EE"/>
        </a:solidFill>
      </p:bgPr>
    </p:bg>
    <p:spTree>
      <p:nvGrpSpPr>
        <p:cNvPr id="1" name=""/>
        <p:cNvGrpSpPr/>
        <p:nvPr/>
      </p:nvGrpSpPr>
      <p:grpSpPr>
        <a:xfrm>
          <a:off x="0" y="0"/>
          <a:ext cx="0" cy="0"/>
          <a:chOff x="0" y="0"/>
          <a:chExt cx="0" cy="0"/>
        </a:xfrm>
      </p:grpSpPr>
      <p:grpSp>
        <p:nvGrpSpPr>
          <p:cNvPr name="Group 2" id="2"/>
          <p:cNvGrpSpPr/>
          <p:nvPr/>
        </p:nvGrpSpPr>
        <p:grpSpPr>
          <a:xfrm rot="0">
            <a:off x="461985" y="1465389"/>
            <a:ext cx="5420662" cy="1750387"/>
            <a:chOff x="0" y="0"/>
            <a:chExt cx="2007653" cy="648291"/>
          </a:xfrm>
        </p:grpSpPr>
        <p:sp>
          <p:nvSpPr>
            <p:cNvPr name="Freeform 3" id="3"/>
            <p:cNvSpPr/>
            <p:nvPr/>
          </p:nvSpPr>
          <p:spPr>
            <a:xfrm flipH="false" flipV="false" rot="0">
              <a:off x="0" y="0"/>
              <a:ext cx="2007653" cy="648291"/>
            </a:xfrm>
            <a:custGeom>
              <a:avLst/>
              <a:gdLst/>
              <a:ahLst/>
              <a:cxnLst/>
              <a:rect r="r" b="b" t="t" l="l"/>
              <a:pathLst>
                <a:path h="648291" w="2007653">
                  <a:moveTo>
                    <a:pt x="0" y="0"/>
                  </a:moveTo>
                  <a:lnTo>
                    <a:pt x="2007653" y="0"/>
                  </a:lnTo>
                  <a:lnTo>
                    <a:pt x="2007653" y="648291"/>
                  </a:lnTo>
                  <a:lnTo>
                    <a:pt x="0" y="648291"/>
                  </a:lnTo>
                  <a:close/>
                </a:path>
              </a:pathLst>
            </a:custGeom>
            <a:solidFill>
              <a:srgbClr val="000000">
                <a:alpha val="0"/>
              </a:srgbClr>
            </a:solidFill>
            <a:ln w="9525" cap="sq">
              <a:solidFill>
                <a:srgbClr val="FF7D75"/>
              </a:solidFill>
              <a:prstDash val="solid"/>
              <a:miter/>
            </a:ln>
          </p:spPr>
        </p:sp>
        <p:sp>
          <p:nvSpPr>
            <p:cNvPr name="TextBox 4" id="4"/>
            <p:cNvSpPr txBox="true"/>
            <p:nvPr/>
          </p:nvSpPr>
          <p:spPr>
            <a:xfrm>
              <a:off x="0" y="-28575"/>
              <a:ext cx="2007653" cy="676866"/>
            </a:xfrm>
            <a:prstGeom prst="rect">
              <a:avLst/>
            </a:prstGeom>
          </p:spPr>
          <p:txBody>
            <a:bodyPr anchor="ctr" rtlCol="false" tIns="50800" lIns="50800" bIns="50800" rIns="50800"/>
            <a:lstStyle/>
            <a:p>
              <a:pPr algn="ctr">
                <a:lnSpc>
                  <a:spcPts val="1777"/>
                </a:lnSpc>
              </a:pPr>
            </a:p>
          </p:txBody>
        </p:sp>
      </p:grpSp>
      <p:pic>
        <p:nvPicPr>
          <p:cNvPr name="Picture 5" id="5"/>
          <p:cNvPicPr>
            <a:picLocks noChangeAspect="true"/>
          </p:cNvPicPr>
          <p:nvPr/>
        </p:nvPicPr>
        <p:blipFill>
          <a:blip r:embed="rId2"/>
          <a:stretch>
            <a:fillRect/>
          </a:stretch>
        </p:blipFill>
        <p:spPr>
          <a:xfrm rot="0">
            <a:off x="4143746" y="1561337"/>
            <a:ext cx="1572767" cy="1572767"/>
          </a:xfrm>
          <a:prstGeom prst="rect">
            <a:avLst/>
          </a:prstGeom>
        </p:spPr>
      </p:pic>
      <p:grpSp>
        <p:nvGrpSpPr>
          <p:cNvPr name="Group 6" id="6"/>
          <p:cNvGrpSpPr/>
          <p:nvPr/>
        </p:nvGrpSpPr>
        <p:grpSpPr>
          <a:xfrm rot="0">
            <a:off x="681954" y="1305908"/>
            <a:ext cx="1744450" cy="321579"/>
            <a:chOff x="0" y="0"/>
            <a:chExt cx="865607" cy="159569"/>
          </a:xfrm>
        </p:grpSpPr>
        <p:sp>
          <p:nvSpPr>
            <p:cNvPr name="Freeform 7" id="7"/>
            <p:cNvSpPr/>
            <p:nvPr/>
          </p:nvSpPr>
          <p:spPr>
            <a:xfrm flipH="false" flipV="false" rot="0">
              <a:off x="0" y="0"/>
              <a:ext cx="865607" cy="159569"/>
            </a:xfrm>
            <a:custGeom>
              <a:avLst/>
              <a:gdLst/>
              <a:ahLst/>
              <a:cxnLst/>
              <a:rect r="r" b="b" t="t" l="l"/>
              <a:pathLst>
                <a:path h="159569" w="865607">
                  <a:moveTo>
                    <a:pt x="0" y="0"/>
                  </a:moveTo>
                  <a:lnTo>
                    <a:pt x="865607" y="0"/>
                  </a:lnTo>
                  <a:lnTo>
                    <a:pt x="865607" y="159569"/>
                  </a:lnTo>
                  <a:lnTo>
                    <a:pt x="0" y="159569"/>
                  </a:lnTo>
                  <a:close/>
                </a:path>
              </a:pathLst>
            </a:custGeom>
            <a:solidFill>
              <a:srgbClr val="DD372D"/>
            </a:solidFill>
          </p:spPr>
        </p:sp>
        <p:sp>
          <p:nvSpPr>
            <p:cNvPr name="TextBox 8" id="8"/>
            <p:cNvSpPr txBox="true"/>
            <p:nvPr/>
          </p:nvSpPr>
          <p:spPr>
            <a:xfrm>
              <a:off x="0" y="-9525"/>
              <a:ext cx="865607" cy="169094"/>
            </a:xfrm>
            <a:prstGeom prst="rect">
              <a:avLst/>
            </a:prstGeom>
          </p:spPr>
          <p:txBody>
            <a:bodyPr anchor="ctr" rtlCol="false" tIns="50800" lIns="50800" bIns="50800" rIns="50800"/>
            <a:lstStyle/>
            <a:p>
              <a:pPr algn="ctr">
                <a:lnSpc>
                  <a:spcPts val="1143"/>
                </a:lnSpc>
              </a:pPr>
              <a:r>
                <a:rPr lang="en-US" b="true" sz="900">
                  <a:solidFill>
                    <a:srgbClr val="FFFFFF"/>
                  </a:solidFill>
                  <a:latin typeface="Poppins Bold"/>
                  <a:ea typeface="Poppins Bold"/>
                  <a:cs typeface="Poppins Bold"/>
                  <a:sym typeface="Poppins Bold"/>
                </a:rPr>
                <a:t>Customer Demographics</a:t>
              </a:r>
            </a:p>
          </p:txBody>
        </p:sp>
      </p:grpSp>
      <p:grpSp>
        <p:nvGrpSpPr>
          <p:cNvPr name="Group 9" id="9"/>
          <p:cNvGrpSpPr/>
          <p:nvPr/>
        </p:nvGrpSpPr>
        <p:grpSpPr>
          <a:xfrm rot="0">
            <a:off x="760678" y="2052151"/>
            <a:ext cx="153072" cy="153072"/>
            <a:chOff x="0" y="0"/>
            <a:chExt cx="56693" cy="56693"/>
          </a:xfrm>
        </p:grpSpPr>
        <p:sp>
          <p:nvSpPr>
            <p:cNvPr name="Freeform 10" id="10"/>
            <p:cNvSpPr/>
            <p:nvPr/>
          </p:nvSpPr>
          <p:spPr>
            <a:xfrm flipH="false" flipV="false" rot="0">
              <a:off x="0" y="0"/>
              <a:ext cx="56693" cy="56693"/>
            </a:xfrm>
            <a:custGeom>
              <a:avLst/>
              <a:gdLst/>
              <a:ahLst/>
              <a:cxnLst/>
              <a:rect r="r" b="b" t="t" l="l"/>
              <a:pathLst>
                <a:path h="56693" w="56693">
                  <a:moveTo>
                    <a:pt x="0" y="0"/>
                  </a:moveTo>
                  <a:lnTo>
                    <a:pt x="56693" y="0"/>
                  </a:lnTo>
                  <a:lnTo>
                    <a:pt x="56693" y="56693"/>
                  </a:lnTo>
                  <a:lnTo>
                    <a:pt x="0" y="56693"/>
                  </a:lnTo>
                  <a:close/>
                </a:path>
              </a:pathLst>
            </a:custGeom>
            <a:solidFill>
              <a:srgbClr val="D42F27"/>
            </a:solidFill>
          </p:spPr>
        </p:sp>
        <p:sp>
          <p:nvSpPr>
            <p:cNvPr name="TextBox 11" id="11"/>
            <p:cNvSpPr txBox="true"/>
            <p:nvPr/>
          </p:nvSpPr>
          <p:spPr>
            <a:xfrm>
              <a:off x="0" y="-28575"/>
              <a:ext cx="56693" cy="85268"/>
            </a:xfrm>
            <a:prstGeom prst="rect">
              <a:avLst/>
            </a:prstGeom>
          </p:spPr>
          <p:txBody>
            <a:bodyPr anchor="ctr" rtlCol="false" tIns="50800" lIns="50800" bIns="50800" rIns="50800"/>
            <a:lstStyle/>
            <a:p>
              <a:pPr algn="ctr">
                <a:lnSpc>
                  <a:spcPts val="1777"/>
                </a:lnSpc>
              </a:pPr>
            </a:p>
          </p:txBody>
        </p:sp>
      </p:grpSp>
      <p:grpSp>
        <p:nvGrpSpPr>
          <p:cNvPr name="Group 12" id="12"/>
          <p:cNvGrpSpPr/>
          <p:nvPr/>
        </p:nvGrpSpPr>
        <p:grpSpPr>
          <a:xfrm rot="0">
            <a:off x="760678" y="2388340"/>
            <a:ext cx="153072" cy="153072"/>
            <a:chOff x="0" y="0"/>
            <a:chExt cx="56693" cy="56693"/>
          </a:xfrm>
        </p:grpSpPr>
        <p:sp>
          <p:nvSpPr>
            <p:cNvPr name="Freeform 13" id="13"/>
            <p:cNvSpPr/>
            <p:nvPr/>
          </p:nvSpPr>
          <p:spPr>
            <a:xfrm flipH="false" flipV="false" rot="0">
              <a:off x="0" y="0"/>
              <a:ext cx="56693" cy="56693"/>
            </a:xfrm>
            <a:custGeom>
              <a:avLst/>
              <a:gdLst/>
              <a:ahLst/>
              <a:cxnLst/>
              <a:rect r="r" b="b" t="t" l="l"/>
              <a:pathLst>
                <a:path h="56693" w="56693">
                  <a:moveTo>
                    <a:pt x="0" y="0"/>
                  </a:moveTo>
                  <a:lnTo>
                    <a:pt x="56693" y="0"/>
                  </a:lnTo>
                  <a:lnTo>
                    <a:pt x="56693" y="56693"/>
                  </a:lnTo>
                  <a:lnTo>
                    <a:pt x="0" y="56693"/>
                  </a:lnTo>
                  <a:close/>
                </a:path>
              </a:pathLst>
            </a:custGeom>
            <a:solidFill>
              <a:srgbClr val="F5483C"/>
            </a:solidFill>
          </p:spPr>
        </p:sp>
        <p:sp>
          <p:nvSpPr>
            <p:cNvPr name="TextBox 14" id="14"/>
            <p:cNvSpPr txBox="true"/>
            <p:nvPr/>
          </p:nvSpPr>
          <p:spPr>
            <a:xfrm>
              <a:off x="0" y="-28575"/>
              <a:ext cx="56693" cy="85268"/>
            </a:xfrm>
            <a:prstGeom prst="rect">
              <a:avLst/>
            </a:prstGeom>
          </p:spPr>
          <p:txBody>
            <a:bodyPr anchor="ctr" rtlCol="false" tIns="50800" lIns="50800" bIns="50800" rIns="50800"/>
            <a:lstStyle/>
            <a:p>
              <a:pPr algn="ctr">
                <a:lnSpc>
                  <a:spcPts val="1777"/>
                </a:lnSpc>
              </a:pPr>
            </a:p>
          </p:txBody>
        </p:sp>
      </p:grpSp>
      <p:grpSp>
        <p:nvGrpSpPr>
          <p:cNvPr name="Group 15" id="15"/>
          <p:cNvGrpSpPr/>
          <p:nvPr/>
        </p:nvGrpSpPr>
        <p:grpSpPr>
          <a:xfrm rot="0">
            <a:off x="760678" y="2742002"/>
            <a:ext cx="153072" cy="153072"/>
            <a:chOff x="0" y="0"/>
            <a:chExt cx="56693" cy="56693"/>
          </a:xfrm>
        </p:grpSpPr>
        <p:sp>
          <p:nvSpPr>
            <p:cNvPr name="Freeform 16" id="16"/>
            <p:cNvSpPr/>
            <p:nvPr/>
          </p:nvSpPr>
          <p:spPr>
            <a:xfrm flipH="false" flipV="false" rot="0">
              <a:off x="0" y="0"/>
              <a:ext cx="56693" cy="56693"/>
            </a:xfrm>
            <a:custGeom>
              <a:avLst/>
              <a:gdLst/>
              <a:ahLst/>
              <a:cxnLst/>
              <a:rect r="r" b="b" t="t" l="l"/>
              <a:pathLst>
                <a:path h="56693" w="56693">
                  <a:moveTo>
                    <a:pt x="0" y="0"/>
                  </a:moveTo>
                  <a:lnTo>
                    <a:pt x="56693" y="0"/>
                  </a:lnTo>
                  <a:lnTo>
                    <a:pt x="56693" y="56693"/>
                  </a:lnTo>
                  <a:lnTo>
                    <a:pt x="0" y="56693"/>
                  </a:lnTo>
                  <a:close/>
                </a:path>
              </a:pathLst>
            </a:custGeom>
            <a:solidFill>
              <a:srgbClr val="FF635A"/>
            </a:solidFill>
          </p:spPr>
        </p:sp>
        <p:sp>
          <p:nvSpPr>
            <p:cNvPr name="TextBox 17" id="17"/>
            <p:cNvSpPr txBox="true"/>
            <p:nvPr/>
          </p:nvSpPr>
          <p:spPr>
            <a:xfrm>
              <a:off x="0" y="-28575"/>
              <a:ext cx="56693" cy="85268"/>
            </a:xfrm>
            <a:prstGeom prst="rect">
              <a:avLst/>
            </a:prstGeom>
          </p:spPr>
          <p:txBody>
            <a:bodyPr anchor="ctr" rtlCol="false" tIns="50800" lIns="50800" bIns="50800" rIns="50800"/>
            <a:lstStyle/>
            <a:p>
              <a:pPr algn="ctr">
                <a:lnSpc>
                  <a:spcPts val="1777"/>
                </a:lnSpc>
              </a:pPr>
            </a:p>
          </p:txBody>
        </p:sp>
      </p:grpSp>
      <p:grpSp>
        <p:nvGrpSpPr>
          <p:cNvPr name="Group 18" id="18"/>
          <p:cNvGrpSpPr/>
          <p:nvPr/>
        </p:nvGrpSpPr>
        <p:grpSpPr>
          <a:xfrm rot="0">
            <a:off x="2417528" y="2052151"/>
            <a:ext cx="153072" cy="153072"/>
            <a:chOff x="0" y="0"/>
            <a:chExt cx="56693" cy="56693"/>
          </a:xfrm>
        </p:grpSpPr>
        <p:sp>
          <p:nvSpPr>
            <p:cNvPr name="Freeform 19" id="19"/>
            <p:cNvSpPr/>
            <p:nvPr/>
          </p:nvSpPr>
          <p:spPr>
            <a:xfrm flipH="false" flipV="false" rot="0">
              <a:off x="0" y="0"/>
              <a:ext cx="56693" cy="56693"/>
            </a:xfrm>
            <a:custGeom>
              <a:avLst/>
              <a:gdLst/>
              <a:ahLst/>
              <a:cxnLst/>
              <a:rect r="r" b="b" t="t" l="l"/>
              <a:pathLst>
                <a:path h="56693" w="56693">
                  <a:moveTo>
                    <a:pt x="0" y="0"/>
                  </a:moveTo>
                  <a:lnTo>
                    <a:pt x="56693" y="0"/>
                  </a:lnTo>
                  <a:lnTo>
                    <a:pt x="56693" y="56693"/>
                  </a:lnTo>
                  <a:lnTo>
                    <a:pt x="0" y="56693"/>
                  </a:lnTo>
                  <a:close/>
                </a:path>
              </a:pathLst>
            </a:custGeom>
            <a:solidFill>
              <a:srgbClr val="FF7D76"/>
            </a:solidFill>
          </p:spPr>
        </p:sp>
        <p:sp>
          <p:nvSpPr>
            <p:cNvPr name="TextBox 20" id="20"/>
            <p:cNvSpPr txBox="true"/>
            <p:nvPr/>
          </p:nvSpPr>
          <p:spPr>
            <a:xfrm>
              <a:off x="0" y="-28575"/>
              <a:ext cx="56693" cy="85268"/>
            </a:xfrm>
            <a:prstGeom prst="rect">
              <a:avLst/>
            </a:prstGeom>
          </p:spPr>
          <p:txBody>
            <a:bodyPr anchor="ctr" rtlCol="false" tIns="50800" lIns="50800" bIns="50800" rIns="50800"/>
            <a:lstStyle/>
            <a:p>
              <a:pPr algn="ctr">
                <a:lnSpc>
                  <a:spcPts val="1777"/>
                </a:lnSpc>
              </a:pPr>
            </a:p>
          </p:txBody>
        </p:sp>
      </p:grpSp>
      <p:grpSp>
        <p:nvGrpSpPr>
          <p:cNvPr name="Group 21" id="21"/>
          <p:cNvGrpSpPr/>
          <p:nvPr/>
        </p:nvGrpSpPr>
        <p:grpSpPr>
          <a:xfrm rot="0">
            <a:off x="2417528" y="2388340"/>
            <a:ext cx="153072" cy="153072"/>
            <a:chOff x="0" y="0"/>
            <a:chExt cx="56693" cy="56693"/>
          </a:xfrm>
        </p:grpSpPr>
        <p:sp>
          <p:nvSpPr>
            <p:cNvPr name="Freeform 22" id="22"/>
            <p:cNvSpPr/>
            <p:nvPr/>
          </p:nvSpPr>
          <p:spPr>
            <a:xfrm flipH="false" flipV="false" rot="0">
              <a:off x="0" y="0"/>
              <a:ext cx="56693" cy="56693"/>
            </a:xfrm>
            <a:custGeom>
              <a:avLst/>
              <a:gdLst/>
              <a:ahLst/>
              <a:cxnLst/>
              <a:rect r="r" b="b" t="t" l="l"/>
              <a:pathLst>
                <a:path h="56693" w="56693">
                  <a:moveTo>
                    <a:pt x="0" y="0"/>
                  </a:moveTo>
                  <a:lnTo>
                    <a:pt x="56693" y="0"/>
                  </a:lnTo>
                  <a:lnTo>
                    <a:pt x="56693" y="56693"/>
                  </a:lnTo>
                  <a:lnTo>
                    <a:pt x="0" y="56693"/>
                  </a:lnTo>
                  <a:close/>
                </a:path>
              </a:pathLst>
            </a:custGeom>
            <a:solidFill>
              <a:srgbClr val="FFC1BD"/>
            </a:solidFill>
          </p:spPr>
        </p:sp>
        <p:sp>
          <p:nvSpPr>
            <p:cNvPr name="TextBox 23" id="23"/>
            <p:cNvSpPr txBox="true"/>
            <p:nvPr/>
          </p:nvSpPr>
          <p:spPr>
            <a:xfrm>
              <a:off x="0" y="-28575"/>
              <a:ext cx="56693" cy="85268"/>
            </a:xfrm>
            <a:prstGeom prst="rect">
              <a:avLst/>
            </a:prstGeom>
          </p:spPr>
          <p:txBody>
            <a:bodyPr anchor="ctr" rtlCol="false" tIns="50800" lIns="50800" bIns="50800" rIns="50800"/>
            <a:lstStyle/>
            <a:p>
              <a:pPr algn="ctr">
                <a:lnSpc>
                  <a:spcPts val="1777"/>
                </a:lnSpc>
              </a:pPr>
            </a:p>
          </p:txBody>
        </p:sp>
      </p:grpSp>
      <p:sp>
        <p:nvSpPr>
          <p:cNvPr name="AutoShape 24" id="24"/>
          <p:cNvSpPr/>
          <p:nvPr/>
        </p:nvSpPr>
        <p:spPr>
          <a:xfrm>
            <a:off x="681954" y="2293110"/>
            <a:ext cx="3316224" cy="0"/>
          </a:xfrm>
          <a:prstGeom prst="line">
            <a:avLst/>
          </a:prstGeom>
          <a:ln cap="flat" w="9525">
            <a:solidFill>
              <a:srgbClr val="000000"/>
            </a:solidFill>
            <a:prstDash val="solid"/>
            <a:headEnd type="none" len="sm" w="sm"/>
            <a:tailEnd type="none" len="sm" w="sm"/>
          </a:ln>
        </p:spPr>
      </p:sp>
      <p:sp>
        <p:nvSpPr>
          <p:cNvPr name="AutoShape 25" id="25"/>
          <p:cNvSpPr/>
          <p:nvPr/>
        </p:nvSpPr>
        <p:spPr>
          <a:xfrm>
            <a:off x="673078" y="2637246"/>
            <a:ext cx="3316224" cy="0"/>
          </a:xfrm>
          <a:prstGeom prst="line">
            <a:avLst/>
          </a:prstGeom>
          <a:ln cap="flat" w="9525">
            <a:solidFill>
              <a:srgbClr val="000000"/>
            </a:solidFill>
            <a:prstDash val="solid"/>
            <a:headEnd type="none" len="sm" w="sm"/>
            <a:tailEnd type="none" len="sm" w="sm"/>
          </a:ln>
        </p:spPr>
      </p:sp>
      <p:grpSp>
        <p:nvGrpSpPr>
          <p:cNvPr name="Group 26" id="26"/>
          <p:cNvGrpSpPr/>
          <p:nvPr/>
        </p:nvGrpSpPr>
        <p:grpSpPr>
          <a:xfrm rot="0">
            <a:off x="6082672" y="1465389"/>
            <a:ext cx="3208942" cy="2432007"/>
            <a:chOff x="0" y="0"/>
            <a:chExt cx="1188497" cy="900743"/>
          </a:xfrm>
        </p:grpSpPr>
        <p:sp>
          <p:nvSpPr>
            <p:cNvPr name="Freeform 27" id="27"/>
            <p:cNvSpPr/>
            <p:nvPr/>
          </p:nvSpPr>
          <p:spPr>
            <a:xfrm flipH="false" flipV="false" rot="0">
              <a:off x="0" y="0"/>
              <a:ext cx="1188497" cy="900743"/>
            </a:xfrm>
            <a:custGeom>
              <a:avLst/>
              <a:gdLst/>
              <a:ahLst/>
              <a:cxnLst/>
              <a:rect r="r" b="b" t="t" l="l"/>
              <a:pathLst>
                <a:path h="900743" w="1188497">
                  <a:moveTo>
                    <a:pt x="0" y="0"/>
                  </a:moveTo>
                  <a:lnTo>
                    <a:pt x="1188497" y="0"/>
                  </a:lnTo>
                  <a:lnTo>
                    <a:pt x="1188497" y="900743"/>
                  </a:lnTo>
                  <a:lnTo>
                    <a:pt x="0" y="900743"/>
                  </a:lnTo>
                  <a:close/>
                </a:path>
              </a:pathLst>
            </a:custGeom>
            <a:solidFill>
              <a:srgbClr val="000000">
                <a:alpha val="0"/>
              </a:srgbClr>
            </a:solidFill>
            <a:ln w="9525" cap="sq">
              <a:solidFill>
                <a:srgbClr val="FF7D75"/>
              </a:solidFill>
              <a:prstDash val="solid"/>
              <a:miter/>
            </a:ln>
          </p:spPr>
        </p:sp>
        <p:sp>
          <p:nvSpPr>
            <p:cNvPr name="TextBox 28" id="28"/>
            <p:cNvSpPr txBox="true"/>
            <p:nvPr/>
          </p:nvSpPr>
          <p:spPr>
            <a:xfrm>
              <a:off x="0" y="-28575"/>
              <a:ext cx="1188497" cy="929318"/>
            </a:xfrm>
            <a:prstGeom prst="rect">
              <a:avLst/>
            </a:prstGeom>
          </p:spPr>
          <p:txBody>
            <a:bodyPr anchor="ctr" rtlCol="false" tIns="50800" lIns="50800" bIns="50800" rIns="50800"/>
            <a:lstStyle/>
            <a:p>
              <a:pPr algn="ctr">
                <a:lnSpc>
                  <a:spcPts val="1777"/>
                </a:lnSpc>
              </a:pPr>
            </a:p>
          </p:txBody>
        </p:sp>
      </p:grpSp>
      <p:pic>
        <p:nvPicPr>
          <p:cNvPr name="Picture 29" id="29"/>
          <p:cNvPicPr>
            <a:picLocks noChangeAspect="true"/>
          </p:cNvPicPr>
          <p:nvPr/>
        </p:nvPicPr>
        <p:blipFill>
          <a:blip r:embed="rId3"/>
          <a:stretch>
            <a:fillRect/>
          </a:stretch>
        </p:blipFill>
        <p:spPr>
          <a:xfrm rot="0">
            <a:off x="6065265" y="1989402"/>
            <a:ext cx="3260098" cy="1771948"/>
          </a:xfrm>
          <a:prstGeom prst="rect">
            <a:avLst/>
          </a:prstGeom>
        </p:spPr>
      </p:pic>
      <p:grpSp>
        <p:nvGrpSpPr>
          <p:cNvPr name="Group 30" id="30"/>
          <p:cNvGrpSpPr/>
          <p:nvPr/>
        </p:nvGrpSpPr>
        <p:grpSpPr>
          <a:xfrm rot="0">
            <a:off x="6344574" y="1305908"/>
            <a:ext cx="1456333" cy="321579"/>
            <a:chOff x="0" y="0"/>
            <a:chExt cx="722642" cy="159569"/>
          </a:xfrm>
        </p:grpSpPr>
        <p:sp>
          <p:nvSpPr>
            <p:cNvPr name="Freeform 31" id="31"/>
            <p:cNvSpPr/>
            <p:nvPr/>
          </p:nvSpPr>
          <p:spPr>
            <a:xfrm flipH="false" flipV="false" rot="0">
              <a:off x="0" y="0"/>
              <a:ext cx="722642" cy="159569"/>
            </a:xfrm>
            <a:custGeom>
              <a:avLst/>
              <a:gdLst/>
              <a:ahLst/>
              <a:cxnLst/>
              <a:rect r="r" b="b" t="t" l="l"/>
              <a:pathLst>
                <a:path h="159569" w="722642">
                  <a:moveTo>
                    <a:pt x="0" y="0"/>
                  </a:moveTo>
                  <a:lnTo>
                    <a:pt x="722642" y="0"/>
                  </a:lnTo>
                  <a:lnTo>
                    <a:pt x="722642" y="159569"/>
                  </a:lnTo>
                  <a:lnTo>
                    <a:pt x="0" y="159569"/>
                  </a:lnTo>
                  <a:close/>
                </a:path>
              </a:pathLst>
            </a:custGeom>
            <a:solidFill>
              <a:srgbClr val="DD372D"/>
            </a:solidFill>
          </p:spPr>
        </p:sp>
        <p:sp>
          <p:nvSpPr>
            <p:cNvPr name="TextBox 32" id="32"/>
            <p:cNvSpPr txBox="true"/>
            <p:nvPr/>
          </p:nvSpPr>
          <p:spPr>
            <a:xfrm>
              <a:off x="0" y="-9525"/>
              <a:ext cx="722642" cy="169094"/>
            </a:xfrm>
            <a:prstGeom prst="rect">
              <a:avLst/>
            </a:prstGeom>
          </p:spPr>
          <p:txBody>
            <a:bodyPr anchor="ctr" rtlCol="false" tIns="50800" lIns="50800" bIns="50800" rIns="50800"/>
            <a:lstStyle/>
            <a:p>
              <a:pPr algn="ctr">
                <a:lnSpc>
                  <a:spcPts val="1143"/>
                </a:lnSpc>
              </a:pPr>
              <a:r>
                <a:rPr lang="en-US" b="true" sz="900">
                  <a:solidFill>
                    <a:srgbClr val="FFFFFF"/>
                  </a:solidFill>
                  <a:latin typeface="Poppins Bold"/>
                  <a:ea typeface="Poppins Bold"/>
                  <a:cs typeface="Poppins Bold"/>
                  <a:sym typeface="Poppins Bold"/>
                </a:rPr>
                <a:t>Purchase Frequency</a:t>
              </a:r>
            </a:p>
          </p:txBody>
        </p:sp>
      </p:grpSp>
      <p:grpSp>
        <p:nvGrpSpPr>
          <p:cNvPr name="Group 33" id="33"/>
          <p:cNvGrpSpPr/>
          <p:nvPr/>
        </p:nvGrpSpPr>
        <p:grpSpPr>
          <a:xfrm rot="0">
            <a:off x="6082672" y="4199751"/>
            <a:ext cx="3208942" cy="2713592"/>
            <a:chOff x="0" y="0"/>
            <a:chExt cx="1188497" cy="1005034"/>
          </a:xfrm>
        </p:grpSpPr>
        <p:sp>
          <p:nvSpPr>
            <p:cNvPr name="Freeform 34" id="34"/>
            <p:cNvSpPr/>
            <p:nvPr/>
          </p:nvSpPr>
          <p:spPr>
            <a:xfrm flipH="false" flipV="false" rot="0">
              <a:off x="0" y="0"/>
              <a:ext cx="1188497" cy="1005034"/>
            </a:xfrm>
            <a:custGeom>
              <a:avLst/>
              <a:gdLst/>
              <a:ahLst/>
              <a:cxnLst/>
              <a:rect r="r" b="b" t="t" l="l"/>
              <a:pathLst>
                <a:path h="1005034" w="1188497">
                  <a:moveTo>
                    <a:pt x="0" y="0"/>
                  </a:moveTo>
                  <a:lnTo>
                    <a:pt x="1188497" y="0"/>
                  </a:lnTo>
                  <a:lnTo>
                    <a:pt x="1188497" y="1005034"/>
                  </a:lnTo>
                  <a:lnTo>
                    <a:pt x="0" y="1005034"/>
                  </a:lnTo>
                  <a:close/>
                </a:path>
              </a:pathLst>
            </a:custGeom>
            <a:solidFill>
              <a:srgbClr val="000000">
                <a:alpha val="0"/>
              </a:srgbClr>
            </a:solidFill>
            <a:ln w="9525" cap="sq">
              <a:solidFill>
                <a:srgbClr val="FF7D75"/>
              </a:solidFill>
              <a:prstDash val="solid"/>
              <a:miter/>
            </a:ln>
          </p:spPr>
        </p:sp>
        <p:sp>
          <p:nvSpPr>
            <p:cNvPr name="TextBox 35" id="35"/>
            <p:cNvSpPr txBox="true"/>
            <p:nvPr/>
          </p:nvSpPr>
          <p:spPr>
            <a:xfrm>
              <a:off x="0" y="-28575"/>
              <a:ext cx="1188497" cy="1033609"/>
            </a:xfrm>
            <a:prstGeom prst="rect">
              <a:avLst/>
            </a:prstGeom>
          </p:spPr>
          <p:txBody>
            <a:bodyPr anchor="ctr" rtlCol="false" tIns="50800" lIns="50800" bIns="50800" rIns="50800"/>
            <a:lstStyle/>
            <a:p>
              <a:pPr algn="ctr">
                <a:lnSpc>
                  <a:spcPts val="1777"/>
                </a:lnSpc>
              </a:pPr>
            </a:p>
          </p:txBody>
        </p:sp>
      </p:grpSp>
      <p:grpSp>
        <p:nvGrpSpPr>
          <p:cNvPr name="Group 36" id="36"/>
          <p:cNvGrpSpPr/>
          <p:nvPr/>
        </p:nvGrpSpPr>
        <p:grpSpPr>
          <a:xfrm rot="0">
            <a:off x="6344574" y="4040271"/>
            <a:ext cx="1456333" cy="441046"/>
            <a:chOff x="0" y="0"/>
            <a:chExt cx="722642" cy="218850"/>
          </a:xfrm>
        </p:grpSpPr>
        <p:sp>
          <p:nvSpPr>
            <p:cNvPr name="Freeform 37" id="37"/>
            <p:cNvSpPr/>
            <p:nvPr/>
          </p:nvSpPr>
          <p:spPr>
            <a:xfrm flipH="false" flipV="false" rot="0">
              <a:off x="0" y="0"/>
              <a:ext cx="722642" cy="218850"/>
            </a:xfrm>
            <a:custGeom>
              <a:avLst/>
              <a:gdLst/>
              <a:ahLst/>
              <a:cxnLst/>
              <a:rect r="r" b="b" t="t" l="l"/>
              <a:pathLst>
                <a:path h="218850" w="722642">
                  <a:moveTo>
                    <a:pt x="0" y="0"/>
                  </a:moveTo>
                  <a:lnTo>
                    <a:pt x="722642" y="0"/>
                  </a:lnTo>
                  <a:lnTo>
                    <a:pt x="722642" y="218850"/>
                  </a:lnTo>
                  <a:lnTo>
                    <a:pt x="0" y="218850"/>
                  </a:lnTo>
                  <a:close/>
                </a:path>
              </a:pathLst>
            </a:custGeom>
            <a:solidFill>
              <a:srgbClr val="DD372D"/>
            </a:solidFill>
          </p:spPr>
        </p:sp>
        <p:sp>
          <p:nvSpPr>
            <p:cNvPr name="TextBox 38" id="38"/>
            <p:cNvSpPr txBox="true"/>
            <p:nvPr/>
          </p:nvSpPr>
          <p:spPr>
            <a:xfrm>
              <a:off x="0" y="-9525"/>
              <a:ext cx="722642" cy="228375"/>
            </a:xfrm>
            <a:prstGeom prst="rect">
              <a:avLst/>
            </a:prstGeom>
          </p:spPr>
          <p:txBody>
            <a:bodyPr anchor="ctr" rtlCol="false" tIns="50800" lIns="50800" bIns="50800" rIns="50800"/>
            <a:lstStyle/>
            <a:p>
              <a:pPr algn="ctr">
                <a:lnSpc>
                  <a:spcPts val="1143"/>
                </a:lnSpc>
              </a:pPr>
              <a:r>
                <a:rPr lang="en-US" sz="900" b="true">
                  <a:solidFill>
                    <a:srgbClr val="FFFFFF"/>
                  </a:solidFill>
                  <a:latin typeface="Poppins Bold"/>
                  <a:ea typeface="Poppins Bold"/>
                  <a:cs typeface="Poppins Bold"/>
                  <a:sym typeface="Poppins Bold"/>
                </a:rPr>
                <a:t>Customer </a:t>
              </a:r>
            </a:p>
            <a:p>
              <a:pPr algn="ctr">
                <a:lnSpc>
                  <a:spcPts val="1143"/>
                </a:lnSpc>
              </a:pPr>
              <a:r>
                <a:rPr lang="en-US" b="true" sz="900">
                  <a:solidFill>
                    <a:srgbClr val="FFFFFF"/>
                  </a:solidFill>
                  <a:latin typeface="Poppins Bold"/>
                  <a:ea typeface="Poppins Bold"/>
                  <a:cs typeface="Poppins Bold"/>
                  <a:sym typeface="Poppins Bold"/>
                </a:rPr>
                <a:t>Satisfaction Ratings</a:t>
              </a:r>
            </a:p>
          </p:txBody>
        </p:sp>
      </p:grpSp>
      <p:grpSp>
        <p:nvGrpSpPr>
          <p:cNvPr name="Group 39" id="39"/>
          <p:cNvGrpSpPr/>
          <p:nvPr/>
        </p:nvGrpSpPr>
        <p:grpSpPr>
          <a:xfrm rot="0">
            <a:off x="461985" y="3528965"/>
            <a:ext cx="2321045" cy="3384379"/>
            <a:chOff x="0" y="0"/>
            <a:chExt cx="859646" cy="1253474"/>
          </a:xfrm>
        </p:grpSpPr>
        <p:sp>
          <p:nvSpPr>
            <p:cNvPr name="Freeform 40" id="40"/>
            <p:cNvSpPr/>
            <p:nvPr/>
          </p:nvSpPr>
          <p:spPr>
            <a:xfrm flipH="false" flipV="false" rot="0">
              <a:off x="0" y="0"/>
              <a:ext cx="859646" cy="1253474"/>
            </a:xfrm>
            <a:custGeom>
              <a:avLst/>
              <a:gdLst/>
              <a:ahLst/>
              <a:cxnLst/>
              <a:rect r="r" b="b" t="t" l="l"/>
              <a:pathLst>
                <a:path h="1253474" w="859646">
                  <a:moveTo>
                    <a:pt x="0" y="0"/>
                  </a:moveTo>
                  <a:lnTo>
                    <a:pt x="859646" y="0"/>
                  </a:lnTo>
                  <a:lnTo>
                    <a:pt x="859646" y="1253474"/>
                  </a:lnTo>
                  <a:lnTo>
                    <a:pt x="0" y="1253474"/>
                  </a:lnTo>
                  <a:close/>
                </a:path>
              </a:pathLst>
            </a:custGeom>
            <a:solidFill>
              <a:srgbClr val="000000">
                <a:alpha val="0"/>
              </a:srgbClr>
            </a:solidFill>
            <a:ln w="9525" cap="sq">
              <a:solidFill>
                <a:srgbClr val="FF7D75"/>
              </a:solidFill>
              <a:prstDash val="solid"/>
              <a:miter/>
            </a:ln>
          </p:spPr>
        </p:sp>
        <p:sp>
          <p:nvSpPr>
            <p:cNvPr name="TextBox 41" id="41"/>
            <p:cNvSpPr txBox="true"/>
            <p:nvPr/>
          </p:nvSpPr>
          <p:spPr>
            <a:xfrm>
              <a:off x="0" y="-28575"/>
              <a:ext cx="859646" cy="1282049"/>
            </a:xfrm>
            <a:prstGeom prst="rect">
              <a:avLst/>
            </a:prstGeom>
          </p:spPr>
          <p:txBody>
            <a:bodyPr anchor="ctr" rtlCol="false" tIns="50800" lIns="50800" bIns="50800" rIns="50800"/>
            <a:lstStyle/>
            <a:p>
              <a:pPr algn="ctr">
                <a:lnSpc>
                  <a:spcPts val="1777"/>
                </a:lnSpc>
              </a:pPr>
            </a:p>
          </p:txBody>
        </p:sp>
      </p:grpSp>
      <p:grpSp>
        <p:nvGrpSpPr>
          <p:cNvPr name="Group 42" id="42"/>
          <p:cNvGrpSpPr/>
          <p:nvPr/>
        </p:nvGrpSpPr>
        <p:grpSpPr>
          <a:xfrm rot="0">
            <a:off x="2982176" y="3528965"/>
            <a:ext cx="2900471" cy="3384379"/>
            <a:chOff x="0" y="0"/>
            <a:chExt cx="1074249" cy="1253474"/>
          </a:xfrm>
        </p:grpSpPr>
        <p:sp>
          <p:nvSpPr>
            <p:cNvPr name="Freeform 43" id="43"/>
            <p:cNvSpPr/>
            <p:nvPr/>
          </p:nvSpPr>
          <p:spPr>
            <a:xfrm flipH="false" flipV="false" rot="0">
              <a:off x="0" y="0"/>
              <a:ext cx="1074248" cy="1253474"/>
            </a:xfrm>
            <a:custGeom>
              <a:avLst/>
              <a:gdLst/>
              <a:ahLst/>
              <a:cxnLst/>
              <a:rect r="r" b="b" t="t" l="l"/>
              <a:pathLst>
                <a:path h="1253474" w="1074248">
                  <a:moveTo>
                    <a:pt x="0" y="0"/>
                  </a:moveTo>
                  <a:lnTo>
                    <a:pt x="1074248" y="0"/>
                  </a:lnTo>
                  <a:lnTo>
                    <a:pt x="1074248" y="1253474"/>
                  </a:lnTo>
                  <a:lnTo>
                    <a:pt x="0" y="1253474"/>
                  </a:lnTo>
                  <a:close/>
                </a:path>
              </a:pathLst>
            </a:custGeom>
            <a:solidFill>
              <a:srgbClr val="000000">
                <a:alpha val="0"/>
              </a:srgbClr>
            </a:solidFill>
            <a:ln w="9525" cap="sq">
              <a:solidFill>
                <a:srgbClr val="FF7D75"/>
              </a:solidFill>
              <a:prstDash val="solid"/>
              <a:miter/>
            </a:ln>
          </p:spPr>
        </p:sp>
        <p:sp>
          <p:nvSpPr>
            <p:cNvPr name="TextBox 44" id="44"/>
            <p:cNvSpPr txBox="true"/>
            <p:nvPr/>
          </p:nvSpPr>
          <p:spPr>
            <a:xfrm>
              <a:off x="0" y="-28575"/>
              <a:ext cx="1074249" cy="1282049"/>
            </a:xfrm>
            <a:prstGeom prst="rect">
              <a:avLst/>
            </a:prstGeom>
          </p:spPr>
          <p:txBody>
            <a:bodyPr anchor="ctr" rtlCol="false" tIns="50800" lIns="50800" bIns="50800" rIns="50800"/>
            <a:lstStyle/>
            <a:p>
              <a:pPr algn="ctr">
                <a:lnSpc>
                  <a:spcPts val="1777"/>
                </a:lnSpc>
              </a:pPr>
            </a:p>
          </p:txBody>
        </p:sp>
      </p:grpSp>
      <p:grpSp>
        <p:nvGrpSpPr>
          <p:cNvPr name="Group 45" id="45"/>
          <p:cNvGrpSpPr/>
          <p:nvPr/>
        </p:nvGrpSpPr>
        <p:grpSpPr>
          <a:xfrm rot="0">
            <a:off x="681954" y="3368175"/>
            <a:ext cx="1419628" cy="321579"/>
            <a:chOff x="0" y="0"/>
            <a:chExt cx="704428" cy="159569"/>
          </a:xfrm>
        </p:grpSpPr>
        <p:sp>
          <p:nvSpPr>
            <p:cNvPr name="Freeform 46" id="46"/>
            <p:cNvSpPr/>
            <p:nvPr/>
          </p:nvSpPr>
          <p:spPr>
            <a:xfrm flipH="false" flipV="false" rot="0">
              <a:off x="0" y="0"/>
              <a:ext cx="704428" cy="159569"/>
            </a:xfrm>
            <a:custGeom>
              <a:avLst/>
              <a:gdLst/>
              <a:ahLst/>
              <a:cxnLst/>
              <a:rect r="r" b="b" t="t" l="l"/>
              <a:pathLst>
                <a:path h="159569" w="704428">
                  <a:moveTo>
                    <a:pt x="0" y="0"/>
                  </a:moveTo>
                  <a:lnTo>
                    <a:pt x="704428" y="0"/>
                  </a:lnTo>
                  <a:lnTo>
                    <a:pt x="704428" y="159569"/>
                  </a:lnTo>
                  <a:lnTo>
                    <a:pt x="0" y="159569"/>
                  </a:lnTo>
                  <a:close/>
                </a:path>
              </a:pathLst>
            </a:custGeom>
            <a:solidFill>
              <a:srgbClr val="DD372D"/>
            </a:solidFill>
          </p:spPr>
        </p:sp>
        <p:sp>
          <p:nvSpPr>
            <p:cNvPr name="TextBox 47" id="47"/>
            <p:cNvSpPr txBox="true"/>
            <p:nvPr/>
          </p:nvSpPr>
          <p:spPr>
            <a:xfrm>
              <a:off x="0" y="-9525"/>
              <a:ext cx="704428" cy="169094"/>
            </a:xfrm>
            <a:prstGeom prst="rect">
              <a:avLst/>
            </a:prstGeom>
          </p:spPr>
          <p:txBody>
            <a:bodyPr anchor="ctr" rtlCol="false" tIns="50800" lIns="50800" bIns="50800" rIns="50800"/>
            <a:lstStyle/>
            <a:p>
              <a:pPr algn="ctr">
                <a:lnSpc>
                  <a:spcPts val="1143"/>
                </a:lnSpc>
              </a:pPr>
              <a:r>
                <a:rPr lang="en-US" b="true" sz="900">
                  <a:solidFill>
                    <a:srgbClr val="FFFFFF"/>
                  </a:solidFill>
                  <a:latin typeface="Poppins Bold"/>
                  <a:ea typeface="Poppins Bold"/>
                  <a:cs typeface="Poppins Bold"/>
                  <a:sym typeface="Poppins Bold"/>
                </a:rPr>
                <a:t>Preferred Products</a:t>
              </a:r>
            </a:p>
          </p:txBody>
        </p:sp>
      </p:grpSp>
      <p:grpSp>
        <p:nvGrpSpPr>
          <p:cNvPr name="Group 48" id="48"/>
          <p:cNvGrpSpPr/>
          <p:nvPr/>
        </p:nvGrpSpPr>
        <p:grpSpPr>
          <a:xfrm rot="0">
            <a:off x="3230272" y="3368175"/>
            <a:ext cx="2089076" cy="321579"/>
            <a:chOff x="0" y="0"/>
            <a:chExt cx="1036613" cy="159569"/>
          </a:xfrm>
        </p:grpSpPr>
        <p:sp>
          <p:nvSpPr>
            <p:cNvPr name="Freeform 49" id="49"/>
            <p:cNvSpPr/>
            <p:nvPr/>
          </p:nvSpPr>
          <p:spPr>
            <a:xfrm flipH="false" flipV="false" rot="0">
              <a:off x="0" y="0"/>
              <a:ext cx="1036613" cy="159569"/>
            </a:xfrm>
            <a:custGeom>
              <a:avLst/>
              <a:gdLst/>
              <a:ahLst/>
              <a:cxnLst/>
              <a:rect r="r" b="b" t="t" l="l"/>
              <a:pathLst>
                <a:path h="159569" w="1036613">
                  <a:moveTo>
                    <a:pt x="0" y="0"/>
                  </a:moveTo>
                  <a:lnTo>
                    <a:pt x="1036613" y="0"/>
                  </a:lnTo>
                  <a:lnTo>
                    <a:pt x="1036613" y="159569"/>
                  </a:lnTo>
                  <a:lnTo>
                    <a:pt x="0" y="159569"/>
                  </a:lnTo>
                  <a:close/>
                </a:path>
              </a:pathLst>
            </a:custGeom>
            <a:solidFill>
              <a:srgbClr val="DD372D"/>
            </a:solidFill>
          </p:spPr>
        </p:sp>
        <p:sp>
          <p:nvSpPr>
            <p:cNvPr name="TextBox 50" id="50"/>
            <p:cNvSpPr txBox="true"/>
            <p:nvPr/>
          </p:nvSpPr>
          <p:spPr>
            <a:xfrm>
              <a:off x="0" y="-9525"/>
              <a:ext cx="1036613" cy="169094"/>
            </a:xfrm>
            <a:prstGeom prst="rect">
              <a:avLst/>
            </a:prstGeom>
          </p:spPr>
          <p:txBody>
            <a:bodyPr anchor="ctr" rtlCol="false" tIns="50800" lIns="50800" bIns="50800" rIns="50800"/>
            <a:lstStyle/>
            <a:p>
              <a:pPr algn="ctr">
                <a:lnSpc>
                  <a:spcPts val="1143"/>
                </a:lnSpc>
              </a:pPr>
              <a:r>
                <a:rPr lang="en-US" b="true" sz="900">
                  <a:solidFill>
                    <a:srgbClr val="FFFFFF"/>
                  </a:solidFill>
                  <a:latin typeface="Poppins Bold"/>
                  <a:ea typeface="Poppins Bold"/>
                  <a:cs typeface="Poppins Bold"/>
                  <a:sym typeface="Poppins Bold"/>
                </a:rPr>
                <a:t>Customer Lifetime Value (CLV)</a:t>
              </a:r>
            </a:p>
          </p:txBody>
        </p:sp>
      </p:grpSp>
      <p:grpSp>
        <p:nvGrpSpPr>
          <p:cNvPr name="Group 51" id="51"/>
          <p:cNvGrpSpPr/>
          <p:nvPr/>
        </p:nvGrpSpPr>
        <p:grpSpPr>
          <a:xfrm rot="0">
            <a:off x="7354129" y="5167091"/>
            <a:ext cx="897822" cy="298171"/>
            <a:chOff x="0" y="0"/>
            <a:chExt cx="445505" cy="147954"/>
          </a:xfrm>
        </p:grpSpPr>
        <p:sp>
          <p:nvSpPr>
            <p:cNvPr name="Freeform 52" id="52"/>
            <p:cNvSpPr/>
            <p:nvPr/>
          </p:nvSpPr>
          <p:spPr>
            <a:xfrm flipH="false" flipV="false" rot="0">
              <a:off x="0" y="0"/>
              <a:ext cx="445505" cy="147954"/>
            </a:xfrm>
            <a:custGeom>
              <a:avLst/>
              <a:gdLst/>
              <a:ahLst/>
              <a:cxnLst/>
              <a:rect r="r" b="b" t="t" l="l"/>
              <a:pathLst>
                <a:path h="147954" w="445505">
                  <a:moveTo>
                    <a:pt x="73977" y="0"/>
                  </a:moveTo>
                  <a:lnTo>
                    <a:pt x="371528" y="0"/>
                  </a:lnTo>
                  <a:cubicBezTo>
                    <a:pt x="391148" y="0"/>
                    <a:pt x="409964" y="7794"/>
                    <a:pt x="423837" y="21667"/>
                  </a:cubicBezTo>
                  <a:cubicBezTo>
                    <a:pt x="437711" y="35541"/>
                    <a:pt x="445505" y="54357"/>
                    <a:pt x="445505" y="73977"/>
                  </a:cubicBezTo>
                  <a:lnTo>
                    <a:pt x="445505" y="73977"/>
                  </a:lnTo>
                  <a:cubicBezTo>
                    <a:pt x="445505" y="93597"/>
                    <a:pt x="437711" y="112414"/>
                    <a:pt x="423837" y="126287"/>
                  </a:cubicBezTo>
                  <a:cubicBezTo>
                    <a:pt x="409964" y="140160"/>
                    <a:pt x="391148" y="147954"/>
                    <a:pt x="371528" y="147954"/>
                  </a:cubicBezTo>
                  <a:lnTo>
                    <a:pt x="73977" y="147954"/>
                  </a:lnTo>
                  <a:cubicBezTo>
                    <a:pt x="54357" y="147954"/>
                    <a:pt x="35541" y="140160"/>
                    <a:pt x="21667" y="126287"/>
                  </a:cubicBezTo>
                  <a:cubicBezTo>
                    <a:pt x="7794" y="112414"/>
                    <a:pt x="0" y="93597"/>
                    <a:pt x="0" y="73977"/>
                  </a:cubicBezTo>
                  <a:lnTo>
                    <a:pt x="0" y="73977"/>
                  </a:lnTo>
                  <a:cubicBezTo>
                    <a:pt x="0" y="54357"/>
                    <a:pt x="7794" y="35541"/>
                    <a:pt x="21667" y="21667"/>
                  </a:cubicBezTo>
                  <a:cubicBezTo>
                    <a:pt x="35541" y="7794"/>
                    <a:pt x="54357" y="0"/>
                    <a:pt x="73977" y="0"/>
                  </a:cubicBezTo>
                  <a:close/>
                </a:path>
              </a:pathLst>
            </a:custGeom>
            <a:solidFill>
              <a:srgbClr val="303030"/>
            </a:solidFill>
          </p:spPr>
        </p:sp>
        <p:sp>
          <p:nvSpPr>
            <p:cNvPr name="TextBox 53" id="53"/>
            <p:cNvSpPr txBox="true"/>
            <p:nvPr/>
          </p:nvSpPr>
          <p:spPr>
            <a:xfrm>
              <a:off x="0" y="-9525"/>
              <a:ext cx="445505" cy="157479"/>
            </a:xfrm>
            <a:prstGeom prst="rect">
              <a:avLst/>
            </a:prstGeom>
          </p:spPr>
          <p:txBody>
            <a:bodyPr anchor="ctr" rtlCol="false" tIns="50800" lIns="50800" bIns="50800" rIns="50800"/>
            <a:lstStyle/>
            <a:p>
              <a:pPr algn="ctr">
                <a:lnSpc>
                  <a:spcPts val="1143"/>
                </a:lnSpc>
              </a:pPr>
              <a:r>
                <a:rPr lang="en-US" b="true" sz="900">
                  <a:solidFill>
                    <a:srgbClr val="FFFFFF"/>
                  </a:solidFill>
                  <a:latin typeface="Poppins Bold"/>
                  <a:ea typeface="Poppins Bold"/>
                  <a:cs typeface="Poppins Bold"/>
                  <a:sym typeface="Poppins Bold"/>
                </a:rPr>
                <a:t>January</a:t>
              </a:r>
            </a:p>
          </p:txBody>
        </p:sp>
      </p:grpSp>
      <p:grpSp>
        <p:nvGrpSpPr>
          <p:cNvPr name="Group 54" id="54"/>
          <p:cNvGrpSpPr/>
          <p:nvPr/>
        </p:nvGrpSpPr>
        <p:grpSpPr>
          <a:xfrm rot="0">
            <a:off x="7354129" y="5579714"/>
            <a:ext cx="897822" cy="298171"/>
            <a:chOff x="0" y="0"/>
            <a:chExt cx="445505" cy="147954"/>
          </a:xfrm>
        </p:grpSpPr>
        <p:sp>
          <p:nvSpPr>
            <p:cNvPr name="Freeform 55" id="55"/>
            <p:cNvSpPr/>
            <p:nvPr/>
          </p:nvSpPr>
          <p:spPr>
            <a:xfrm flipH="false" flipV="false" rot="0">
              <a:off x="0" y="0"/>
              <a:ext cx="445505" cy="147954"/>
            </a:xfrm>
            <a:custGeom>
              <a:avLst/>
              <a:gdLst/>
              <a:ahLst/>
              <a:cxnLst/>
              <a:rect r="r" b="b" t="t" l="l"/>
              <a:pathLst>
                <a:path h="147954" w="445505">
                  <a:moveTo>
                    <a:pt x="73977" y="0"/>
                  </a:moveTo>
                  <a:lnTo>
                    <a:pt x="371528" y="0"/>
                  </a:lnTo>
                  <a:cubicBezTo>
                    <a:pt x="391148" y="0"/>
                    <a:pt x="409964" y="7794"/>
                    <a:pt x="423837" y="21667"/>
                  </a:cubicBezTo>
                  <a:cubicBezTo>
                    <a:pt x="437711" y="35541"/>
                    <a:pt x="445505" y="54357"/>
                    <a:pt x="445505" y="73977"/>
                  </a:cubicBezTo>
                  <a:lnTo>
                    <a:pt x="445505" y="73977"/>
                  </a:lnTo>
                  <a:cubicBezTo>
                    <a:pt x="445505" y="93597"/>
                    <a:pt x="437711" y="112414"/>
                    <a:pt x="423837" y="126287"/>
                  </a:cubicBezTo>
                  <a:cubicBezTo>
                    <a:pt x="409964" y="140160"/>
                    <a:pt x="391148" y="147954"/>
                    <a:pt x="371528" y="147954"/>
                  </a:cubicBezTo>
                  <a:lnTo>
                    <a:pt x="73977" y="147954"/>
                  </a:lnTo>
                  <a:cubicBezTo>
                    <a:pt x="54357" y="147954"/>
                    <a:pt x="35541" y="140160"/>
                    <a:pt x="21667" y="126287"/>
                  </a:cubicBezTo>
                  <a:cubicBezTo>
                    <a:pt x="7794" y="112414"/>
                    <a:pt x="0" y="93597"/>
                    <a:pt x="0" y="73977"/>
                  </a:cubicBezTo>
                  <a:lnTo>
                    <a:pt x="0" y="73977"/>
                  </a:lnTo>
                  <a:cubicBezTo>
                    <a:pt x="0" y="54357"/>
                    <a:pt x="7794" y="35541"/>
                    <a:pt x="21667" y="21667"/>
                  </a:cubicBezTo>
                  <a:cubicBezTo>
                    <a:pt x="35541" y="7794"/>
                    <a:pt x="54357" y="0"/>
                    <a:pt x="73977" y="0"/>
                  </a:cubicBezTo>
                  <a:close/>
                </a:path>
              </a:pathLst>
            </a:custGeom>
            <a:solidFill>
              <a:srgbClr val="303030"/>
            </a:solidFill>
          </p:spPr>
        </p:sp>
        <p:sp>
          <p:nvSpPr>
            <p:cNvPr name="TextBox 56" id="56"/>
            <p:cNvSpPr txBox="true"/>
            <p:nvPr/>
          </p:nvSpPr>
          <p:spPr>
            <a:xfrm>
              <a:off x="0" y="-9525"/>
              <a:ext cx="445505" cy="157479"/>
            </a:xfrm>
            <a:prstGeom prst="rect">
              <a:avLst/>
            </a:prstGeom>
          </p:spPr>
          <p:txBody>
            <a:bodyPr anchor="ctr" rtlCol="false" tIns="50800" lIns="50800" bIns="50800" rIns="50800"/>
            <a:lstStyle/>
            <a:p>
              <a:pPr algn="ctr">
                <a:lnSpc>
                  <a:spcPts val="1143"/>
                </a:lnSpc>
              </a:pPr>
              <a:r>
                <a:rPr lang="en-US" b="true" sz="900">
                  <a:solidFill>
                    <a:srgbClr val="FFFFFF"/>
                  </a:solidFill>
                  <a:latin typeface="Poppins Bold"/>
                  <a:ea typeface="Poppins Bold"/>
                  <a:cs typeface="Poppins Bold"/>
                  <a:sym typeface="Poppins Bold"/>
                </a:rPr>
                <a:t>February</a:t>
              </a:r>
            </a:p>
          </p:txBody>
        </p:sp>
      </p:grpSp>
      <p:grpSp>
        <p:nvGrpSpPr>
          <p:cNvPr name="Group 57" id="57"/>
          <p:cNvGrpSpPr/>
          <p:nvPr/>
        </p:nvGrpSpPr>
        <p:grpSpPr>
          <a:xfrm rot="0">
            <a:off x="7354129" y="5992337"/>
            <a:ext cx="897822" cy="298171"/>
            <a:chOff x="0" y="0"/>
            <a:chExt cx="445505" cy="147954"/>
          </a:xfrm>
        </p:grpSpPr>
        <p:sp>
          <p:nvSpPr>
            <p:cNvPr name="Freeform 58" id="58"/>
            <p:cNvSpPr/>
            <p:nvPr/>
          </p:nvSpPr>
          <p:spPr>
            <a:xfrm flipH="false" flipV="false" rot="0">
              <a:off x="0" y="0"/>
              <a:ext cx="445505" cy="147954"/>
            </a:xfrm>
            <a:custGeom>
              <a:avLst/>
              <a:gdLst/>
              <a:ahLst/>
              <a:cxnLst/>
              <a:rect r="r" b="b" t="t" l="l"/>
              <a:pathLst>
                <a:path h="147954" w="445505">
                  <a:moveTo>
                    <a:pt x="73977" y="0"/>
                  </a:moveTo>
                  <a:lnTo>
                    <a:pt x="371528" y="0"/>
                  </a:lnTo>
                  <a:cubicBezTo>
                    <a:pt x="391148" y="0"/>
                    <a:pt x="409964" y="7794"/>
                    <a:pt x="423837" y="21667"/>
                  </a:cubicBezTo>
                  <a:cubicBezTo>
                    <a:pt x="437711" y="35541"/>
                    <a:pt x="445505" y="54357"/>
                    <a:pt x="445505" y="73977"/>
                  </a:cubicBezTo>
                  <a:lnTo>
                    <a:pt x="445505" y="73977"/>
                  </a:lnTo>
                  <a:cubicBezTo>
                    <a:pt x="445505" y="93597"/>
                    <a:pt x="437711" y="112414"/>
                    <a:pt x="423837" y="126287"/>
                  </a:cubicBezTo>
                  <a:cubicBezTo>
                    <a:pt x="409964" y="140160"/>
                    <a:pt x="391148" y="147954"/>
                    <a:pt x="371528" y="147954"/>
                  </a:cubicBezTo>
                  <a:lnTo>
                    <a:pt x="73977" y="147954"/>
                  </a:lnTo>
                  <a:cubicBezTo>
                    <a:pt x="54357" y="147954"/>
                    <a:pt x="35541" y="140160"/>
                    <a:pt x="21667" y="126287"/>
                  </a:cubicBezTo>
                  <a:cubicBezTo>
                    <a:pt x="7794" y="112414"/>
                    <a:pt x="0" y="93597"/>
                    <a:pt x="0" y="73977"/>
                  </a:cubicBezTo>
                  <a:lnTo>
                    <a:pt x="0" y="73977"/>
                  </a:lnTo>
                  <a:cubicBezTo>
                    <a:pt x="0" y="54357"/>
                    <a:pt x="7794" y="35541"/>
                    <a:pt x="21667" y="21667"/>
                  </a:cubicBezTo>
                  <a:cubicBezTo>
                    <a:pt x="35541" y="7794"/>
                    <a:pt x="54357" y="0"/>
                    <a:pt x="73977" y="0"/>
                  </a:cubicBezTo>
                  <a:close/>
                </a:path>
              </a:pathLst>
            </a:custGeom>
            <a:solidFill>
              <a:srgbClr val="303030"/>
            </a:solidFill>
          </p:spPr>
        </p:sp>
        <p:sp>
          <p:nvSpPr>
            <p:cNvPr name="TextBox 59" id="59"/>
            <p:cNvSpPr txBox="true"/>
            <p:nvPr/>
          </p:nvSpPr>
          <p:spPr>
            <a:xfrm>
              <a:off x="0" y="-9525"/>
              <a:ext cx="445505" cy="157479"/>
            </a:xfrm>
            <a:prstGeom prst="rect">
              <a:avLst/>
            </a:prstGeom>
          </p:spPr>
          <p:txBody>
            <a:bodyPr anchor="ctr" rtlCol="false" tIns="50800" lIns="50800" bIns="50800" rIns="50800"/>
            <a:lstStyle/>
            <a:p>
              <a:pPr algn="ctr">
                <a:lnSpc>
                  <a:spcPts val="1143"/>
                </a:lnSpc>
              </a:pPr>
              <a:r>
                <a:rPr lang="en-US" b="true" sz="900">
                  <a:solidFill>
                    <a:srgbClr val="FFFFFF"/>
                  </a:solidFill>
                  <a:latin typeface="Poppins Bold"/>
                  <a:ea typeface="Poppins Bold"/>
                  <a:cs typeface="Poppins Bold"/>
                  <a:sym typeface="Poppins Bold"/>
                </a:rPr>
                <a:t>March</a:t>
              </a:r>
            </a:p>
          </p:txBody>
        </p:sp>
      </p:grpSp>
      <p:grpSp>
        <p:nvGrpSpPr>
          <p:cNvPr name="Group 60" id="60"/>
          <p:cNvGrpSpPr/>
          <p:nvPr/>
        </p:nvGrpSpPr>
        <p:grpSpPr>
          <a:xfrm rot="0">
            <a:off x="7354129" y="6404960"/>
            <a:ext cx="897822" cy="298171"/>
            <a:chOff x="0" y="0"/>
            <a:chExt cx="445505" cy="147954"/>
          </a:xfrm>
        </p:grpSpPr>
        <p:sp>
          <p:nvSpPr>
            <p:cNvPr name="Freeform 61" id="61"/>
            <p:cNvSpPr/>
            <p:nvPr/>
          </p:nvSpPr>
          <p:spPr>
            <a:xfrm flipH="false" flipV="false" rot="0">
              <a:off x="0" y="0"/>
              <a:ext cx="445505" cy="147954"/>
            </a:xfrm>
            <a:custGeom>
              <a:avLst/>
              <a:gdLst/>
              <a:ahLst/>
              <a:cxnLst/>
              <a:rect r="r" b="b" t="t" l="l"/>
              <a:pathLst>
                <a:path h="147954" w="445505">
                  <a:moveTo>
                    <a:pt x="73977" y="0"/>
                  </a:moveTo>
                  <a:lnTo>
                    <a:pt x="371528" y="0"/>
                  </a:lnTo>
                  <a:cubicBezTo>
                    <a:pt x="391148" y="0"/>
                    <a:pt x="409964" y="7794"/>
                    <a:pt x="423837" y="21667"/>
                  </a:cubicBezTo>
                  <a:cubicBezTo>
                    <a:pt x="437711" y="35541"/>
                    <a:pt x="445505" y="54357"/>
                    <a:pt x="445505" y="73977"/>
                  </a:cubicBezTo>
                  <a:lnTo>
                    <a:pt x="445505" y="73977"/>
                  </a:lnTo>
                  <a:cubicBezTo>
                    <a:pt x="445505" y="93597"/>
                    <a:pt x="437711" y="112414"/>
                    <a:pt x="423837" y="126287"/>
                  </a:cubicBezTo>
                  <a:cubicBezTo>
                    <a:pt x="409964" y="140160"/>
                    <a:pt x="391148" y="147954"/>
                    <a:pt x="371528" y="147954"/>
                  </a:cubicBezTo>
                  <a:lnTo>
                    <a:pt x="73977" y="147954"/>
                  </a:lnTo>
                  <a:cubicBezTo>
                    <a:pt x="54357" y="147954"/>
                    <a:pt x="35541" y="140160"/>
                    <a:pt x="21667" y="126287"/>
                  </a:cubicBezTo>
                  <a:cubicBezTo>
                    <a:pt x="7794" y="112414"/>
                    <a:pt x="0" y="93597"/>
                    <a:pt x="0" y="73977"/>
                  </a:cubicBezTo>
                  <a:lnTo>
                    <a:pt x="0" y="73977"/>
                  </a:lnTo>
                  <a:cubicBezTo>
                    <a:pt x="0" y="54357"/>
                    <a:pt x="7794" y="35541"/>
                    <a:pt x="21667" y="21667"/>
                  </a:cubicBezTo>
                  <a:cubicBezTo>
                    <a:pt x="35541" y="7794"/>
                    <a:pt x="54357" y="0"/>
                    <a:pt x="73977" y="0"/>
                  </a:cubicBezTo>
                  <a:close/>
                </a:path>
              </a:pathLst>
            </a:custGeom>
            <a:solidFill>
              <a:srgbClr val="303030"/>
            </a:solidFill>
          </p:spPr>
        </p:sp>
        <p:sp>
          <p:nvSpPr>
            <p:cNvPr name="TextBox 62" id="62"/>
            <p:cNvSpPr txBox="true"/>
            <p:nvPr/>
          </p:nvSpPr>
          <p:spPr>
            <a:xfrm>
              <a:off x="0" y="-9525"/>
              <a:ext cx="445505" cy="157479"/>
            </a:xfrm>
            <a:prstGeom prst="rect">
              <a:avLst/>
            </a:prstGeom>
          </p:spPr>
          <p:txBody>
            <a:bodyPr anchor="ctr" rtlCol="false" tIns="50800" lIns="50800" bIns="50800" rIns="50800"/>
            <a:lstStyle/>
            <a:p>
              <a:pPr algn="ctr">
                <a:lnSpc>
                  <a:spcPts val="1143"/>
                </a:lnSpc>
              </a:pPr>
              <a:r>
                <a:rPr lang="en-US" b="true" sz="900">
                  <a:solidFill>
                    <a:srgbClr val="FFFFFF"/>
                  </a:solidFill>
                  <a:latin typeface="Poppins Bold"/>
                  <a:ea typeface="Poppins Bold"/>
                  <a:cs typeface="Poppins Bold"/>
                  <a:sym typeface="Poppins Bold"/>
                </a:rPr>
                <a:t>April</a:t>
              </a:r>
            </a:p>
          </p:txBody>
        </p:sp>
      </p:grpSp>
      <p:grpSp>
        <p:nvGrpSpPr>
          <p:cNvPr name="Group 63" id="63"/>
          <p:cNvGrpSpPr/>
          <p:nvPr/>
        </p:nvGrpSpPr>
        <p:grpSpPr>
          <a:xfrm rot="0">
            <a:off x="8319454" y="5167091"/>
            <a:ext cx="604454" cy="298171"/>
            <a:chOff x="0" y="0"/>
            <a:chExt cx="299934" cy="147954"/>
          </a:xfrm>
        </p:grpSpPr>
        <p:sp>
          <p:nvSpPr>
            <p:cNvPr name="Freeform 64" id="64"/>
            <p:cNvSpPr/>
            <p:nvPr/>
          </p:nvSpPr>
          <p:spPr>
            <a:xfrm flipH="false" flipV="false" rot="0">
              <a:off x="0" y="0"/>
              <a:ext cx="299934" cy="147954"/>
            </a:xfrm>
            <a:custGeom>
              <a:avLst/>
              <a:gdLst/>
              <a:ahLst/>
              <a:cxnLst/>
              <a:rect r="r" b="b" t="t" l="l"/>
              <a:pathLst>
                <a:path h="147954" w="299934">
                  <a:moveTo>
                    <a:pt x="73977" y="0"/>
                  </a:moveTo>
                  <a:lnTo>
                    <a:pt x="225956" y="0"/>
                  </a:lnTo>
                  <a:cubicBezTo>
                    <a:pt x="245576" y="0"/>
                    <a:pt x="264393" y="7794"/>
                    <a:pt x="278266" y="21667"/>
                  </a:cubicBezTo>
                  <a:cubicBezTo>
                    <a:pt x="292140" y="35541"/>
                    <a:pt x="299934" y="54357"/>
                    <a:pt x="299934" y="73977"/>
                  </a:cubicBezTo>
                  <a:lnTo>
                    <a:pt x="299934" y="73977"/>
                  </a:lnTo>
                  <a:cubicBezTo>
                    <a:pt x="299934" y="93597"/>
                    <a:pt x="292140" y="112414"/>
                    <a:pt x="278266" y="126287"/>
                  </a:cubicBezTo>
                  <a:cubicBezTo>
                    <a:pt x="264393" y="140160"/>
                    <a:pt x="245576" y="147954"/>
                    <a:pt x="225956" y="147954"/>
                  </a:cubicBezTo>
                  <a:lnTo>
                    <a:pt x="73977" y="147954"/>
                  </a:lnTo>
                  <a:cubicBezTo>
                    <a:pt x="54357" y="147954"/>
                    <a:pt x="35541" y="140160"/>
                    <a:pt x="21667" y="126287"/>
                  </a:cubicBezTo>
                  <a:cubicBezTo>
                    <a:pt x="7794" y="112414"/>
                    <a:pt x="0" y="93597"/>
                    <a:pt x="0" y="73977"/>
                  </a:cubicBezTo>
                  <a:lnTo>
                    <a:pt x="0" y="73977"/>
                  </a:lnTo>
                  <a:cubicBezTo>
                    <a:pt x="0" y="54357"/>
                    <a:pt x="7794" y="35541"/>
                    <a:pt x="21667" y="21667"/>
                  </a:cubicBezTo>
                  <a:cubicBezTo>
                    <a:pt x="35541" y="7794"/>
                    <a:pt x="54357" y="0"/>
                    <a:pt x="73977" y="0"/>
                  </a:cubicBezTo>
                  <a:close/>
                </a:path>
              </a:pathLst>
            </a:custGeom>
            <a:solidFill>
              <a:srgbClr val="BD281F"/>
            </a:solidFill>
          </p:spPr>
        </p:sp>
        <p:sp>
          <p:nvSpPr>
            <p:cNvPr name="TextBox 65" id="65"/>
            <p:cNvSpPr txBox="true"/>
            <p:nvPr/>
          </p:nvSpPr>
          <p:spPr>
            <a:xfrm>
              <a:off x="0" y="-9525"/>
              <a:ext cx="299934" cy="157479"/>
            </a:xfrm>
            <a:prstGeom prst="rect">
              <a:avLst/>
            </a:prstGeom>
          </p:spPr>
          <p:txBody>
            <a:bodyPr anchor="ctr" rtlCol="false" tIns="50800" lIns="50800" bIns="50800" rIns="50800"/>
            <a:lstStyle/>
            <a:p>
              <a:pPr algn="ctr">
                <a:lnSpc>
                  <a:spcPts val="1143"/>
                </a:lnSpc>
              </a:pPr>
              <a:r>
                <a:rPr lang="en-US" b="true" sz="900">
                  <a:solidFill>
                    <a:srgbClr val="FFFFFF"/>
                  </a:solidFill>
                  <a:latin typeface="Poppins Bold"/>
                  <a:ea typeface="Poppins Bold"/>
                  <a:cs typeface="Poppins Bold"/>
                  <a:sym typeface="Poppins Bold"/>
                </a:rPr>
                <a:t>4.2</a:t>
              </a:r>
            </a:p>
          </p:txBody>
        </p:sp>
      </p:grpSp>
      <p:grpSp>
        <p:nvGrpSpPr>
          <p:cNvPr name="Group 66" id="66"/>
          <p:cNvGrpSpPr/>
          <p:nvPr/>
        </p:nvGrpSpPr>
        <p:grpSpPr>
          <a:xfrm rot="0">
            <a:off x="8319454" y="5579714"/>
            <a:ext cx="604454" cy="298171"/>
            <a:chOff x="0" y="0"/>
            <a:chExt cx="299934" cy="147954"/>
          </a:xfrm>
        </p:grpSpPr>
        <p:sp>
          <p:nvSpPr>
            <p:cNvPr name="Freeform 67" id="67"/>
            <p:cNvSpPr/>
            <p:nvPr/>
          </p:nvSpPr>
          <p:spPr>
            <a:xfrm flipH="false" flipV="false" rot="0">
              <a:off x="0" y="0"/>
              <a:ext cx="299934" cy="147954"/>
            </a:xfrm>
            <a:custGeom>
              <a:avLst/>
              <a:gdLst/>
              <a:ahLst/>
              <a:cxnLst/>
              <a:rect r="r" b="b" t="t" l="l"/>
              <a:pathLst>
                <a:path h="147954" w="299934">
                  <a:moveTo>
                    <a:pt x="73977" y="0"/>
                  </a:moveTo>
                  <a:lnTo>
                    <a:pt x="225956" y="0"/>
                  </a:lnTo>
                  <a:cubicBezTo>
                    <a:pt x="245576" y="0"/>
                    <a:pt x="264393" y="7794"/>
                    <a:pt x="278266" y="21667"/>
                  </a:cubicBezTo>
                  <a:cubicBezTo>
                    <a:pt x="292140" y="35541"/>
                    <a:pt x="299934" y="54357"/>
                    <a:pt x="299934" y="73977"/>
                  </a:cubicBezTo>
                  <a:lnTo>
                    <a:pt x="299934" y="73977"/>
                  </a:lnTo>
                  <a:cubicBezTo>
                    <a:pt x="299934" y="93597"/>
                    <a:pt x="292140" y="112414"/>
                    <a:pt x="278266" y="126287"/>
                  </a:cubicBezTo>
                  <a:cubicBezTo>
                    <a:pt x="264393" y="140160"/>
                    <a:pt x="245576" y="147954"/>
                    <a:pt x="225956" y="147954"/>
                  </a:cubicBezTo>
                  <a:lnTo>
                    <a:pt x="73977" y="147954"/>
                  </a:lnTo>
                  <a:cubicBezTo>
                    <a:pt x="54357" y="147954"/>
                    <a:pt x="35541" y="140160"/>
                    <a:pt x="21667" y="126287"/>
                  </a:cubicBezTo>
                  <a:cubicBezTo>
                    <a:pt x="7794" y="112414"/>
                    <a:pt x="0" y="93597"/>
                    <a:pt x="0" y="73977"/>
                  </a:cubicBezTo>
                  <a:lnTo>
                    <a:pt x="0" y="73977"/>
                  </a:lnTo>
                  <a:cubicBezTo>
                    <a:pt x="0" y="54357"/>
                    <a:pt x="7794" y="35541"/>
                    <a:pt x="21667" y="21667"/>
                  </a:cubicBezTo>
                  <a:cubicBezTo>
                    <a:pt x="35541" y="7794"/>
                    <a:pt x="54357" y="0"/>
                    <a:pt x="73977" y="0"/>
                  </a:cubicBezTo>
                  <a:close/>
                </a:path>
              </a:pathLst>
            </a:custGeom>
            <a:solidFill>
              <a:srgbClr val="BD281F"/>
            </a:solidFill>
          </p:spPr>
        </p:sp>
        <p:sp>
          <p:nvSpPr>
            <p:cNvPr name="TextBox 68" id="68"/>
            <p:cNvSpPr txBox="true"/>
            <p:nvPr/>
          </p:nvSpPr>
          <p:spPr>
            <a:xfrm>
              <a:off x="0" y="-9525"/>
              <a:ext cx="299934" cy="157479"/>
            </a:xfrm>
            <a:prstGeom prst="rect">
              <a:avLst/>
            </a:prstGeom>
          </p:spPr>
          <p:txBody>
            <a:bodyPr anchor="ctr" rtlCol="false" tIns="50800" lIns="50800" bIns="50800" rIns="50800"/>
            <a:lstStyle/>
            <a:p>
              <a:pPr algn="ctr">
                <a:lnSpc>
                  <a:spcPts val="1143"/>
                </a:lnSpc>
              </a:pPr>
              <a:r>
                <a:rPr lang="en-US" b="true" sz="900">
                  <a:solidFill>
                    <a:srgbClr val="FFFFFF"/>
                  </a:solidFill>
                  <a:latin typeface="Poppins Bold"/>
                  <a:ea typeface="Poppins Bold"/>
                  <a:cs typeface="Poppins Bold"/>
                  <a:sym typeface="Poppins Bold"/>
                </a:rPr>
                <a:t>4.5</a:t>
              </a:r>
            </a:p>
          </p:txBody>
        </p:sp>
      </p:grpSp>
      <p:grpSp>
        <p:nvGrpSpPr>
          <p:cNvPr name="Group 69" id="69"/>
          <p:cNvGrpSpPr/>
          <p:nvPr/>
        </p:nvGrpSpPr>
        <p:grpSpPr>
          <a:xfrm rot="0">
            <a:off x="8319454" y="5992337"/>
            <a:ext cx="604454" cy="298171"/>
            <a:chOff x="0" y="0"/>
            <a:chExt cx="299934" cy="147954"/>
          </a:xfrm>
        </p:grpSpPr>
        <p:sp>
          <p:nvSpPr>
            <p:cNvPr name="Freeform 70" id="70"/>
            <p:cNvSpPr/>
            <p:nvPr/>
          </p:nvSpPr>
          <p:spPr>
            <a:xfrm flipH="false" flipV="false" rot="0">
              <a:off x="0" y="0"/>
              <a:ext cx="299934" cy="147954"/>
            </a:xfrm>
            <a:custGeom>
              <a:avLst/>
              <a:gdLst/>
              <a:ahLst/>
              <a:cxnLst/>
              <a:rect r="r" b="b" t="t" l="l"/>
              <a:pathLst>
                <a:path h="147954" w="299934">
                  <a:moveTo>
                    <a:pt x="73977" y="0"/>
                  </a:moveTo>
                  <a:lnTo>
                    <a:pt x="225956" y="0"/>
                  </a:lnTo>
                  <a:cubicBezTo>
                    <a:pt x="245576" y="0"/>
                    <a:pt x="264393" y="7794"/>
                    <a:pt x="278266" y="21667"/>
                  </a:cubicBezTo>
                  <a:cubicBezTo>
                    <a:pt x="292140" y="35541"/>
                    <a:pt x="299934" y="54357"/>
                    <a:pt x="299934" y="73977"/>
                  </a:cubicBezTo>
                  <a:lnTo>
                    <a:pt x="299934" y="73977"/>
                  </a:lnTo>
                  <a:cubicBezTo>
                    <a:pt x="299934" y="93597"/>
                    <a:pt x="292140" y="112414"/>
                    <a:pt x="278266" y="126287"/>
                  </a:cubicBezTo>
                  <a:cubicBezTo>
                    <a:pt x="264393" y="140160"/>
                    <a:pt x="245576" y="147954"/>
                    <a:pt x="225956" y="147954"/>
                  </a:cubicBezTo>
                  <a:lnTo>
                    <a:pt x="73977" y="147954"/>
                  </a:lnTo>
                  <a:cubicBezTo>
                    <a:pt x="54357" y="147954"/>
                    <a:pt x="35541" y="140160"/>
                    <a:pt x="21667" y="126287"/>
                  </a:cubicBezTo>
                  <a:cubicBezTo>
                    <a:pt x="7794" y="112414"/>
                    <a:pt x="0" y="93597"/>
                    <a:pt x="0" y="73977"/>
                  </a:cubicBezTo>
                  <a:lnTo>
                    <a:pt x="0" y="73977"/>
                  </a:lnTo>
                  <a:cubicBezTo>
                    <a:pt x="0" y="54357"/>
                    <a:pt x="7794" y="35541"/>
                    <a:pt x="21667" y="21667"/>
                  </a:cubicBezTo>
                  <a:cubicBezTo>
                    <a:pt x="35541" y="7794"/>
                    <a:pt x="54357" y="0"/>
                    <a:pt x="73977" y="0"/>
                  </a:cubicBezTo>
                  <a:close/>
                </a:path>
              </a:pathLst>
            </a:custGeom>
            <a:solidFill>
              <a:srgbClr val="BD281F"/>
            </a:solidFill>
          </p:spPr>
        </p:sp>
        <p:sp>
          <p:nvSpPr>
            <p:cNvPr name="TextBox 71" id="71"/>
            <p:cNvSpPr txBox="true"/>
            <p:nvPr/>
          </p:nvSpPr>
          <p:spPr>
            <a:xfrm>
              <a:off x="0" y="-9525"/>
              <a:ext cx="299934" cy="157479"/>
            </a:xfrm>
            <a:prstGeom prst="rect">
              <a:avLst/>
            </a:prstGeom>
          </p:spPr>
          <p:txBody>
            <a:bodyPr anchor="ctr" rtlCol="false" tIns="50800" lIns="50800" bIns="50800" rIns="50800"/>
            <a:lstStyle/>
            <a:p>
              <a:pPr algn="ctr">
                <a:lnSpc>
                  <a:spcPts val="1143"/>
                </a:lnSpc>
              </a:pPr>
              <a:r>
                <a:rPr lang="en-US" b="true" sz="900">
                  <a:solidFill>
                    <a:srgbClr val="FFFFFF"/>
                  </a:solidFill>
                  <a:latin typeface="Poppins Bold"/>
                  <a:ea typeface="Poppins Bold"/>
                  <a:cs typeface="Poppins Bold"/>
                  <a:sym typeface="Poppins Bold"/>
                </a:rPr>
                <a:t>4.3</a:t>
              </a:r>
            </a:p>
          </p:txBody>
        </p:sp>
      </p:grpSp>
      <p:grpSp>
        <p:nvGrpSpPr>
          <p:cNvPr name="Group 72" id="72"/>
          <p:cNvGrpSpPr/>
          <p:nvPr/>
        </p:nvGrpSpPr>
        <p:grpSpPr>
          <a:xfrm rot="0">
            <a:off x="8319454" y="6404960"/>
            <a:ext cx="604454" cy="298171"/>
            <a:chOff x="0" y="0"/>
            <a:chExt cx="299934" cy="147954"/>
          </a:xfrm>
        </p:grpSpPr>
        <p:sp>
          <p:nvSpPr>
            <p:cNvPr name="Freeform 73" id="73"/>
            <p:cNvSpPr/>
            <p:nvPr/>
          </p:nvSpPr>
          <p:spPr>
            <a:xfrm flipH="false" flipV="false" rot="0">
              <a:off x="0" y="0"/>
              <a:ext cx="299934" cy="147954"/>
            </a:xfrm>
            <a:custGeom>
              <a:avLst/>
              <a:gdLst/>
              <a:ahLst/>
              <a:cxnLst/>
              <a:rect r="r" b="b" t="t" l="l"/>
              <a:pathLst>
                <a:path h="147954" w="299934">
                  <a:moveTo>
                    <a:pt x="73977" y="0"/>
                  </a:moveTo>
                  <a:lnTo>
                    <a:pt x="225956" y="0"/>
                  </a:lnTo>
                  <a:cubicBezTo>
                    <a:pt x="245576" y="0"/>
                    <a:pt x="264393" y="7794"/>
                    <a:pt x="278266" y="21667"/>
                  </a:cubicBezTo>
                  <a:cubicBezTo>
                    <a:pt x="292140" y="35541"/>
                    <a:pt x="299934" y="54357"/>
                    <a:pt x="299934" y="73977"/>
                  </a:cubicBezTo>
                  <a:lnTo>
                    <a:pt x="299934" y="73977"/>
                  </a:lnTo>
                  <a:cubicBezTo>
                    <a:pt x="299934" y="93597"/>
                    <a:pt x="292140" y="112414"/>
                    <a:pt x="278266" y="126287"/>
                  </a:cubicBezTo>
                  <a:cubicBezTo>
                    <a:pt x="264393" y="140160"/>
                    <a:pt x="245576" y="147954"/>
                    <a:pt x="225956" y="147954"/>
                  </a:cubicBezTo>
                  <a:lnTo>
                    <a:pt x="73977" y="147954"/>
                  </a:lnTo>
                  <a:cubicBezTo>
                    <a:pt x="54357" y="147954"/>
                    <a:pt x="35541" y="140160"/>
                    <a:pt x="21667" y="126287"/>
                  </a:cubicBezTo>
                  <a:cubicBezTo>
                    <a:pt x="7794" y="112414"/>
                    <a:pt x="0" y="93597"/>
                    <a:pt x="0" y="73977"/>
                  </a:cubicBezTo>
                  <a:lnTo>
                    <a:pt x="0" y="73977"/>
                  </a:lnTo>
                  <a:cubicBezTo>
                    <a:pt x="0" y="54357"/>
                    <a:pt x="7794" y="35541"/>
                    <a:pt x="21667" y="21667"/>
                  </a:cubicBezTo>
                  <a:cubicBezTo>
                    <a:pt x="35541" y="7794"/>
                    <a:pt x="54357" y="0"/>
                    <a:pt x="73977" y="0"/>
                  </a:cubicBezTo>
                  <a:close/>
                </a:path>
              </a:pathLst>
            </a:custGeom>
            <a:solidFill>
              <a:srgbClr val="BD281F"/>
            </a:solidFill>
          </p:spPr>
        </p:sp>
        <p:sp>
          <p:nvSpPr>
            <p:cNvPr name="TextBox 74" id="74"/>
            <p:cNvSpPr txBox="true"/>
            <p:nvPr/>
          </p:nvSpPr>
          <p:spPr>
            <a:xfrm>
              <a:off x="0" y="-9525"/>
              <a:ext cx="299934" cy="157479"/>
            </a:xfrm>
            <a:prstGeom prst="rect">
              <a:avLst/>
            </a:prstGeom>
          </p:spPr>
          <p:txBody>
            <a:bodyPr anchor="ctr" rtlCol="false" tIns="50800" lIns="50800" bIns="50800" rIns="50800"/>
            <a:lstStyle/>
            <a:p>
              <a:pPr algn="ctr">
                <a:lnSpc>
                  <a:spcPts val="1143"/>
                </a:lnSpc>
              </a:pPr>
              <a:r>
                <a:rPr lang="en-US" b="true" sz="900">
                  <a:solidFill>
                    <a:srgbClr val="FFFFFF"/>
                  </a:solidFill>
                  <a:latin typeface="Poppins Bold"/>
                  <a:ea typeface="Poppins Bold"/>
                  <a:cs typeface="Poppins Bold"/>
                  <a:sym typeface="Poppins Bold"/>
                </a:rPr>
                <a:t>4.6</a:t>
              </a:r>
            </a:p>
          </p:txBody>
        </p:sp>
      </p:grpSp>
      <p:sp>
        <p:nvSpPr>
          <p:cNvPr name="Freeform 75" id="75"/>
          <p:cNvSpPr/>
          <p:nvPr/>
        </p:nvSpPr>
        <p:spPr>
          <a:xfrm flipH="false" flipV="false" rot="0">
            <a:off x="6352207" y="5239032"/>
            <a:ext cx="874834" cy="154289"/>
          </a:xfrm>
          <a:custGeom>
            <a:avLst/>
            <a:gdLst/>
            <a:ahLst/>
            <a:cxnLst/>
            <a:rect r="r" b="b" t="t" l="l"/>
            <a:pathLst>
              <a:path h="154289" w="874834">
                <a:moveTo>
                  <a:pt x="0" y="0"/>
                </a:moveTo>
                <a:lnTo>
                  <a:pt x="874834" y="0"/>
                </a:lnTo>
                <a:lnTo>
                  <a:pt x="874834" y="154289"/>
                </a:lnTo>
                <a:lnTo>
                  <a:pt x="0" y="15428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6" id="76"/>
          <p:cNvSpPr/>
          <p:nvPr/>
        </p:nvSpPr>
        <p:spPr>
          <a:xfrm flipH="false" flipV="false" rot="0">
            <a:off x="6344574" y="5651959"/>
            <a:ext cx="874834" cy="154289"/>
          </a:xfrm>
          <a:custGeom>
            <a:avLst/>
            <a:gdLst/>
            <a:ahLst/>
            <a:cxnLst/>
            <a:rect r="r" b="b" t="t" l="l"/>
            <a:pathLst>
              <a:path h="154289" w="874834">
                <a:moveTo>
                  <a:pt x="0" y="0"/>
                </a:moveTo>
                <a:lnTo>
                  <a:pt x="874833" y="0"/>
                </a:lnTo>
                <a:lnTo>
                  <a:pt x="874833" y="154288"/>
                </a:lnTo>
                <a:lnTo>
                  <a:pt x="0" y="15428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7" id="77"/>
          <p:cNvSpPr/>
          <p:nvPr/>
        </p:nvSpPr>
        <p:spPr>
          <a:xfrm flipH="false" flipV="false" rot="0">
            <a:off x="6344574" y="6064430"/>
            <a:ext cx="874834" cy="154289"/>
          </a:xfrm>
          <a:custGeom>
            <a:avLst/>
            <a:gdLst/>
            <a:ahLst/>
            <a:cxnLst/>
            <a:rect r="r" b="b" t="t" l="l"/>
            <a:pathLst>
              <a:path h="154289" w="874834">
                <a:moveTo>
                  <a:pt x="0" y="0"/>
                </a:moveTo>
                <a:lnTo>
                  <a:pt x="874833" y="0"/>
                </a:lnTo>
                <a:lnTo>
                  <a:pt x="874833" y="154289"/>
                </a:lnTo>
                <a:lnTo>
                  <a:pt x="0" y="15428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8" id="78"/>
          <p:cNvSpPr/>
          <p:nvPr/>
        </p:nvSpPr>
        <p:spPr>
          <a:xfrm flipH="false" flipV="false" rot="0">
            <a:off x="6344574" y="6476901"/>
            <a:ext cx="874834" cy="154289"/>
          </a:xfrm>
          <a:custGeom>
            <a:avLst/>
            <a:gdLst/>
            <a:ahLst/>
            <a:cxnLst/>
            <a:rect r="r" b="b" t="t" l="l"/>
            <a:pathLst>
              <a:path h="154289" w="874834">
                <a:moveTo>
                  <a:pt x="0" y="0"/>
                </a:moveTo>
                <a:lnTo>
                  <a:pt x="874833" y="0"/>
                </a:lnTo>
                <a:lnTo>
                  <a:pt x="874833" y="154289"/>
                </a:lnTo>
                <a:lnTo>
                  <a:pt x="0" y="15428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pic>
        <p:nvPicPr>
          <p:cNvPr name="Picture 79" id="79"/>
          <p:cNvPicPr>
            <a:picLocks noChangeAspect="true"/>
          </p:cNvPicPr>
          <p:nvPr/>
        </p:nvPicPr>
        <p:blipFill>
          <a:blip r:embed="rId6"/>
          <a:stretch>
            <a:fillRect/>
          </a:stretch>
        </p:blipFill>
        <p:spPr>
          <a:xfrm rot="0">
            <a:off x="2924176" y="4200302"/>
            <a:ext cx="3017350" cy="2754275"/>
          </a:xfrm>
          <a:prstGeom prst="rect">
            <a:avLst/>
          </a:prstGeom>
        </p:spPr>
      </p:pic>
      <p:pic>
        <p:nvPicPr>
          <p:cNvPr name="Picture 80" id="80"/>
          <p:cNvPicPr>
            <a:picLocks noChangeAspect="true"/>
          </p:cNvPicPr>
          <p:nvPr/>
        </p:nvPicPr>
        <p:blipFill>
          <a:blip r:embed="rId7"/>
          <a:stretch>
            <a:fillRect/>
          </a:stretch>
        </p:blipFill>
        <p:spPr>
          <a:xfrm rot="0">
            <a:off x="531594" y="4518605"/>
            <a:ext cx="1697812" cy="480143"/>
          </a:xfrm>
          <a:prstGeom prst="rect">
            <a:avLst/>
          </a:prstGeom>
        </p:spPr>
      </p:pic>
      <p:pic>
        <p:nvPicPr>
          <p:cNvPr name="Picture 81" id="81"/>
          <p:cNvPicPr>
            <a:picLocks noChangeAspect="true"/>
          </p:cNvPicPr>
          <p:nvPr/>
        </p:nvPicPr>
        <p:blipFill>
          <a:blip r:embed="rId8"/>
          <a:stretch>
            <a:fillRect/>
          </a:stretch>
        </p:blipFill>
        <p:spPr>
          <a:xfrm rot="0">
            <a:off x="530242" y="5105584"/>
            <a:ext cx="1714037" cy="482847"/>
          </a:xfrm>
          <a:prstGeom prst="rect">
            <a:avLst/>
          </a:prstGeom>
        </p:spPr>
      </p:pic>
      <p:pic>
        <p:nvPicPr>
          <p:cNvPr name="Picture 82" id="82"/>
          <p:cNvPicPr>
            <a:picLocks noChangeAspect="true"/>
          </p:cNvPicPr>
          <p:nvPr/>
        </p:nvPicPr>
        <p:blipFill>
          <a:blip r:embed="rId9"/>
          <a:stretch>
            <a:fillRect/>
          </a:stretch>
        </p:blipFill>
        <p:spPr>
          <a:xfrm rot="0">
            <a:off x="530126" y="5693800"/>
            <a:ext cx="1715430" cy="483079"/>
          </a:xfrm>
          <a:prstGeom prst="rect">
            <a:avLst/>
          </a:prstGeom>
        </p:spPr>
      </p:pic>
      <p:pic>
        <p:nvPicPr>
          <p:cNvPr name="Picture 83" id="83"/>
          <p:cNvPicPr>
            <a:picLocks noChangeAspect="true"/>
          </p:cNvPicPr>
          <p:nvPr/>
        </p:nvPicPr>
        <p:blipFill>
          <a:blip r:embed="rId10"/>
          <a:stretch>
            <a:fillRect/>
          </a:stretch>
        </p:blipFill>
        <p:spPr>
          <a:xfrm rot="0">
            <a:off x="530242" y="6282247"/>
            <a:ext cx="1714037" cy="482847"/>
          </a:xfrm>
          <a:prstGeom prst="rect">
            <a:avLst/>
          </a:prstGeom>
        </p:spPr>
      </p:pic>
      <p:sp>
        <p:nvSpPr>
          <p:cNvPr name="TextBox 84" id="84"/>
          <p:cNvSpPr txBox="true"/>
          <p:nvPr/>
        </p:nvSpPr>
        <p:spPr>
          <a:xfrm rot="0">
            <a:off x="2235890" y="322764"/>
            <a:ext cx="5281820" cy="606425"/>
          </a:xfrm>
          <a:prstGeom prst="rect">
            <a:avLst/>
          </a:prstGeom>
        </p:spPr>
        <p:txBody>
          <a:bodyPr anchor="t" rtlCol="false" tIns="0" lIns="0" bIns="0" rIns="0">
            <a:spAutoFit/>
          </a:bodyPr>
          <a:lstStyle/>
          <a:p>
            <a:pPr algn="ctr">
              <a:lnSpc>
                <a:spcPts val="4900"/>
              </a:lnSpc>
            </a:pPr>
            <a:r>
              <a:rPr lang="en-US" b="true" sz="3500" spc="-154">
                <a:solidFill>
                  <a:srgbClr val="000000"/>
                </a:solidFill>
                <a:latin typeface="Bricolage Grotesque Bold"/>
                <a:ea typeface="Bricolage Grotesque Bold"/>
                <a:cs typeface="Bricolage Grotesque Bold"/>
                <a:sym typeface="Bricolage Grotesque Bold"/>
              </a:rPr>
              <a:t>CUSTOMER REPORTS</a:t>
            </a:r>
          </a:p>
        </p:txBody>
      </p:sp>
      <p:sp>
        <p:nvSpPr>
          <p:cNvPr name="TextBox 85" id="85"/>
          <p:cNvSpPr txBox="true"/>
          <p:nvPr/>
        </p:nvSpPr>
        <p:spPr>
          <a:xfrm rot="0">
            <a:off x="3297380" y="950945"/>
            <a:ext cx="3158841" cy="240663"/>
          </a:xfrm>
          <a:prstGeom prst="rect">
            <a:avLst/>
          </a:prstGeom>
        </p:spPr>
        <p:txBody>
          <a:bodyPr anchor="t" rtlCol="false" tIns="0" lIns="0" bIns="0" rIns="0">
            <a:spAutoFit/>
          </a:bodyPr>
          <a:lstStyle/>
          <a:p>
            <a:pPr algn="ctr">
              <a:lnSpc>
                <a:spcPts val="1960"/>
              </a:lnSpc>
              <a:spcBef>
                <a:spcPct val="0"/>
              </a:spcBef>
            </a:pPr>
            <a:r>
              <a:rPr lang="en-US" sz="1400" spc="184">
                <a:solidFill>
                  <a:srgbClr val="000000"/>
                </a:solidFill>
                <a:latin typeface="DM Sans"/>
                <a:ea typeface="DM Sans"/>
                <a:cs typeface="DM Sans"/>
                <a:sym typeface="DM Sans"/>
              </a:rPr>
              <a:t>STATISTICAL GRAPH </a:t>
            </a:r>
          </a:p>
        </p:txBody>
      </p:sp>
      <p:sp>
        <p:nvSpPr>
          <p:cNvPr name="TextBox 86" id="86"/>
          <p:cNvSpPr txBox="true"/>
          <p:nvPr/>
        </p:nvSpPr>
        <p:spPr>
          <a:xfrm rot="0">
            <a:off x="1058600" y="2027088"/>
            <a:ext cx="727340" cy="174623"/>
          </a:xfrm>
          <a:prstGeom prst="rect">
            <a:avLst/>
          </a:prstGeom>
        </p:spPr>
        <p:txBody>
          <a:bodyPr anchor="t" rtlCol="false" tIns="0" lIns="0" bIns="0" rIns="0">
            <a:spAutoFit/>
          </a:bodyPr>
          <a:lstStyle/>
          <a:p>
            <a:pPr algn="l">
              <a:lnSpc>
                <a:spcPts val="1400"/>
              </a:lnSpc>
              <a:spcBef>
                <a:spcPct val="0"/>
              </a:spcBef>
            </a:pPr>
            <a:r>
              <a:rPr lang="en-US" sz="1000">
                <a:solidFill>
                  <a:srgbClr val="000000"/>
                </a:solidFill>
                <a:latin typeface="DM Sans"/>
                <a:ea typeface="DM Sans"/>
                <a:cs typeface="DM Sans"/>
                <a:sym typeface="DM Sans"/>
              </a:rPr>
              <a:t>Age 18-25</a:t>
            </a:r>
          </a:p>
        </p:txBody>
      </p:sp>
      <p:sp>
        <p:nvSpPr>
          <p:cNvPr name="TextBox 87" id="87"/>
          <p:cNvSpPr txBox="true"/>
          <p:nvPr/>
        </p:nvSpPr>
        <p:spPr>
          <a:xfrm rot="0">
            <a:off x="1058600" y="2363277"/>
            <a:ext cx="727340" cy="174623"/>
          </a:xfrm>
          <a:prstGeom prst="rect">
            <a:avLst/>
          </a:prstGeom>
        </p:spPr>
        <p:txBody>
          <a:bodyPr anchor="t" rtlCol="false" tIns="0" lIns="0" bIns="0" rIns="0">
            <a:spAutoFit/>
          </a:bodyPr>
          <a:lstStyle/>
          <a:p>
            <a:pPr algn="l">
              <a:lnSpc>
                <a:spcPts val="1400"/>
              </a:lnSpc>
              <a:spcBef>
                <a:spcPct val="0"/>
              </a:spcBef>
            </a:pPr>
            <a:r>
              <a:rPr lang="en-US" sz="1000">
                <a:solidFill>
                  <a:srgbClr val="000000"/>
                </a:solidFill>
                <a:latin typeface="DM Sans"/>
                <a:ea typeface="DM Sans"/>
                <a:cs typeface="DM Sans"/>
                <a:sym typeface="DM Sans"/>
              </a:rPr>
              <a:t>Age 26-35</a:t>
            </a:r>
          </a:p>
        </p:txBody>
      </p:sp>
      <p:sp>
        <p:nvSpPr>
          <p:cNvPr name="TextBox 88" id="88"/>
          <p:cNvSpPr txBox="true"/>
          <p:nvPr/>
        </p:nvSpPr>
        <p:spPr>
          <a:xfrm rot="0">
            <a:off x="1058600" y="2716939"/>
            <a:ext cx="727340" cy="174623"/>
          </a:xfrm>
          <a:prstGeom prst="rect">
            <a:avLst/>
          </a:prstGeom>
        </p:spPr>
        <p:txBody>
          <a:bodyPr anchor="t" rtlCol="false" tIns="0" lIns="0" bIns="0" rIns="0">
            <a:spAutoFit/>
          </a:bodyPr>
          <a:lstStyle/>
          <a:p>
            <a:pPr algn="l">
              <a:lnSpc>
                <a:spcPts val="1400"/>
              </a:lnSpc>
              <a:spcBef>
                <a:spcPct val="0"/>
              </a:spcBef>
            </a:pPr>
            <a:r>
              <a:rPr lang="en-US" sz="1000">
                <a:solidFill>
                  <a:srgbClr val="000000"/>
                </a:solidFill>
                <a:latin typeface="DM Sans"/>
                <a:ea typeface="DM Sans"/>
                <a:cs typeface="DM Sans"/>
                <a:sym typeface="DM Sans"/>
              </a:rPr>
              <a:t>Age 36-45</a:t>
            </a:r>
          </a:p>
        </p:txBody>
      </p:sp>
      <p:sp>
        <p:nvSpPr>
          <p:cNvPr name="TextBox 89" id="89"/>
          <p:cNvSpPr txBox="true"/>
          <p:nvPr/>
        </p:nvSpPr>
        <p:spPr>
          <a:xfrm rot="0">
            <a:off x="1852311" y="2018833"/>
            <a:ext cx="498541" cy="191133"/>
          </a:xfrm>
          <a:prstGeom prst="rect">
            <a:avLst/>
          </a:prstGeom>
        </p:spPr>
        <p:txBody>
          <a:bodyPr anchor="t" rtlCol="false" tIns="0" lIns="0" bIns="0" rIns="0">
            <a:spAutoFit/>
          </a:bodyPr>
          <a:lstStyle/>
          <a:p>
            <a:pPr algn="l">
              <a:lnSpc>
                <a:spcPts val="1540"/>
              </a:lnSpc>
              <a:spcBef>
                <a:spcPct val="0"/>
              </a:spcBef>
            </a:pPr>
            <a:r>
              <a:rPr lang="en-US" sz="1100" b="true">
                <a:solidFill>
                  <a:srgbClr val="000000"/>
                </a:solidFill>
                <a:latin typeface="DM Sans Bold"/>
                <a:ea typeface="DM Sans Bold"/>
                <a:cs typeface="DM Sans Bold"/>
                <a:sym typeface="DM Sans Bold"/>
              </a:rPr>
              <a:t>30%</a:t>
            </a:r>
          </a:p>
        </p:txBody>
      </p:sp>
      <p:sp>
        <p:nvSpPr>
          <p:cNvPr name="TextBox 90" id="90"/>
          <p:cNvSpPr txBox="true"/>
          <p:nvPr/>
        </p:nvSpPr>
        <p:spPr>
          <a:xfrm rot="0">
            <a:off x="1852311" y="2355022"/>
            <a:ext cx="498541" cy="191133"/>
          </a:xfrm>
          <a:prstGeom prst="rect">
            <a:avLst/>
          </a:prstGeom>
        </p:spPr>
        <p:txBody>
          <a:bodyPr anchor="t" rtlCol="false" tIns="0" lIns="0" bIns="0" rIns="0">
            <a:spAutoFit/>
          </a:bodyPr>
          <a:lstStyle/>
          <a:p>
            <a:pPr algn="l">
              <a:lnSpc>
                <a:spcPts val="1540"/>
              </a:lnSpc>
              <a:spcBef>
                <a:spcPct val="0"/>
              </a:spcBef>
            </a:pPr>
            <a:r>
              <a:rPr lang="en-US" sz="1100" b="true">
                <a:solidFill>
                  <a:srgbClr val="000000"/>
                </a:solidFill>
                <a:latin typeface="DM Sans Bold"/>
                <a:ea typeface="DM Sans Bold"/>
                <a:cs typeface="DM Sans Bold"/>
                <a:sym typeface="DM Sans Bold"/>
              </a:rPr>
              <a:t>40%</a:t>
            </a:r>
          </a:p>
        </p:txBody>
      </p:sp>
      <p:sp>
        <p:nvSpPr>
          <p:cNvPr name="TextBox 91" id="91"/>
          <p:cNvSpPr txBox="true"/>
          <p:nvPr/>
        </p:nvSpPr>
        <p:spPr>
          <a:xfrm rot="0">
            <a:off x="1852311" y="2708684"/>
            <a:ext cx="498541" cy="191133"/>
          </a:xfrm>
          <a:prstGeom prst="rect">
            <a:avLst/>
          </a:prstGeom>
        </p:spPr>
        <p:txBody>
          <a:bodyPr anchor="t" rtlCol="false" tIns="0" lIns="0" bIns="0" rIns="0">
            <a:spAutoFit/>
          </a:bodyPr>
          <a:lstStyle/>
          <a:p>
            <a:pPr algn="l">
              <a:lnSpc>
                <a:spcPts val="1540"/>
              </a:lnSpc>
              <a:spcBef>
                <a:spcPct val="0"/>
              </a:spcBef>
            </a:pPr>
            <a:r>
              <a:rPr lang="en-US" sz="1100" b="true">
                <a:solidFill>
                  <a:srgbClr val="000000"/>
                </a:solidFill>
                <a:latin typeface="DM Sans Bold"/>
                <a:ea typeface="DM Sans Bold"/>
                <a:cs typeface="DM Sans Bold"/>
                <a:sym typeface="DM Sans Bold"/>
              </a:rPr>
              <a:t>20%</a:t>
            </a:r>
          </a:p>
        </p:txBody>
      </p:sp>
      <p:sp>
        <p:nvSpPr>
          <p:cNvPr name="TextBox 92" id="92"/>
          <p:cNvSpPr txBox="true"/>
          <p:nvPr/>
        </p:nvSpPr>
        <p:spPr>
          <a:xfrm rot="0">
            <a:off x="2715450" y="2027088"/>
            <a:ext cx="727340" cy="174623"/>
          </a:xfrm>
          <a:prstGeom prst="rect">
            <a:avLst/>
          </a:prstGeom>
        </p:spPr>
        <p:txBody>
          <a:bodyPr anchor="t" rtlCol="false" tIns="0" lIns="0" bIns="0" rIns="0">
            <a:spAutoFit/>
          </a:bodyPr>
          <a:lstStyle/>
          <a:p>
            <a:pPr algn="l">
              <a:lnSpc>
                <a:spcPts val="1400"/>
              </a:lnSpc>
              <a:spcBef>
                <a:spcPct val="0"/>
              </a:spcBef>
            </a:pPr>
            <a:r>
              <a:rPr lang="en-US" sz="1000">
                <a:solidFill>
                  <a:srgbClr val="000000"/>
                </a:solidFill>
                <a:latin typeface="DM Sans"/>
                <a:ea typeface="DM Sans"/>
                <a:cs typeface="DM Sans"/>
                <a:sym typeface="DM Sans"/>
              </a:rPr>
              <a:t>Age 18-25</a:t>
            </a:r>
          </a:p>
        </p:txBody>
      </p:sp>
      <p:sp>
        <p:nvSpPr>
          <p:cNvPr name="TextBox 93" id="93"/>
          <p:cNvSpPr txBox="true"/>
          <p:nvPr/>
        </p:nvSpPr>
        <p:spPr>
          <a:xfrm rot="0">
            <a:off x="2715450" y="2363277"/>
            <a:ext cx="727340" cy="174623"/>
          </a:xfrm>
          <a:prstGeom prst="rect">
            <a:avLst/>
          </a:prstGeom>
        </p:spPr>
        <p:txBody>
          <a:bodyPr anchor="t" rtlCol="false" tIns="0" lIns="0" bIns="0" rIns="0">
            <a:spAutoFit/>
          </a:bodyPr>
          <a:lstStyle/>
          <a:p>
            <a:pPr algn="l">
              <a:lnSpc>
                <a:spcPts val="1400"/>
              </a:lnSpc>
              <a:spcBef>
                <a:spcPct val="0"/>
              </a:spcBef>
            </a:pPr>
            <a:r>
              <a:rPr lang="en-US" sz="1000">
                <a:solidFill>
                  <a:srgbClr val="000000"/>
                </a:solidFill>
                <a:latin typeface="DM Sans"/>
                <a:ea typeface="DM Sans"/>
                <a:cs typeface="DM Sans"/>
                <a:sym typeface="DM Sans"/>
              </a:rPr>
              <a:t>Age 26-35</a:t>
            </a:r>
          </a:p>
        </p:txBody>
      </p:sp>
      <p:sp>
        <p:nvSpPr>
          <p:cNvPr name="TextBox 94" id="94"/>
          <p:cNvSpPr txBox="true"/>
          <p:nvPr/>
        </p:nvSpPr>
        <p:spPr>
          <a:xfrm rot="0">
            <a:off x="3509162" y="2018833"/>
            <a:ext cx="498541" cy="191133"/>
          </a:xfrm>
          <a:prstGeom prst="rect">
            <a:avLst/>
          </a:prstGeom>
        </p:spPr>
        <p:txBody>
          <a:bodyPr anchor="t" rtlCol="false" tIns="0" lIns="0" bIns="0" rIns="0">
            <a:spAutoFit/>
          </a:bodyPr>
          <a:lstStyle/>
          <a:p>
            <a:pPr algn="l">
              <a:lnSpc>
                <a:spcPts val="1540"/>
              </a:lnSpc>
              <a:spcBef>
                <a:spcPct val="0"/>
              </a:spcBef>
            </a:pPr>
            <a:r>
              <a:rPr lang="en-US" sz="1100" b="true">
                <a:solidFill>
                  <a:srgbClr val="000000"/>
                </a:solidFill>
                <a:latin typeface="DM Sans Bold"/>
                <a:ea typeface="DM Sans Bold"/>
                <a:cs typeface="DM Sans Bold"/>
                <a:sym typeface="DM Sans Bold"/>
              </a:rPr>
              <a:t>30%</a:t>
            </a:r>
          </a:p>
        </p:txBody>
      </p:sp>
      <p:sp>
        <p:nvSpPr>
          <p:cNvPr name="TextBox 95" id="95"/>
          <p:cNvSpPr txBox="true"/>
          <p:nvPr/>
        </p:nvSpPr>
        <p:spPr>
          <a:xfrm rot="0">
            <a:off x="3509162" y="2355022"/>
            <a:ext cx="498541" cy="191133"/>
          </a:xfrm>
          <a:prstGeom prst="rect">
            <a:avLst/>
          </a:prstGeom>
        </p:spPr>
        <p:txBody>
          <a:bodyPr anchor="t" rtlCol="false" tIns="0" lIns="0" bIns="0" rIns="0">
            <a:spAutoFit/>
          </a:bodyPr>
          <a:lstStyle/>
          <a:p>
            <a:pPr algn="l">
              <a:lnSpc>
                <a:spcPts val="1540"/>
              </a:lnSpc>
              <a:spcBef>
                <a:spcPct val="0"/>
              </a:spcBef>
            </a:pPr>
            <a:r>
              <a:rPr lang="en-US" sz="1100" b="true">
                <a:solidFill>
                  <a:srgbClr val="000000"/>
                </a:solidFill>
                <a:latin typeface="DM Sans Bold"/>
                <a:ea typeface="DM Sans Bold"/>
                <a:cs typeface="DM Sans Bold"/>
                <a:sym typeface="DM Sans Bold"/>
              </a:rPr>
              <a:t>40%</a:t>
            </a:r>
          </a:p>
        </p:txBody>
      </p:sp>
      <p:sp>
        <p:nvSpPr>
          <p:cNvPr name="TextBox 96" id="96"/>
          <p:cNvSpPr txBox="true"/>
          <p:nvPr/>
        </p:nvSpPr>
        <p:spPr>
          <a:xfrm rot="0">
            <a:off x="6336940" y="1797219"/>
            <a:ext cx="1930651" cy="328929"/>
          </a:xfrm>
          <a:prstGeom prst="rect">
            <a:avLst/>
          </a:prstGeom>
        </p:spPr>
        <p:txBody>
          <a:bodyPr anchor="t" rtlCol="false" tIns="0" lIns="0" bIns="0" rIns="0">
            <a:spAutoFit/>
          </a:bodyPr>
          <a:lstStyle/>
          <a:p>
            <a:pPr algn="l">
              <a:lnSpc>
                <a:spcPts val="1310"/>
              </a:lnSpc>
            </a:pPr>
            <a:r>
              <a:rPr lang="en-US" sz="1000">
                <a:solidFill>
                  <a:srgbClr val="000000"/>
                </a:solidFill>
                <a:latin typeface="DM Sans"/>
                <a:ea typeface="DM Sans"/>
                <a:cs typeface="DM Sans"/>
                <a:sym typeface="DM Sans"/>
              </a:rPr>
              <a:t>Distribution of customers based on their purchase frequency</a:t>
            </a:r>
          </a:p>
        </p:txBody>
      </p:sp>
      <p:sp>
        <p:nvSpPr>
          <p:cNvPr name="TextBox 97" id="97"/>
          <p:cNvSpPr txBox="true"/>
          <p:nvPr/>
        </p:nvSpPr>
        <p:spPr>
          <a:xfrm rot="0">
            <a:off x="6336940" y="4662292"/>
            <a:ext cx="2583151" cy="328929"/>
          </a:xfrm>
          <a:prstGeom prst="rect">
            <a:avLst/>
          </a:prstGeom>
        </p:spPr>
        <p:txBody>
          <a:bodyPr anchor="t" rtlCol="false" tIns="0" lIns="0" bIns="0" rIns="0">
            <a:spAutoFit/>
          </a:bodyPr>
          <a:lstStyle/>
          <a:p>
            <a:pPr algn="l">
              <a:lnSpc>
                <a:spcPts val="1310"/>
              </a:lnSpc>
            </a:pPr>
            <a:r>
              <a:rPr lang="en-US" sz="1000">
                <a:solidFill>
                  <a:srgbClr val="000000"/>
                </a:solidFill>
                <a:latin typeface="DM Sans"/>
                <a:ea typeface="DM Sans"/>
                <a:cs typeface="DM Sans"/>
                <a:sym typeface="DM Sans"/>
              </a:rPr>
              <a:t>Average customer satisfaction ratings based on surveys or feedback.</a:t>
            </a:r>
          </a:p>
        </p:txBody>
      </p:sp>
      <p:sp>
        <p:nvSpPr>
          <p:cNvPr name="TextBox 98" id="98"/>
          <p:cNvSpPr txBox="true"/>
          <p:nvPr/>
        </p:nvSpPr>
        <p:spPr>
          <a:xfrm rot="0">
            <a:off x="3230272" y="3878346"/>
            <a:ext cx="2089076" cy="328929"/>
          </a:xfrm>
          <a:prstGeom prst="rect">
            <a:avLst/>
          </a:prstGeom>
        </p:spPr>
        <p:txBody>
          <a:bodyPr anchor="t" rtlCol="false" tIns="0" lIns="0" bIns="0" rIns="0">
            <a:spAutoFit/>
          </a:bodyPr>
          <a:lstStyle/>
          <a:p>
            <a:pPr algn="l">
              <a:lnSpc>
                <a:spcPts val="1310"/>
              </a:lnSpc>
            </a:pPr>
            <a:r>
              <a:rPr lang="en-US" sz="1000">
                <a:solidFill>
                  <a:srgbClr val="000000"/>
                </a:solidFill>
                <a:latin typeface="DM Sans"/>
                <a:ea typeface="DM Sans"/>
                <a:cs typeface="DM Sans"/>
                <a:sym typeface="DM Sans"/>
              </a:rPr>
              <a:t>CLV distribution across different customer segments.</a:t>
            </a:r>
          </a:p>
        </p:txBody>
      </p:sp>
      <p:sp>
        <p:nvSpPr>
          <p:cNvPr name="TextBox 99" id="99"/>
          <p:cNvSpPr txBox="true"/>
          <p:nvPr/>
        </p:nvSpPr>
        <p:spPr>
          <a:xfrm rot="0">
            <a:off x="673078" y="3878346"/>
            <a:ext cx="2089076" cy="328929"/>
          </a:xfrm>
          <a:prstGeom prst="rect">
            <a:avLst/>
          </a:prstGeom>
        </p:spPr>
        <p:txBody>
          <a:bodyPr anchor="t" rtlCol="false" tIns="0" lIns="0" bIns="0" rIns="0">
            <a:spAutoFit/>
          </a:bodyPr>
          <a:lstStyle/>
          <a:p>
            <a:pPr algn="l">
              <a:lnSpc>
                <a:spcPts val="1310"/>
              </a:lnSpc>
            </a:pPr>
            <a:r>
              <a:rPr lang="en-US" sz="1000">
                <a:solidFill>
                  <a:srgbClr val="000000"/>
                </a:solidFill>
                <a:latin typeface="DM Sans"/>
                <a:ea typeface="DM Sans"/>
                <a:cs typeface="DM Sans"/>
                <a:sym typeface="DM Sans"/>
              </a:rPr>
              <a:t>Distribution of customers preferred products or categories.</a:t>
            </a:r>
          </a:p>
        </p:txBody>
      </p:sp>
      <p:sp>
        <p:nvSpPr>
          <p:cNvPr name="TextBox 100" id="100"/>
          <p:cNvSpPr txBox="true"/>
          <p:nvPr/>
        </p:nvSpPr>
        <p:spPr>
          <a:xfrm rot="0">
            <a:off x="6944067" y="3615079"/>
            <a:ext cx="1486154" cy="139826"/>
          </a:xfrm>
          <a:prstGeom prst="rect">
            <a:avLst/>
          </a:prstGeom>
        </p:spPr>
        <p:txBody>
          <a:bodyPr anchor="t" rtlCol="false" tIns="0" lIns="0" bIns="0" rIns="0">
            <a:spAutoFit/>
          </a:bodyPr>
          <a:lstStyle/>
          <a:p>
            <a:pPr algn="ctr">
              <a:lnSpc>
                <a:spcPts val="1179"/>
              </a:lnSpc>
            </a:pPr>
            <a:r>
              <a:rPr lang="en-US" sz="900" b="true">
                <a:solidFill>
                  <a:srgbClr val="000000"/>
                </a:solidFill>
                <a:latin typeface="DM Sans Bold"/>
                <a:ea typeface="DM Sans Bold"/>
                <a:cs typeface="DM Sans Bold"/>
                <a:sym typeface="DM Sans Bold"/>
              </a:rPr>
              <a:t>In Percentage (%)</a:t>
            </a:r>
          </a:p>
        </p:txBody>
      </p:sp>
      <p:sp>
        <p:nvSpPr>
          <p:cNvPr name="TextBox 101" id="101"/>
          <p:cNvSpPr txBox="true"/>
          <p:nvPr/>
        </p:nvSpPr>
        <p:spPr>
          <a:xfrm rot="0">
            <a:off x="673078" y="4402281"/>
            <a:ext cx="1419628" cy="191133"/>
          </a:xfrm>
          <a:prstGeom prst="rect">
            <a:avLst/>
          </a:prstGeom>
        </p:spPr>
        <p:txBody>
          <a:bodyPr anchor="t" rtlCol="false" tIns="0" lIns="0" bIns="0" rIns="0">
            <a:spAutoFit/>
          </a:bodyPr>
          <a:lstStyle/>
          <a:p>
            <a:pPr algn="l">
              <a:lnSpc>
                <a:spcPts val="1540"/>
              </a:lnSpc>
              <a:spcBef>
                <a:spcPct val="0"/>
              </a:spcBef>
            </a:pPr>
            <a:r>
              <a:rPr lang="en-US" sz="1100" b="true">
                <a:solidFill>
                  <a:srgbClr val="000000"/>
                </a:solidFill>
                <a:latin typeface="DM Sans Bold"/>
                <a:ea typeface="DM Sans Bold"/>
                <a:cs typeface="DM Sans Bold"/>
                <a:sym typeface="DM Sans Bold"/>
              </a:rPr>
              <a:t>Product A</a:t>
            </a:r>
          </a:p>
        </p:txBody>
      </p:sp>
      <p:sp>
        <p:nvSpPr>
          <p:cNvPr name="TextBox 102" id="102"/>
          <p:cNvSpPr txBox="true"/>
          <p:nvPr/>
        </p:nvSpPr>
        <p:spPr>
          <a:xfrm rot="0">
            <a:off x="673078" y="4990612"/>
            <a:ext cx="1419628" cy="191133"/>
          </a:xfrm>
          <a:prstGeom prst="rect">
            <a:avLst/>
          </a:prstGeom>
        </p:spPr>
        <p:txBody>
          <a:bodyPr anchor="t" rtlCol="false" tIns="0" lIns="0" bIns="0" rIns="0">
            <a:spAutoFit/>
          </a:bodyPr>
          <a:lstStyle/>
          <a:p>
            <a:pPr algn="l">
              <a:lnSpc>
                <a:spcPts val="1540"/>
              </a:lnSpc>
              <a:spcBef>
                <a:spcPct val="0"/>
              </a:spcBef>
            </a:pPr>
            <a:r>
              <a:rPr lang="en-US" sz="1100" b="true">
                <a:solidFill>
                  <a:srgbClr val="000000"/>
                </a:solidFill>
                <a:latin typeface="DM Sans Bold"/>
                <a:ea typeface="DM Sans Bold"/>
                <a:cs typeface="DM Sans Bold"/>
                <a:sym typeface="DM Sans Bold"/>
              </a:rPr>
              <a:t>Product B</a:t>
            </a:r>
          </a:p>
        </p:txBody>
      </p:sp>
      <p:sp>
        <p:nvSpPr>
          <p:cNvPr name="TextBox 103" id="103"/>
          <p:cNvSpPr txBox="true"/>
          <p:nvPr/>
        </p:nvSpPr>
        <p:spPr>
          <a:xfrm rot="0">
            <a:off x="673078" y="5578944"/>
            <a:ext cx="1419628" cy="191133"/>
          </a:xfrm>
          <a:prstGeom prst="rect">
            <a:avLst/>
          </a:prstGeom>
        </p:spPr>
        <p:txBody>
          <a:bodyPr anchor="t" rtlCol="false" tIns="0" lIns="0" bIns="0" rIns="0">
            <a:spAutoFit/>
          </a:bodyPr>
          <a:lstStyle/>
          <a:p>
            <a:pPr algn="l">
              <a:lnSpc>
                <a:spcPts val="1540"/>
              </a:lnSpc>
              <a:spcBef>
                <a:spcPct val="0"/>
              </a:spcBef>
            </a:pPr>
            <a:r>
              <a:rPr lang="en-US" sz="1100" b="true">
                <a:solidFill>
                  <a:srgbClr val="000000"/>
                </a:solidFill>
                <a:latin typeface="DM Sans Bold"/>
                <a:ea typeface="DM Sans Bold"/>
                <a:cs typeface="DM Sans Bold"/>
                <a:sym typeface="DM Sans Bold"/>
              </a:rPr>
              <a:t>Product C</a:t>
            </a:r>
          </a:p>
        </p:txBody>
      </p:sp>
      <p:sp>
        <p:nvSpPr>
          <p:cNvPr name="TextBox 104" id="104"/>
          <p:cNvSpPr txBox="true"/>
          <p:nvPr/>
        </p:nvSpPr>
        <p:spPr>
          <a:xfrm rot="0">
            <a:off x="673078" y="6167275"/>
            <a:ext cx="1419628" cy="191133"/>
          </a:xfrm>
          <a:prstGeom prst="rect">
            <a:avLst/>
          </a:prstGeom>
        </p:spPr>
        <p:txBody>
          <a:bodyPr anchor="t" rtlCol="false" tIns="0" lIns="0" bIns="0" rIns="0">
            <a:spAutoFit/>
          </a:bodyPr>
          <a:lstStyle/>
          <a:p>
            <a:pPr algn="l">
              <a:lnSpc>
                <a:spcPts val="1540"/>
              </a:lnSpc>
              <a:spcBef>
                <a:spcPct val="0"/>
              </a:spcBef>
            </a:pPr>
            <a:r>
              <a:rPr lang="en-US" sz="1100" b="true">
                <a:solidFill>
                  <a:srgbClr val="000000"/>
                </a:solidFill>
                <a:latin typeface="DM Sans Bold"/>
                <a:ea typeface="DM Sans Bold"/>
                <a:cs typeface="DM Sans Bold"/>
                <a:sym typeface="DM Sans Bold"/>
              </a:rPr>
              <a:t>Product D</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FF6F6"/>
        </a:solidFill>
      </p:bgPr>
    </p:bg>
    <p:spTree>
      <p:nvGrpSpPr>
        <p:cNvPr id="1" name=""/>
        <p:cNvGrpSpPr/>
        <p:nvPr/>
      </p:nvGrpSpPr>
      <p:grpSpPr>
        <a:xfrm>
          <a:off x="0" y="0"/>
          <a:ext cx="0" cy="0"/>
          <a:chOff x="0" y="0"/>
          <a:chExt cx="0" cy="0"/>
        </a:xfrm>
      </p:grpSpPr>
      <p:sp>
        <p:nvSpPr>
          <p:cNvPr name="TextBox 2" id="2"/>
          <p:cNvSpPr txBox="true"/>
          <p:nvPr/>
        </p:nvSpPr>
        <p:spPr>
          <a:xfrm rot="0">
            <a:off x="8108719" y="1831489"/>
            <a:ext cx="960986" cy="172085"/>
          </a:xfrm>
          <a:prstGeom prst="rect">
            <a:avLst/>
          </a:prstGeom>
        </p:spPr>
        <p:txBody>
          <a:bodyPr anchor="t" rtlCol="false" tIns="0" lIns="0" bIns="0" rIns="0">
            <a:spAutoFit/>
          </a:bodyPr>
          <a:lstStyle/>
          <a:p>
            <a:pPr algn="r">
              <a:lnSpc>
                <a:spcPts val="1399"/>
              </a:lnSpc>
            </a:pPr>
            <a:r>
              <a:rPr lang="en-US" sz="1399">
                <a:solidFill>
                  <a:srgbClr val="000000"/>
                </a:solidFill>
                <a:latin typeface="Open Sans"/>
                <a:ea typeface="Open Sans"/>
                <a:cs typeface="Open Sans"/>
                <a:sym typeface="Open Sans"/>
              </a:rPr>
              <a:t>$100.00</a:t>
            </a:r>
          </a:p>
        </p:txBody>
      </p:sp>
      <p:pic>
        <p:nvPicPr>
          <p:cNvPr name="Picture 3" id="3"/>
          <p:cNvPicPr>
            <a:picLocks noChangeAspect="true"/>
          </p:cNvPicPr>
          <p:nvPr/>
        </p:nvPicPr>
        <p:blipFill>
          <a:blip r:embed="rId2"/>
          <a:stretch>
            <a:fillRect/>
          </a:stretch>
        </p:blipFill>
        <p:spPr>
          <a:xfrm rot="0">
            <a:off x="5021420" y="1464925"/>
            <a:ext cx="3659624" cy="2554144"/>
          </a:xfrm>
          <a:prstGeom prst="rect">
            <a:avLst/>
          </a:prstGeom>
        </p:spPr>
      </p:pic>
      <p:grpSp>
        <p:nvGrpSpPr>
          <p:cNvPr name="Group 4" id="4"/>
          <p:cNvGrpSpPr/>
          <p:nvPr/>
        </p:nvGrpSpPr>
        <p:grpSpPr>
          <a:xfrm rot="0">
            <a:off x="683895" y="419507"/>
            <a:ext cx="8385810" cy="709906"/>
            <a:chOff x="0" y="0"/>
            <a:chExt cx="3321020" cy="281143"/>
          </a:xfrm>
        </p:grpSpPr>
        <p:sp>
          <p:nvSpPr>
            <p:cNvPr name="Freeform 5" id="5"/>
            <p:cNvSpPr/>
            <p:nvPr/>
          </p:nvSpPr>
          <p:spPr>
            <a:xfrm flipH="false" flipV="false" rot="0">
              <a:off x="0" y="0"/>
              <a:ext cx="3321020" cy="281143"/>
            </a:xfrm>
            <a:custGeom>
              <a:avLst/>
              <a:gdLst/>
              <a:ahLst/>
              <a:cxnLst/>
              <a:rect r="r" b="b" t="t" l="l"/>
              <a:pathLst>
                <a:path h="281143" w="3321020">
                  <a:moveTo>
                    <a:pt x="0" y="0"/>
                  </a:moveTo>
                  <a:lnTo>
                    <a:pt x="3321020" y="0"/>
                  </a:lnTo>
                  <a:lnTo>
                    <a:pt x="3321020" y="281143"/>
                  </a:lnTo>
                  <a:lnTo>
                    <a:pt x="0" y="281143"/>
                  </a:lnTo>
                  <a:close/>
                </a:path>
              </a:pathLst>
            </a:custGeom>
            <a:solidFill>
              <a:srgbClr val="000000">
                <a:alpha val="0"/>
              </a:srgbClr>
            </a:solidFill>
            <a:ln w="9525" cap="sq">
              <a:solidFill>
                <a:srgbClr val="000000"/>
              </a:solidFill>
              <a:prstDash val="solid"/>
              <a:miter/>
            </a:ln>
          </p:spPr>
        </p:sp>
        <p:sp>
          <p:nvSpPr>
            <p:cNvPr name="TextBox 6" id="6"/>
            <p:cNvSpPr txBox="true"/>
            <p:nvPr/>
          </p:nvSpPr>
          <p:spPr>
            <a:xfrm>
              <a:off x="0" y="0"/>
              <a:ext cx="3321020" cy="281143"/>
            </a:xfrm>
            <a:prstGeom prst="rect">
              <a:avLst/>
            </a:prstGeom>
          </p:spPr>
          <p:txBody>
            <a:bodyPr anchor="ctr" rtlCol="false" tIns="50800" lIns="50800" bIns="50800" rIns="50800"/>
            <a:lstStyle/>
            <a:p>
              <a:pPr algn="ctr">
                <a:lnSpc>
                  <a:spcPts val="560"/>
                </a:lnSpc>
              </a:pPr>
            </a:p>
          </p:txBody>
        </p:sp>
      </p:grpSp>
      <p:sp>
        <p:nvSpPr>
          <p:cNvPr name="AutoShape 7" id="7"/>
          <p:cNvSpPr/>
          <p:nvPr/>
        </p:nvSpPr>
        <p:spPr>
          <a:xfrm>
            <a:off x="683895" y="1603206"/>
            <a:ext cx="8385810" cy="0"/>
          </a:xfrm>
          <a:prstGeom prst="line">
            <a:avLst/>
          </a:prstGeom>
          <a:ln cap="flat" w="9525">
            <a:solidFill>
              <a:srgbClr val="000000"/>
            </a:solidFill>
            <a:prstDash val="solid"/>
            <a:headEnd type="none" len="sm" w="sm"/>
            <a:tailEnd type="none" len="sm" w="sm"/>
          </a:ln>
        </p:spPr>
      </p:sp>
      <p:pic>
        <p:nvPicPr>
          <p:cNvPr name="Picture 8" id="8"/>
          <p:cNvPicPr>
            <a:picLocks noChangeAspect="true"/>
          </p:cNvPicPr>
          <p:nvPr/>
        </p:nvPicPr>
        <p:blipFill>
          <a:blip r:embed="rId3"/>
          <a:stretch>
            <a:fillRect/>
          </a:stretch>
        </p:blipFill>
        <p:spPr>
          <a:xfrm rot="0">
            <a:off x="2281082" y="1494541"/>
            <a:ext cx="2919996" cy="2422189"/>
          </a:xfrm>
          <a:prstGeom prst="rect">
            <a:avLst/>
          </a:prstGeom>
        </p:spPr>
      </p:pic>
      <p:sp>
        <p:nvSpPr>
          <p:cNvPr name="AutoShape 9" id="9"/>
          <p:cNvSpPr/>
          <p:nvPr/>
        </p:nvSpPr>
        <p:spPr>
          <a:xfrm>
            <a:off x="5077782" y="1603206"/>
            <a:ext cx="0" cy="2972576"/>
          </a:xfrm>
          <a:prstGeom prst="line">
            <a:avLst/>
          </a:prstGeom>
          <a:ln cap="flat" w="9525">
            <a:solidFill>
              <a:srgbClr val="000000"/>
            </a:solidFill>
            <a:prstDash val="solid"/>
            <a:headEnd type="none" len="sm" w="sm"/>
            <a:tailEnd type="none" len="sm" w="sm"/>
          </a:ln>
        </p:spPr>
      </p:sp>
      <p:sp>
        <p:nvSpPr>
          <p:cNvPr name="TextBox 10" id="10"/>
          <p:cNvSpPr txBox="true"/>
          <p:nvPr/>
        </p:nvSpPr>
        <p:spPr>
          <a:xfrm rot="0">
            <a:off x="1164388" y="603645"/>
            <a:ext cx="7424824" cy="408305"/>
          </a:xfrm>
          <a:prstGeom prst="rect">
            <a:avLst/>
          </a:prstGeom>
        </p:spPr>
        <p:txBody>
          <a:bodyPr anchor="t" rtlCol="false" tIns="0" lIns="0" bIns="0" rIns="0">
            <a:spAutoFit/>
          </a:bodyPr>
          <a:lstStyle/>
          <a:p>
            <a:pPr algn="ctr">
              <a:lnSpc>
                <a:spcPts val="3199"/>
              </a:lnSpc>
            </a:pPr>
            <a:r>
              <a:rPr lang="en-US" b="true" sz="3199" spc="-127">
                <a:solidFill>
                  <a:srgbClr val="000000"/>
                </a:solidFill>
                <a:latin typeface="Open Sans Ultra-Bold"/>
                <a:ea typeface="Open Sans Ultra-Bold"/>
                <a:cs typeface="Open Sans Ultra-Bold"/>
                <a:sym typeface="Open Sans Ultra-Bold"/>
              </a:rPr>
              <a:t>SALES AND REVENUE REPORTS</a:t>
            </a:r>
          </a:p>
        </p:txBody>
      </p:sp>
      <p:sp>
        <p:nvSpPr>
          <p:cNvPr name="Freeform 11" id="11"/>
          <p:cNvSpPr/>
          <p:nvPr/>
        </p:nvSpPr>
        <p:spPr>
          <a:xfrm flipH="false" flipV="true" rot="5400000">
            <a:off x="5326389" y="1250739"/>
            <a:ext cx="231140" cy="231140"/>
          </a:xfrm>
          <a:custGeom>
            <a:avLst/>
            <a:gdLst/>
            <a:ahLst/>
            <a:cxnLst/>
            <a:rect r="r" b="b" t="t" l="l"/>
            <a:pathLst>
              <a:path h="231140" w="231140">
                <a:moveTo>
                  <a:pt x="0" y="231140"/>
                </a:moveTo>
                <a:lnTo>
                  <a:pt x="231140" y="231140"/>
                </a:lnTo>
                <a:lnTo>
                  <a:pt x="231140" y="0"/>
                </a:lnTo>
                <a:lnTo>
                  <a:pt x="0" y="0"/>
                </a:lnTo>
                <a:lnTo>
                  <a:pt x="0" y="23114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true" rot="5400000">
            <a:off x="683895" y="1250739"/>
            <a:ext cx="231140" cy="231140"/>
          </a:xfrm>
          <a:custGeom>
            <a:avLst/>
            <a:gdLst/>
            <a:ahLst/>
            <a:cxnLst/>
            <a:rect r="r" b="b" t="t" l="l"/>
            <a:pathLst>
              <a:path h="231140" w="231140">
                <a:moveTo>
                  <a:pt x="0" y="231140"/>
                </a:moveTo>
                <a:lnTo>
                  <a:pt x="231140" y="231140"/>
                </a:lnTo>
                <a:lnTo>
                  <a:pt x="231140" y="0"/>
                </a:lnTo>
                <a:lnTo>
                  <a:pt x="0" y="0"/>
                </a:lnTo>
                <a:lnTo>
                  <a:pt x="0" y="23114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3" id="13"/>
          <p:cNvSpPr txBox="true"/>
          <p:nvPr/>
        </p:nvSpPr>
        <p:spPr>
          <a:xfrm rot="0">
            <a:off x="1008196" y="1288839"/>
            <a:ext cx="4018651" cy="193040"/>
          </a:xfrm>
          <a:prstGeom prst="rect">
            <a:avLst/>
          </a:prstGeom>
        </p:spPr>
        <p:txBody>
          <a:bodyPr anchor="t" rtlCol="false" tIns="0" lIns="0" bIns="0" rIns="0">
            <a:spAutoFit/>
          </a:bodyPr>
          <a:lstStyle/>
          <a:p>
            <a:pPr algn="l">
              <a:lnSpc>
                <a:spcPts val="1599"/>
              </a:lnSpc>
            </a:pPr>
            <a:r>
              <a:rPr lang="en-US" sz="1599" b="true">
                <a:solidFill>
                  <a:srgbClr val="000000"/>
                </a:solidFill>
                <a:latin typeface="Open Sans Ultra-Bold"/>
                <a:ea typeface="Open Sans Ultra-Bold"/>
                <a:cs typeface="Open Sans Ultra-Bold"/>
                <a:sym typeface="Open Sans Ultra-Bold"/>
              </a:rPr>
              <a:t>PRODUCT-WISE </a:t>
            </a:r>
            <a:r>
              <a:rPr lang="en-US" sz="1599" b="true">
                <a:solidFill>
                  <a:srgbClr val="000000"/>
                </a:solidFill>
                <a:latin typeface="Open Sans Ultra-Bold"/>
                <a:ea typeface="Open Sans Ultra-Bold"/>
                <a:cs typeface="Open Sans Ultra-Bold"/>
                <a:sym typeface="Open Sans Ultra-Bold"/>
              </a:rPr>
              <a:t>Sales Distribution</a:t>
            </a:r>
          </a:p>
        </p:txBody>
      </p:sp>
      <p:sp>
        <p:nvSpPr>
          <p:cNvPr name="TextBox 14" id="14"/>
          <p:cNvSpPr txBox="true"/>
          <p:nvPr/>
        </p:nvSpPr>
        <p:spPr>
          <a:xfrm rot="0">
            <a:off x="5657477" y="1288839"/>
            <a:ext cx="3149375" cy="193040"/>
          </a:xfrm>
          <a:prstGeom prst="rect">
            <a:avLst/>
          </a:prstGeom>
        </p:spPr>
        <p:txBody>
          <a:bodyPr anchor="t" rtlCol="false" tIns="0" lIns="0" bIns="0" rIns="0">
            <a:spAutoFit/>
          </a:bodyPr>
          <a:lstStyle/>
          <a:p>
            <a:pPr algn="l">
              <a:lnSpc>
                <a:spcPts val="1599"/>
              </a:lnSpc>
            </a:pPr>
            <a:r>
              <a:rPr lang="en-US" sz="1599" b="true">
                <a:solidFill>
                  <a:srgbClr val="000000"/>
                </a:solidFill>
                <a:latin typeface="Open Sans Ultra-Bold"/>
                <a:ea typeface="Open Sans Ultra-Bold"/>
                <a:cs typeface="Open Sans Ultra-Bold"/>
                <a:sym typeface="Open Sans Ultra-Bold"/>
              </a:rPr>
              <a:t>MONTHLY SALES REVENUE</a:t>
            </a:r>
          </a:p>
        </p:txBody>
      </p:sp>
      <p:sp>
        <p:nvSpPr>
          <p:cNvPr name="TextBox 15" id="15"/>
          <p:cNvSpPr txBox="true"/>
          <p:nvPr/>
        </p:nvSpPr>
        <p:spPr>
          <a:xfrm rot="0">
            <a:off x="8108719" y="2206867"/>
            <a:ext cx="960986" cy="172085"/>
          </a:xfrm>
          <a:prstGeom prst="rect">
            <a:avLst/>
          </a:prstGeom>
        </p:spPr>
        <p:txBody>
          <a:bodyPr anchor="t" rtlCol="false" tIns="0" lIns="0" bIns="0" rIns="0">
            <a:spAutoFit/>
          </a:bodyPr>
          <a:lstStyle/>
          <a:p>
            <a:pPr algn="r">
              <a:lnSpc>
                <a:spcPts val="1399"/>
              </a:lnSpc>
            </a:pPr>
            <a:r>
              <a:rPr lang="en-US" sz="1399">
                <a:solidFill>
                  <a:srgbClr val="000000"/>
                </a:solidFill>
                <a:latin typeface="Open Sans"/>
                <a:ea typeface="Open Sans"/>
                <a:cs typeface="Open Sans"/>
                <a:sym typeface="Open Sans"/>
              </a:rPr>
              <a:t>$200.00</a:t>
            </a:r>
          </a:p>
        </p:txBody>
      </p:sp>
      <p:sp>
        <p:nvSpPr>
          <p:cNvPr name="TextBox 16" id="16"/>
          <p:cNvSpPr txBox="true"/>
          <p:nvPr/>
        </p:nvSpPr>
        <p:spPr>
          <a:xfrm rot="0">
            <a:off x="8108719" y="2957624"/>
            <a:ext cx="960986" cy="172085"/>
          </a:xfrm>
          <a:prstGeom prst="rect">
            <a:avLst/>
          </a:prstGeom>
        </p:spPr>
        <p:txBody>
          <a:bodyPr anchor="t" rtlCol="false" tIns="0" lIns="0" bIns="0" rIns="0">
            <a:spAutoFit/>
          </a:bodyPr>
          <a:lstStyle/>
          <a:p>
            <a:pPr algn="r">
              <a:lnSpc>
                <a:spcPts val="1399"/>
              </a:lnSpc>
            </a:pPr>
            <a:r>
              <a:rPr lang="en-US" sz="1399">
                <a:solidFill>
                  <a:srgbClr val="000000"/>
                </a:solidFill>
                <a:latin typeface="Open Sans"/>
                <a:ea typeface="Open Sans"/>
                <a:cs typeface="Open Sans"/>
                <a:sym typeface="Open Sans"/>
              </a:rPr>
              <a:t>$100.00</a:t>
            </a:r>
          </a:p>
        </p:txBody>
      </p:sp>
      <p:sp>
        <p:nvSpPr>
          <p:cNvPr name="TextBox 17" id="17"/>
          <p:cNvSpPr txBox="true"/>
          <p:nvPr/>
        </p:nvSpPr>
        <p:spPr>
          <a:xfrm rot="0">
            <a:off x="8108719" y="3333003"/>
            <a:ext cx="960986" cy="172085"/>
          </a:xfrm>
          <a:prstGeom prst="rect">
            <a:avLst/>
          </a:prstGeom>
        </p:spPr>
        <p:txBody>
          <a:bodyPr anchor="t" rtlCol="false" tIns="0" lIns="0" bIns="0" rIns="0">
            <a:spAutoFit/>
          </a:bodyPr>
          <a:lstStyle/>
          <a:p>
            <a:pPr algn="r">
              <a:lnSpc>
                <a:spcPts val="1399"/>
              </a:lnSpc>
            </a:pPr>
            <a:r>
              <a:rPr lang="en-US" sz="1399">
                <a:solidFill>
                  <a:srgbClr val="000000"/>
                </a:solidFill>
                <a:latin typeface="Open Sans"/>
                <a:ea typeface="Open Sans"/>
                <a:cs typeface="Open Sans"/>
                <a:sym typeface="Open Sans"/>
              </a:rPr>
              <a:t>$200.00</a:t>
            </a:r>
          </a:p>
        </p:txBody>
      </p:sp>
      <p:sp>
        <p:nvSpPr>
          <p:cNvPr name="TextBox 18" id="18"/>
          <p:cNvSpPr txBox="true"/>
          <p:nvPr/>
        </p:nvSpPr>
        <p:spPr>
          <a:xfrm rot="0">
            <a:off x="8108719" y="2582246"/>
            <a:ext cx="960986" cy="172085"/>
          </a:xfrm>
          <a:prstGeom prst="rect">
            <a:avLst/>
          </a:prstGeom>
        </p:spPr>
        <p:txBody>
          <a:bodyPr anchor="t" rtlCol="false" tIns="0" lIns="0" bIns="0" rIns="0">
            <a:spAutoFit/>
          </a:bodyPr>
          <a:lstStyle/>
          <a:p>
            <a:pPr algn="r">
              <a:lnSpc>
                <a:spcPts val="1399"/>
              </a:lnSpc>
            </a:pPr>
            <a:r>
              <a:rPr lang="en-US" sz="1399">
                <a:solidFill>
                  <a:srgbClr val="000000"/>
                </a:solidFill>
                <a:latin typeface="Open Sans"/>
                <a:ea typeface="Open Sans"/>
                <a:cs typeface="Open Sans"/>
                <a:sym typeface="Open Sans"/>
              </a:rPr>
              <a:t>$150.00</a:t>
            </a:r>
          </a:p>
        </p:txBody>
      </p:sp>
      <p:sp>
        <p:nvSpPr>
          <p:cNvPr name="TextBox 19" id="19"/>
          <p:cNvSpPr txBox="true"/>
          <p:nvPr/>
        </p:nvSpPr>
        <p:spPr>
          <a:xfrm rot="0">
            <a:off x="5326389" y="3813783"/>
            <a:ext cx="3743316" cy="571500"/>
          </a:xfrm>
          <a:prstGeom prst="rect">
            <a:avLst/>
          </a:prstGeom>
        </p:spPr>
        <p:txBody>
          <a:bodyPr anchor="t" rtlCol="false" tIns="0" lIns="0" bIns="0" rIns="0">
            <a:spAutoFit/>
          </a:bodyPr>
          <a:lstStyle/>
          <a:p>
            <a:pPr algn="just">
              <a:lnSpc>
                <a:spcPts val="1500"/>
              </a:lnSpc>
            </a:pPr>
            <a:r>
              <a:rPr lang="en-US" sz="1000">
                <a:solidFill>
                  <a:srgbClr val="000000"/>
                </a:solidFill>
                <a:latin typeface="Open Sans"/>
                <a:ea typeface="Open Sans"/>
                <a:cs typeface="Open Sans"/>
                <a:sym typeface="Open Sans"/>
              </a:rPr>
              <a:t>Lorem ipsum dolor sit amet, consectetur adipiscing elit. In dignissim sem facilisis mi pellentesque, tincidunt tincidunt metus pellentesque. Morbi consequat sodales cursus.</a:t>
            </a:r>
          </a:p>
        </p:txBody>
      </p:sp>
      <p:sp>
        <p:nvSpPr>
          <p:cNvPr name="TextBox 20" id="20"/>
          <p:cNvSpPr txBox="true"/>
          <p:nvPr/>
        </p:nvSpPr>
        <p:spPr>
          <a:xfrm rot="0">
            <a:off x="683895" y="3813783"/>
            <a:ext cx="4145280" cy="571500"/>
          </a:xfrm>
          <a:prstGeom prst="rect">
            <a:avLst/>
          </a:prstGeom>
        </p:spPr>
        <p:txBody>
          <a:bodyPr anchor="t" rtlCol="false" tIns="0" lIns="0" bIns="0" rIns="0">
            <a:spAutoFit/>
          </a:bodyPr>
          <a:lstStyle/>
          <a:p>
            <a:pPr algn="just">
              <a:lnSpc>
                <a:spcPts val="1500"/>
              </a:lnSpc>
            </a:pPr>
            <a:r>
              <a:rPr lang="en-US" sz="1000">
                <a:solidFill>
                  <a:srgbClr val="000000"/>
                </a:solidFill>
                <a:latin typeface="Open Sans"/>
                <a:ea typeface="Open Sans"/>
                <a:cs typeface="Open Sans"/>
                <a:sym typeface="Open Sans"/>
              </a:rPr>
              <a:t>Lorem ipsum dolor sit amet, consectetur adipiscing elit. In dignissim sem facilisis mi pellentesque, tincidunt tincidunt metus pellentesque. Morbi consequat sodales cursus.</a:t>
            </a:r>
          </a:p>
        </p:txBody>
      </p:sp>
      <p:sp>
        <p:nvSpPr>
          <p:cNvPr name="TextBox 21" id="21"/>
          <p:cNvSpPr txBox="true"/>
          <p:nvPr/>
        </p:nvSpPr>
        <p:spPr>
          <a:xfrm rot="0">
            <a:off x="866140" y="2386033"/>
            <a:ext cx="1821768" cy="168275"/>
          </a:xfrm>
          <a:prstGeom prst="rect">
            <a:avLst/>
          </a:prstGeom>
        </p:spPr>
        <p:txBody>
          <a:bodyPr anchor="t" rtlCol="false" tIns="0" lIns="0" bIns="0" rIns="0">
            <a:spAutoFit/>
          </a:bodyPr>
          <a:lstStyle/>
          <a:p>
            <a:pPr algn="l">
              <a:lnSpc>
                <a:spcPts val="1400"/>
              </a:lnSpc>
            </a:pPr>
            <a:r>
              <a:rPr lang="en-US" sz="1000" b="true">
                <a:solidFill>
                  <a:srgbClr val="000000"/>
                </a:solidFill>
                <a:latin typeface="Open Sans Bold"/>
                <a:ea typeface="Open Sans Bold"/>
                <a:cs typeface="Open Sans Bold"/>
                <a:sym typeface="Open Sans Bold"/>
              </a:rPr>
              <a:t>PRODUCT A: 30000</a:t>
            </a:r>
          </a:p>
        </p:txBody>
      </p:sp>
      <p:grpSp>
        <p:nvGrpSpPr>
          <p:cNvPr name="Group 22" id="22"/>
          <p:cNvGrpSpPr/>
          <p:nvPr/>
        </p:nvGrpSpPr>
        <p:grpSpPr>
          <a:xfrm rot="0">
            <a:off x="683895" y="2416149"/>
            <a:ext cx="136618" cy="136618"/>
            <a:chOff x="0" y="0"/>
            <a:chExt cx="20966" cy="20966"/>
          </a:xfrm>
        </p:grpSpPr>
        <p:sp>
          <p:nvSpPr>
            <p:cNvPr name="Freeform 23" id="23"/>
            <p:cNvSpPr/>
            <p:nvPr/>
          </p:nvSpPr>
          <p:spPr>
            <a:xfrm flipH="false" flipV="false" rot="0">
              <a:off x="0" y="0"/>
              <a:ext cx="20966" cy="20966"/>
            </a:xfrm>
            <a:custGeom>
              <a:avLst/>
              <a:gdLst/>
              <a:ahLst/>
              <a:cxnLst/>
              <a:rect r="r" b="b" t="t" l="l"/>
              <a:pathLst>
                <a:path h="20966" w="20966">
                  <a:moveTo>
                    <a:pt x="10483" y="0"/>
                  </a:moveTo>
                  <a:lnTo>
                    <a:pt x="10483" y="0"/>
                  </a:lnTo>
                  <a:cubicBezTo>
                    <a:pt x="13263" y="0"/>
                    <a:pt x="15929" y="1104"/>
                    <a:pt x="17895" y="3070"/>
                  </a:cubicBezTo>
                  <a:cubicBezTo>
                    <a:pt x="19861" y="5036"/>
                    <a:pt x="20966" y="7703"/>
                    <a:pt x="20966" y="10483"/>
                  </a:cubicBezTo>
                  <a:lnTo>
                    <a:pt x="20966" y="10483"/>
                  </a:lnTo>
                  <a:cubicBezTo>
                    <a:pt x="20966" y="13263"/>
                    <a:pt x="19861" y="15929"/>
                    <a:pt x="17895" y="17895"/>
                  </a:cubicBezTo>
                  <a:cubicBezTo>
                    <a:pt x="15929" y="19861"/>
                    <a:pt x="13263" y="20966"/>
                    <a:pt x="10483" y="20966"/>
                  </a:cubicBezTo>
                  <a:lnTo>
                    <a:pt x="10483" y="20966"/>
                  </a:lnTo>
                  <a:cubicBezTo>
                    <a:pt x="7703" y="20966"/>
                    <a:pt x="5036" y="19861"/>
                    <a:pt x="3070" y="17895"/>
                  </a:cubicBezTo>
                  <a:cubicBezTo>
                    <a:pt x="1104" y="15929"/>
                    <a:pt x="0" y="13263"/>
                    <a:pt x="0" y="10483"/>
                  </a:cubicBezTo>
                  <a:lnTo>
                    <a:pt x="0" y="10483"/>
                  </a:lnTo>
                  <a:cubicBezTo>
                    <a:pt x="0" y="7703"/>
                    <a:pt x="1104" y="5036"/>
                    <a:pt x="3070" y="3070"/>
                  </a:cubicBezTo>
                  <a:cubicBezTo>
                    <a:pt x="5036" y="1104"/>
                    <a:pt x="7703" y="0"/>
                    <a:pt x="10483" y="0"/>
                  </a:cubicBezTo>
                  <a:close/>
                </a:path>
              </a:pathLst>
            </a:custGeom>
            <a:solidFill>
              <a:srgbClr val="D52929"/>
            </a:solidFill>
          </p:spPr>
        </p:sp>
        <p:sp>
          <p:nvSpPr>
            <p:cNvPr name="TextBox 24" id="24"/>
            <p:cNvSpPr txBox="true"/>
            <p:nvPr/>
          </p:nvSpPr>
          <p:spPr>
            <a:xfrm>
              <a:off x="0" y="-9525"/>
              <a:ext cx="20966" cy="30491"/>
            </a:xfrm>
            <a:prstGeom prst="rect">
              <a:avLst/>
            </a:prstGeom>
          </p:spPr>
          <p:txBody>
            <a:bodyPr anchor="ctr" rtlCol="false" tIns="60921" lIns="60921" bIns="60921" rIns="60921"/>
            <a:lstStyle/>
            <a:p>
              <a:pPr algn="ctr">
                <a:lnSpc>
                  <a:spcPts val="840"/>
                </a:lnSpc>
              </a:pPr>
            </a:p>
          </p:txBody>
        </p:sp>
      </p:grpSp>
      <p:sp>
        <p:nvSpPr>
          <p:cNvPr name="AutoShape 25" id="25"/>
          <p:cNvSpPr/>
          <p:nvPr/>
        </p:nvSpPr>
        <p:spPr>
          <a:xfrm flipV="true">
            <a:off x="683895" y="2603617"/>
            <a:ext cx="1640253" cy="0"/>
          </a:xfrm>
          <a:prstGeom prst="line">
            <a:avLst/>
          </a:prstGeom>
          <a:ln cap="flat" w="9525">
            <a:solidFill>
              <a:srgbClr val="000000"/>
            </a:solidFill>
            <a:prstDash val="solid"/>
            <a:headEnd type="none" len="sm" w="sm"/>
            <a:tailEnd type="none" len="sm" w="sm"/>
          </a:ln>
        </p:spPr>
      </p:sp>
      <p:sp>
        <p:nvSpPr>
          <p:cNvPr name="TextBox 26" id="26"/>
          <p:cNvSpPr txBox="true"/>
          <p:nvPr/>
        </p:nvSpPr>
        <p:spPr>
          <a:xfrm rot="0">
            <a:off x="866140" y="2652802"/>
            <a:ext cx="1821768" cy="168275"/>
          </a:xfrm>
          <a:prstGeom prst="rect">
            <a:avLst/>
          </a:prstGeom>
        </p:spPr>
        <p:txBody>
          <a:bodyPr anchor="t" rtlCol="false" tIns="0" lIns="0" bIns="0" rIns="0">
            <a:spAutoFit/>
          </a:bodyPr>
          <a:lstStyle/>
          <a:p>
            <a:pPr algn="l">
              <a:lnSpc>
                <a:spcPts val="1400"/>
              </a:lnSpc>
            </a:pPr>
            <a:r>
              <a:rPr lang="en-US" sz="1000" b="true">
                <a:solidFill>
                  <a:srgbClr val="000000"/>
                </a:solidFill>
                <a:latin typeface="Open Sans Bold"/>
                <a:ea typeface="Open Sans Bold"/>
                <a:cs typeface="Open Sans Bold"/>
                <a:sym typeface="Open Sans Bold"/>
              </a:rPr>
              <a:t>PRODUCT B: 30000</a:t>
            </a:r>
          </a:p>
        </p:txBody>
      </p:sp>
      <p:grpSp>
        <p:nvGrpSpPr>
          <p:cNvPr name="Group 27" id="27"/>
          <p:cNvGrpSpPr/>
          <p:nvPr/>
        </p:nvGrpSpPr>
        <p:grpSpPr>
          <a:xfrm rot="0">
            <a:off x="683895" y="2682919"/>
            <a:ext cx="136618" cy="136618"/>
            <a:chOff x="0" y="0"/>
            <a:chExt cx="20966" cy="20966"/>
          </a:xfrm>
        </p:grpSpPr>
        <p:sp>
          <p:nvSpPr>
            <p:cNvPr name="Freeform 28" id="28"/>
            <p:cNvSpPr/>
            <p:nvPr/>
          </p:nvSpPr>
          <p:spPr>
            <a:xfrm flipH="false" flipV="false" rot="0">
              <a:off x="0" y="0"/>
              <a:ext cx="20966" cy="20966"/>
            </a:xfrm>
            <a:custGeom>
              <a:avLst/>
              <a:gdLst/>
              <a:ahLst/>
              <a:cxnLst/>
              <a:rect r="r" b="b" t="t" l="l"/>
              <a:pathLst>
                <a:path h="20966" w="20966">
                  <a:moveTo>
                    <a:pt x="10483" y="0"/>
                  </a:moveTo>
                  <a:lnTo>
                    <a:pt x="10483" y="0"/>
                  </a:lnTo>
                  <a:cubicBezTo>
                    <a:pt x="13263" y="0"/>
                    <a:pt x="15929" y="1104"/>
                    <a:pt x="17895" y="3070"/>
                  </a:cubicBezTo>
                  <a:cubicBezTo>
                    <a:pt x="19861" y="5036"/>
                    <a:pt x="20966" y="7703"/>
                    <a:pt x="20966" y="10483"/>
                  </a:cubicBezTo>
                  <a:lnTo>
                    <a:pt x="20966" y="10483"/>
                  </a:lnTo>
                  <a:cubicBezTo>
                    <a:pt x="20966" y="13263"/>
                    <a:pt x="19861" y="15929"/>
                    <a:pt x="17895" y="17895"/>
                  </a:cubicBezTo>
                  <a:cubicBezTo>
                    <a:pt x="15929" y="19861"/>
                    <a:pt x="13263" y="20966"/>
                    <a:pt x="10483" y="20966"/>
                  </a:cubicBezTo>
                  <a:lnTo>
                    <a:pt x="10483" y="20966"/>
                  </a:lnTo>
                  <a:cubicBezTo>
                    <a:pt x="7703" y="20966"/>
                    <a:pt x="5036" y="19861"/>
                    <a:pt x="3070" y="17895"/>
                  </a:cubicBezTo>
                  <a:cubicBezTo>
                    <a:pt x="1104" y="15929"/>
                    <a:pt x="0" y="13263"/>
                    <a:pt x="0" y="10483"/>
                  </a:cubicBezTo>
                  <a:lnTo>
                    <a:pt x="0" y="10483"/>
                  </a:lnTo>
                  <a:cubicBezTo>
                    <a:pt x="0" y="7703"/>
                    <a:pt x="1104" y="5036"/>
                    <a:pt x="3070" y="3070"/>
                  </a:cubicBezTo>
                  <a:cubicBezTo>
                    <a:pt x="5036" y="1104"/>
                    <a:pt x="7703" y="0"/>
                    <a:pt x="10483" y="0"/>
                  </a:cubicBezTo>
                  <a:close/>
                </a:path>
              </a:pathLst>
            </a:custGeom>
            <a:solidFill>
              <a:srgbClr val="FF5353"/>
            </a:solidFill>
          </p:spPr>
        </p:sp>
        <p:sp>
          <p:nvSpPr>
            <p:cNvPr name="TextBox 29" id="29"/>
            <p:cNvSpPr txBox="true"/>
            <p:nvPr/>
          </p:nvSpPr>
          <p:spPr>
            <a:xfrm>
              <a:off x="0" y="-9525"/>
              <a:ext cx="20966" cy="30491"/>
            </a:xfrm>
            <a:prstGeom prst="rect">
              <a:avLst/>
            </a:prstGeom>
          </p:spPr>
          <p:txBody>
            <a:bodyPr anchor="ctr" rtlCol="false" tIns="60921" lIns="60921" bIns="60921" rIns="60921"/>
            <a:lstStyle/>
            <a:p>
              <a:pPr algn="ctr">
                <a:lnSpc>
                  <a:spcPts val="840"/>
                </a:lnSpc>
              </a:pPr>
            </a:p>
          </p:txBody>
        </p:sp>
      </p:grpSp>
      <p:sp>
        <p:nvSpPr>
          <p:cNvPr name="AutoShape 30" id="30"/>
          <p:cNvSpPr/>
          <p:nvPr/>
        </p:nvSpPr>
        <p:spPr>
          <a:xfrm flipV="true">
            <a:off x="683895" y="2870386"/>
            <a:ext cx="1640253" cy="0"/>
          </a:xfrm>
          <a:prstGeom prst="line">
            <a:avLst/>
          </a:prstGeom>
          <a:ln cap="flat" w="9525">
            <a:solidFill>
              <a:srgbClr val="000000"/>
            </a:solidFill>
            <a:prstDash val="solid"/>
            <a:headEnd type="none" len="sm" w="sm"/>
            <a:tailEnd type="none" len="sm" w="sm"/>
          </a:ln>
        </p:spPr>
      </p:sp>
      <p:sp>
        <p:nvSpPr>
          <p:cNvPr name="TextBox 31" id="31"/>
          <p:cNvSpPr txBox="true"/>
          <p:nvPr/>
        </p:nvSpPr>
        <p:spPr>
          <a:xfrm rot="0">
            <a:off x="866140" y="2919572"/>
            <a:ext cx="1821768" cy="168275"/>
          </a:xfrm>
          <a:prstGeom prst="rect">
            <a:avLst/>
          </a:prstGeom>
        </p:spPr>
        <p:txBody>
          <a:bodyPr anchor="t" rtlCol="false" tIns="0" lIns="0" bIns="0" rIns="0">
            <a:spAutoFit/>
          </a:bodyPr>
          <a:lstStyle/>
          <a:p>
            <a:pPr algn="l">
              <a:lnSpc>
                <a:spcPts val="1400"/>
              </a:lnSpc>
            </a:pPr>
            <a:r>
              <a:rPr lang="en-US" sz="1000" b="true">
                <a:solidFill>
                  <a:srgbClr val="000000"/>
                </a:solidFill>
                <a:latin typeface="Open Sans Bold"/>
                <a:ea typeface="Open Sans Bold"/>
                <a:cs typeface="Open Sans Bold"/>
                <a:sym typeface="Open Sans Bold"/>
              </a:rPr>
              <a:t>PRODUCT C: 30000</a:t>
            </a:r>
          </a:p>
        </p:txBody>
      </p:sp>
      <p:grpSp>
        <p:nvGrpSpPr>
          <p:cNvPr name="Group 32" id="32"/>
          <p:cNvGrpSpPr/>
          <p:nvPr/>
        </p:nvGrpSpPr>
        <p:grpSpPr>
          <a:xfrm rot="0">
            <a:off x="683895" y="2949688"/>
            <a:ext cx="136618" cy="136618"/>
            <a:chOff x="0" y="0"/>
            <a:chExt cx="20966" cy="20966"/>
          </a:xfrm>
        </p:grpSpPr>
        <p:sp>
          <p:nvSpPr>
            <p:cNvPr name="Freeform 33" id="33"/>
            <p:cNvSpPr/>
            <p:nvPr/>
          </p:nvSpPr>
          <p:spPr>
            <a:xfrm flipH="false" flipV="false" rot="0">
              <a:off x="0" y="0"/>
              <a:ext cx="20966" cy="20966"/>
            </a:xfrm>
            <a:custGeom>
              <a:avLst/>
              <a:gdLst/>
              <a:ahLst/>
              <a:cxnLst/>
              <a:rect r="r" b="b" t="t" l="l"/>
              <a:pathLst>
                <a:path h="20966" w="20966">
                  <a:moveTo>
                    <a:pt x="10483" y="0"/>
                  </a:moveTo>
                  <a:lnTo>
                    <a:pt x="10483" y="0"/>
                  </a:lnTo>
                  <a:cubicBezTo>
                    <a:pt x="13263" y="0"/>
                    <a:pt x="15929" y="1104"/>
                    <a:pt x="17895" y="3070"/>
                  </a:cubicBezTo>
                  <a:cubicBezTo>
                    <a:pt x="19861" y="5036"/>
                    <a:pt x="20966" y="7703"/>
                    <a:pt x="20966" y="10483"/>
                  </a:cubicBezTo>
                  <a:lnTo>
                    <a:pt x="20966" y="10483"/>
                  </a:lnTo>
                  <a:cubicBezTo>
                    <a:pt x="20966" y="13263"/>
                    <a:pt x="19861" y="15929"/>
                    <a:pt x="17895" y="17895"/>
                  </a:cubicBezTo>
                  <a:cubicBezTo>
                    <a:pt x="15929" y="19861"/>
                    <a:pt x="13263" y="20966"/>
                    <a:pt x="10483" y="20966"/>
                  </a:cubicBezTo>
                  <a:lnTo>
                    <a:pt x="10483" y="20966"/>
                  </a:lnTo>
                  <a:cubicBezTo>
                    <a:pt x="7703" y="20966"/>
                    <a:pt x="5036" y="19861"/>
                    <a:pt x="3070" y="17895"/>
                  </a:cubicBezTo>
                  <a:cubicBezTo>
                    <a:pt x="1104" y="15929"/>
                    <a:pt x="0" y="13263"/>
                    <a:pt x="0" y="10483"/>
                  </a:cubicBezTo>
                  <a:lnTo>
                    <a:pt x="0" y="10483"/>
                  </a:lnTo>
                  <a:cubicBezTo>
                    <a:pt x="0" y="7703"/>
                    <a:pt x="1104" y="5036"/>
                    <a:pt x="3070" y="3070"/>
                  </a:cubicBezTo>
                  <a:cubicBezTo>
                    <a:pt x="5036" y="1104"/>
                    <a:pt x="7703" y="0"/>
                    <a:pt x="10483" y="0"/>
                  </a:cubicBezTo>
                  <a:close/>
                </a:path>
              </a:pathLst>
            </a:custGeom>
            <a:solidFill>
              <a:srgbClr val="FF8383"/>
            </a:solidFill>
          </p:spPr>
        </p:sp>
        <p:sp>
          <p:nvSpPr>
            <p:cNvPr name="TextBox 34" id="34"/>
            <p:cNvSpPr txBox="true"/>
            <p:nvPr/>
          </p:nvSpPr>
          <p:spPr>
            <a:xfrm>
              <a:off x="0" y="-9525"/>
              <a:ext cx="20966" cy="30491"/>
            </a:xfrm>
            <a:prstGeom prst="rect">
              <a:avLst/>
            </a:prstGeom>
          </p:spPr>
          <p:txBody>
            <a:bodyPr anchor="ctr" rtlCol="false" tIns="60921" lIns="60921" bIns="60921" rIns="60921"/>
            <a:lstStyle/>
            <a:p>
              <a:pPr algn="ctr">
                <a:lnSpc>
                  <a:spcPts val="840"/>
                </a:lnSpc>
              </a:pPr>
            </a:p>
          </p:txBody>
        </p:sp>
      </p:grpSp>
      <p:sp>
        <p:nvSpPr>
          <p:cNvPr name="AutoShape 35" id="35"/>
          <p:cNvSpPr/>
          <p:nvPr/>
        </p:nvSpPr>
        <p:spPr>
          <a:xfrm flipV="true">
            <a:off x="683895" y="3137156"/>
            <a:ext cx="1640253" cy="0"/>
          </a:xfrm>
          <a:prstGeom prst="line">
            <a:avLst/>
          </a:prstGeom>
          <a:ln cap="flat" w="9525">
            <a:solidFill>
              <a:srgbClr val="000000"/>
            </a:solidFill>
            <a:prstDash val="solid"/>
            <a:headEnd type="none" len="sm" w="sm"/>
            <a:tailEnd type="none" len="sm" w="sm"/>
          </a:ln>
        </p:spPr>
      </p:sp>
      <p:sp>
        <p:nvSpPr>
          <p:cNvPr name="TextBox 36" id="36"/>
          <p:cNvSpPr txBox="true"/>
          <p:nvPr/>
        </p:nvSpPr>
        <p:spPr>
          <a:xfrm rot="0">
            <a:off x="866140" y="3186342"/>
            <a:ext cx="1821768" cy="168275"/>
          </a:xfrm>
          <a:prstGeom prst="rect">
            <a:avLst/>
          </a:prstGeom>
        </p:spPr>
        <p:txBody>
          <a:bodyPr anchor="t" rtlCol="false" tIns="0" lIns="0" bIns="0" rIns="0">
            <a:spAutoFit/>
          </a:bodyPr>
          <a:lstStyle/>
          <a:p>
            <a:pPr algn="l">
              <a:lnSpc>
                <a:spcPts val="1400"/>
              </a:lnSpc>
            </a:pPr>
            <a:r>
              <a:rPr lang="en-US" sz="1000" b="true">
                <a:solidFill>
                  <a:srgbClr val="000000"/>
                </a:solidFill>
                <a:latin typeface="Open Sans Bold"/>
                <a:ea typeface="Open Sans Bold"/>
                <a:cs typeface="Open Sans Bold"/>
                <a:sym typeface="Open Sans Bold"/>
              </a:rPr>
              <a:t>PRODUCT D: 30000</a:t>
            </a:r>
          </a:p>
        </p:txBody>
      </p:sp>
      <p:grpSp>
        <p:nvGrpSpPr>
          <p:cNvPr name="Group 37" id="37"/>
          <p:cNvGrpSpPr/>
          <p:nvPr/>
        </p:nvGrpSpPr>
        <p:grpSpPr>
          <a:xfrm rot="0">
            <a:off x="683895" y="3216458"/>
            <a:ext cx="136618" cy="136618"/>
            <a:chOff x="0" y="0"/>
            <a:chExt cx="20966" cy="20966"/>
          </a:xfrm>
        </p:grpSpPr>
        <p:sp>
          <p:nvSpPr>
            <p:cNvPr name="Freeform 38" id="38"/>
            <p:cNvSpPr/>
            <p:nvPr/>
          </p:nvSpPr>
          <p:spPr>
            <a:xfrm flipH="false" flipV="false" rot="0">
              <a:off x="0" y="0"/>
              <a:ext cx="20966" cy="20966"/>
            </a:xfrm>
            <a:custGeom>
              <a:avLst/>
              <a:gdLst/>
              <a:ahLst/>
              <a:cxnLst/>
              <a:rect r="r" b="b" t="t" l="l"/>
              <a:pathLst>
                <a:path h="20966" w="20966">
                  <a:moveTo>
                    <a:pt x="10483" y="0"/>
                  </a:moveTo>
                  <a:lnTo>
                    <a:pt x="10483" y="0"/>
                  </a:lnTo>
                  <a:cubicBezTo>
                    <a:pt x="13263" y="0"/>
                    <a:pt x="15929" y="1104"/>
                    <a:pt x="17895" y="3070"/>
                  </a:cubicBezTo>
                  <a:cubicBezTo>
                    <a:pt x="19861" y="5036"/>
                    <a:pt x="20966" y="7703"/>
                    <a:pt x="20966" y="10483"/>
                  </a:cubicBezTo>
                  <a:lnTo>
                    <a:pt x="20966" y="10483"/>
                  </a:lnTo>
                  <a:cubicBezTo>
                    <a:pt x="20966" y="13263"/>
                    <a:pt x="19861" y="15929"/>
                    <a:pt x="17895" y="17895"/>
                  </a:cubicBezTo>
                  <a:cubicBezTo>
                    <a:pt x="15929" y="19861"/>
                    <a:pt x="13263" y="20966"/>
                    <a:pt x="10483" y="20966"/>
                  </a:cubicBezTo>
                  <a:lnTo>
                    <a:pt x="10483" y="20966"/>
                  </a:lnTo>
                  <a:cubicBezTo>
                    <a:pt x="7703" y="20966"/>
                    <a:pt x="5036" y="19861"/>
                    <a:pt x="3070" y="17895"/>
                  </a:cubicBezTo>
                  <a:cubicBezTo>
                    <a:pt x="1104" y="15929"/>
                    <a:pt x="0" y="13263"/>
                    <a:pt x="0" y="10483"/>
                  </a:cubicBezTo>
                  <a:lnTo>
                    <a:pt x="0" y="10483"/>
                  </a:lnTo>
                  <a:cubicBezTo>
                    <a:pt x="0" y="7703"/>
                    <a:pt x="1104" y="5036"/>
                    <a:pt x="3070" y="3070"/>
                  </a:cubicBezTo>
                  <a:cubicBezTo>
                    <a:pt x="5036" y="1104"/>
                    <a:pt x="7703" y="0"/>
                    <a:pt x="10483" y="0"/>
                  </a:cubicBezTo>
                  <a:close/>
                </a:path>
              </a:pathLst>
            </a:custGeom>
            <a:solidFill>
              <a:srgbClr val="FFAFAF"/>
            </a:solidFill>
          </p:spPr>
        </p:sp>
        <p:sp>
          <p:nvSpPr>
            <p:cNvPr name="TextBox 39" id="39"/>
            <p:cNvSpPr txBox="true"/>
            <p:nvPr/>
          </p:nvSpPr>
          <p:spPr>
            <a:xfrm>
              <a:off x="0" y="-9525"/>
              <a:ext cx="20966" cy="30491"/>
            </a:xfrm>
            <a:prstGeom prst="rect">
              <a:avLst/>
            </a:prstGeom>
          </p:spPr>
          <p:txBody>
            <a:bodyPr anchor="ctr" rtlCol="false" tIns="60921" lIns="60921" bIns="60921" rIns="60921"/>
            <a:lstStyle/>
            <a:p>
              <a:pPr algn="ctr">
                <a:lnSpc>
                  <a:spcPts val="840"/>
                </a:lnSpc>
              </a:pPr>
            </a:p>
          </p:txBody>
        </p:sp>
      </p:grpSp>
      <p:sp>
        <p:nvSpPr>
          <p:cNvPr name="AutoShape 40" id="40"/>
          <p:cNvSpPr/>
          <p:nvPr/>
        </p:nvSpPr>
        <p:spPr>
          <a:xfrm flipV="true">
            <a:off x="683895" y="3403925"/>
            <a:ext cx="1640253" cy="0"/>
          </a:xfrm>
          <a:prstGeom prst="line">
            <a:avLst/>
          </a:prstGeom>
          <a:ln cap="flat" w="9525">
            <a:solidFill>
              <a:srgbClr val="000000"/>
            </a:solidFill>
            <a:prstDash val="solid"/>
            <a:headEnd type="none" len="sm" w="sm"/>
            <a:tailEnd type="none" len="sm" w="sm"/>
          </a:ln>
        </p:spPr>
      </p:sp>
      <p:sp>
        <p:nvSpPr>
          <p:cNvPr name="TextBox 41" id="41"/>
          <p:cNvSpPr txBox="true"/>
          <p:nvPr/>
        </p:nvSpPr>
        <p:spPr>
          <a:xfrm rot="0">
            <a:off x="866140" y="3453111"/>
            <a:ext cx="1821768" cy="168275"/>
          </a:xfrm>
          <a:prstGeom prst="rect">
            <a:avLst/>
          </a:prstGeom>
        </p:spPr>
        <p:txBody>
          <a:bodyPr anchor="t" rtlCol="false" tIns="0" lIns="0" bIns="0" rIns="0">
            <a:spAutoFit/>
          </a:bodyPr>
          <a:lstStyle/>
          <a:p>
            <a:pPr algn="l">
              <a:lnSpc>
                <a:spcPts val="1400"/>
              </a:lnSpc>
            </a:pPr>
            <a:r>
              <a:rPr lang="en-US" sz="1000" b="true">
                <a:solidFill>
                  <a:srgbClr val="000000"/>
                </a:solidFill>
                <a:latin typeface="Open Sans Bold"/>
                <a:ea typeface="Open Sans Bold"/>
                <a:cs typeface="Open Sans Bold"/>
                <a:sym typeface="Open Sans Bold"/>
              </a:rPr>
              <a:t>PRODUCT E: 30000</a:t>
            </a:r>
          </a:p>
        </p:txBody>
      </p:sp>
      <p:grpSp>
        <p:nvGrpSpPr>
          <p:cNvPr name="Group 42" id="42"/>
          <p:cNvGrpSpPr/>
          <p:nvPr/>
        </p:nvGrpSpPr>
        <p:grpSpPr>
          <a:xfrm rot="0">
            <a:off x="683895" y="3483227"/>
            <a:ext cx="136618" cy="136618"/>
            <a:chOff x="0" y="0"/>
            <a:chExt cx="20966" cy="20966"/>
          </a:xfrm>
        </p:grpSpPr>
        <p:sp>
          <p:nvSpPr>
            <p:cNvPr name="Freeform 43" id="43"/>
            <p:cNvSpPr/>
            <p:nvPr/>
          </p:nvSpPr>
          <p:spPr>
            <a:xfrm flipH="false" flipV="false" rot="0">
              <a:off x="0" y="0"/>
              <a:ext cx="20966" cy="20966"/>
            </a:xfrm>
            <a:custGeom>
              <a:avLst/>
              <a:gdLst/>
              <a:ahLst/>
              <a:cxnLst/>
              <a:rect r="r" b="b" t="t" l="l"/>
              <a:pathLst>
                <a:path h="20966" w="20966">
                  <a:moveTo>
                    <a:pt x="10483" y="0"/>
                  </a:moveTo>
                  <a:lnTo>
                    <a:pt x="10483" y="0"/>
                  </a:lnTo>
                  <a:cubicBezTo>
                    <a:pt x="13263" y="0"/>
                    <a:pt x="15929" y="1104"/>
                    <a:pt x="17895" y="3070"/>
                  </a:cubicBezTo>
                  <a:cubicBezTo>
                    <a:pt x="19861" y="5036"/>
                    <a:pt x="20966" y="7703"/>
                    <a:pt x="20966" y="10483"/>
                  </a:cubicBezTo>
                  <a:lnTo>
                    <a:pt x="20966" y="10483"/>
                  </a:lnTo>
                  <a:cubicBezTo>
                    <a:pt x="20966" y="13263"/>
                    <a:pt x="19861" y="15929"/>
                    <a:pt x="17895" y="17895"/>
                  </a:cubicBezTo>
                  <a:cubicBezTo>
                    <a:pt x="15929" y="19861"/>
                    <a:pt x="13263" y="20966"/>
                    <a:pt x="10483" y="20966"/>
                  </a:cubicBezTo>
                  <a:lnTo>
                    <a:pt x="10483" y="20966"/>
                  </a:lnTo>
                  <a:cubicBezTo>
                    <a:pt x="7703" y="20966"/>
                    <a:pt x="5036" y="19861"/>
                    <a:pt x="3070" y="17895"/>
                  </a:cubicBezTo>
                  <a:cubicBezTo>
                    <a:pt x="1104" y="15929"/>
                    <a:pt x="0" y="13263"/>
                    <a:pt x="0" y="10483"/>
                  </a:cubicBezTo>
                  <a:lnTo>
                    <a:pt x="0" y="10483"/>
                  </a:lnTo>
                  <a:cubicBezTo>
                    <a:pt x="0" y="7703"/>
                    <a:pt x="1104" y="5036"/>
                    <a:pt x="3070" y="3070"/>
                  </a:cubicBezTo>
                  <a:cubicBezTo>
                    <a:pt x="5036" y="1104"/>
                    <a:pt x="7703" y="0"/>
                    <a:pt x="10483" y="0"/>
                  </a:cubicBezTo>
                  <a:close/>
                </a:path>
              </a:pathLst>
            </a:custGeom>
            <a:solidFill>
              <a:srgbClr val="FFD3D3"/>
            </a:solidFill>
          </p:spPr>
        </p:sp>
        <p:sp>
          <p:nvSpPr>
            <p:cNvPr name="TextBox 44" id="44"/>
            <p:cNvSpPr txBox="true"/>
            <p:nvPr/>
          </p:nvSpPr>
          <p:spPr>
            <a:xfrm>
              <a:off x="0" y="-9525"/>
              <a:ext cx="20966" cy="30491"/>
            </a:xfrm>
            <a:prstGeom prst="rect">
              <a:avLst/>
            </a:prstGeom>
          </p:spPr>
          <p:txBody>
            <a:bodyPr anchor="ctr" rtlCol="false" tIns="60921" lIns="60921" bIns="60921" rIns="60921"/>
            <a:lstStyle/>
            <a:p>
              <a:pPr algn="ctr">
                <a:lnSpc>
                  <a:spcPts val="840"/>
                </a:lnSpc>
              </a:pPr>
            </a:p>
          </p:txBody>
        </p:sp>
      </p:grpSp>
      <p:sp>
        <p:nvSpPr>
          <p:cNvPr name="AutoShape 45" id="45"/>
          <p:cNvSpPr/>
          <p:nvPr/>
        </p:nvSpPr>
        <p:spPr>
          <a:xfrm flipV="true">
            <a:off x="683895" y="3670695"/>
            <a:ext cx="1640253" cy="0"/>
          </a:xfrm>
          <a:prstGeom prst="line">
            <a:avLst/>
          </a:prstGeom>
          <a:ln cap="flat" w="9525">
            <a:solidFill>
              <a:srgbClr val="000000"/>
            </a:solidFill>
            <a:prstDash val="solid"/>
            <a:headEnd type="none" len="sm" w="sm"/>
            <a:tailEnd type="none" len="sm" w="sm"/>
          </a:ln>
        </p:spPr>
      </p:sp>
      <p:sp>
        <p:nvSpPr>
          <p:cNvPr name="TextBox 46" id="46"/>
          <p:cNvSpPr txBox="true"/>
          <p:nvPr/>
        </p:nvSpPr>
        <p:spPr>
          <a:xfrm rot="0">
            <a:off x="683895" y="1760369"/>
            <a:ext cx="1689027" cy="435267"/>
          </a:xfrm>
          <a:prstGeom prst="rect">
            <a:avLst/>
          </a:prstGeom>
        </p:spPr>
        <p:txBody>
          <a:bodyPr anchor="t" rtlCol="false" tIns="0" lIns="0" bIns="0" rIns="0">
            <a:spAutoFit/>
          </a:bodyPr>
          <a:lstStyle/>
          <a:p>
            <a:pPr algn="just">
              <a:lnSpc>
                <a:spcPts val="910"/>
              </a:lnSpc>
            </a:pPr>
            <a:r>
              <a:rPr lang="en-US" sz="700">
                <a:solidFill>
                  <a:srgbClr val="000000"/>
                </a:solidFill>
                <a:latin typeface="Open Sans"/>
                <a:ea typeface="Open Sans"/>
                <a:cs typeface="Open Sans"/>
                <a:sym typeface="Open Sans"/>
              </a:rPr>
              <a:t>Lorem ipsum dolor sit amet, consectetur adipiscing elit. In dignissim sem facilisis mi pellentesque, tincidunt tincidunt metus pellentesque.</a:t>
            </a:r>
          </a:p>
        </p:txBody>
      </p:sp>
      <p:grpSp>
        <p:nvGrpSpPr>
          <p:cNvPr name="Group 47" id="47"/>
          <p:cNvGrpSpPr/>
          <p:nvPr/>
        </p:nvGrpSpPr>
        <p:grpSpPr>
          <a:xfrm rot="0">
            <a:off x="683895" y="4575782"/>
            <a:ext cx="2802356" cy="2055523"/>
            <a:chOff x="0" y="0"/>
            <a:chExt cx="1109813" cy="814046"/>
          </a:xfrm>
        </p:grpSpPr>
        <p:sp>
          <p:nvSpPr>
            <p:cNvPr name="Freeform 48" id="48"/>
            <p:cNvSpPr/>
            <p:nvPr/>
          </p:nvSpPr>
          <p:spPr>
            <a:xfrm flipH="false" flipV="false" rot="0">
              <a:off x="0" y="0"/>
              <a:ext cx="1109813" cy="814046"/>
            </a:xfrm>
            <a:custGeom>
              <a:avLst/>
              <a:gdLst/>
              <a:ahLst/>
              <a:cxnLst/>
              <a:rect r="r" b="b" t="t" l="l"/>
              <a:pathLst>
                <a:path h="814046" w="1109813">
                  <a:moveTo>
                    <a:pt x="0" y="0"/>
                  </a:moveTo>
                  <a:lnTo>
                    <a:pt x="1109813" y="0"/>
                  </a:lnTo>
                  <a:lnTo>
                    <a:pt x="1109813" y="814046"/>
                  </a:lnTo>
                  <a:lnTo>
                    <a:pt x="0" y="814046"/>
                  </a:lnTo>
                  <a:close/>
                </a:path>
              </a:pathLst>
            </a:custGeom>
            <a:solidFill>
              <a:srgbClr val="FFFFFF"/>
            </a:solidFill>
            <a:ln w="9525" cap="sq">
              <a:solidFill>
                <a:srgbClr val="000000"/>
              </a:solidFill>
              <a:prstDash val="solid"/>
              <a:miter/>
            </a:ln>
          </p:spPr>
        </p:sp>
        <p:sp>
          <p:nvSpPr>
            <p:cNvPr name="TextBox 49" id="49"/>
            <p:cNvSpPr txBox="true"/>
            <p:nvPr/>
          </p:nvSpPr>
          <p:spPr>
            <a:xfrm>
              <a:off x="0" y="0"/>
              <a:ext cx="1109813" cy="814046"/>
            </a:xfrm>
            <a:prstGeom prst="rect">
              <a:avLst/>
            </a:prstGeom>
          </p:spPr>
          <p:txBody>
            <a:bodyPr anchor="ctr" rtlCol="false" tIns="50800" lIns="50800" bIns="50800" rIns="50800"/>
            <a:lstStyle/>
            <a:p>
              <a:pPr algn="ctr">
                <a:lnSpc>
                  <a:spcPts val="560"/>
                </a:lnSpc>
              </a:pPr>
            </a:p>
          </p:txBody>
        </p:sp>
      </p:grpSp>
      <p:grpSp>
        <p:nvGrpSpPr>
          <p:cNvPr name="Group 50" id="50"/>
          <p:cNvGrpSpPr/>
          <p:nvPr/>
        </p:nvGrpSpPr>
        <p:grpSpPr>
          <a:xfrm rot="0">
            <a:off x="3475622" y="4575782"/>
            <a:ext cx="2802356" cy="2055523"/>
            <a:chOff x="0" y="0"/>
            <a:chExt cx="1109813" cy="814046"/>
          </a:xfrm>
        </p:grpSpPr>
        <p:sp>
          <p:nvSpPr>
            <p:cNvPr name="Freeform 51" id="51"/>
            <p:cNvSpPr/>
            <p:nvPr/>
          </p:nvSpPr>
          <p:spPr>
            <a:xfrm flipH="false" flipV="false" rot="0">
              <a:off x="0" y="0"/>
              <a:ext cx="1109813" cy="814046"/>
            </a:xfrm>
            <a:custGeom>
              <a:avLst/>
              <a:gdLst/>
              <a:ahLst/>
              <a:cxnLst/>
              <a:rect r="r" b="b" t="t" l="l"/>
              <a:pathLst>
                <a:path h="814046" w="1109813">
                  <a:moveTo>
                    <a:pt x="0" y="0"/>
                  </a:moveTo>
                  <a:lnTo>
                    <a:pt x="1109813" y="0"/>
                  </a:lnTo>
                  <a:lnTo>
                    <a:pt x="1109813" y="814046"/>
                  </a:lnTo>
                  <a:lnTo>
                    <a:pt x="0" y="814046"/>
                  </a:lnTo>
                  <a:close/>
                </a:path>
              </a:pathLst>
            </a:custGeom>
            <a:solidFill>
              <a:srgbClr val="FFFFFF"/>
            </a:solidFill>
            <a:ln w="9525" cap="sq">
              <a:solidFill>
                <a:srgbClr val="000000"/>
              </a:solidFill>
              <a:prstDash val="solid"/>
              <a:miter/>
            </a:ln>
          </p:spPr>
        </p:sp>
        <p:sp>
          <p:nvSpPr>
            <p:cNvPr name="TextBox 52" id="52"/>
            <p:cNvSpPr txBox="true"/>
            <p:nvPr/>
          </p:nvSpPr>
          <p:spPr>
            <a:xfrm>
              <a:off x="0" y="0"/>
              <a:ext cx="1109813" cy="814046"/>
            </a:xfrm>
            <a:prstGeom prst="rect">
              <a:avLst/>
            </a:prstGeom>
          </p:spPr>
          <p:txBody>
            <a:bodyPr anchor="ctr" rtlCol="false" tIns="50800" lIns="50800" bIns="50800" rIns="50800"/>
            <a:lstStyle/>
            <a:p>
              <a:pPr algn="ctr">
                <a:lnSpc>
                  <a:spcPts val="560"/>
                </a:lnSpc>
              </a:pPr>
            </a:p>
          </p:txBody>
        </p:sp>
      </p:grpSp>
      <p:grpSp>
        <p:nvGrpSpPr>
          <p:cNvPr name="Group 53" id="53"/>
          <p:cNvGrpSpPr/>
          <p:nvPr/>
        </p:nvGrpSpPr>
        <p:grpSpPr>
          <a:xfrm rot="0">
            <a:off x="6267349" y="4575782"/>
            <a:ext cx="2802356" cy="2055523"/>
            <a:chOff x="0" y="0"/>
            <a:chExt cx="1109813" cy="814046"/>
          </a:xfrm>
        </p:grpSpPr>
        <p:sp>
          <p:nvSpPr>
            <p:cNvPr name="Freeform 54" id="54"/>
            <p:cNvSpPr/>
            <p:nvPr/>
          </p:nvSpPr>
          <p:spPr>
            <a:xfrm flipH="false" flipV="false" rot="0">
              <a:off x="0" y="0"/>
              <a:ext cx="1109813" cy="814046"/>
            </a:xfrm>
            <a:custGeom>
              <a:avLst/>
              <a:gdLst/>
              <a:ahLst/>
              <a:cxnLst/>
              <a:rect r="r" b="b" t="t" l="l"/>
              <a:pathLst>
                <a:path h="814046" w="1109813">
                  <a:moveTo>
                    <a:pt x="0" y="0"/>
                  </a:moveTo>
                  <a:lnTo>
                    <a:pt x="1109813" y="0"/>
                  </a:lnTo>
                  <a:lnTo>
                    <a:pt x="1109813" y="814046"/>
                  </a:lnTo>
                  <a:lnTo>
                    <a:pt x="0" y="814046"/>
                  </a:lnTo>
                  <a:close/>
                </a:path>
              </a:pathLst>
            </a:custGeom>
            <a:solidFill>
              <a:srgbClr val="FFFFFF"/>
            </a:solidFill>
            <a:ln w="9525" cap="sq">
              <a:solidFill>
                <a:srgbClr val="000000"/>
              </a:solidFill>
              <a:prstDash val="solid"/>
              <a:miter/>
            </a:ln>
          </p:spPr>
        </p:sp>
        <p:sp>
          <p:nvSpPr>
            <p:cNvPr name="TextBox 55" id="55"/>
            <p:cNvSpPr txBox="true"/>
            <p:nvPr/>
          </p:nvSpPr>
          <p:spPr>
            <a:xfrm>
              <a:off x="0" y="0"/>
              <a:ext cx="1109813" cy="814046"/>
            </a:xfrm>
            <a:prstGeom prst="rect">
              <a:avLst/>
            </a:prstGeom>
          </p:spPr>
          <p:txBody>
            <a:bodyPr anchor="ctr" rtlCol="false" tIns="50800" lIns="50800" bIns="50800" rIns="50800"/>
            <a:lstStyle/>
            <a:p>
              <a:pPr algn="ctr">
                <a:lnSpc>
                  <a:spcPts val="560"/>
                </a:lnSpc>
              </a:pPr>
            </a:p>
          </p:txBody>
        </p:sp>
      </p:grpSp>
      <p:sp>
        <p:nvSpPr>
          <p:cNvPr name="TextBox 56" id="56"/>
          <p:cNvSpPr txBox="true"/>
          <p:nvPr/>
        </p:nvSpPr>
        <p:spPr>
          <a:xfrm rot="0">
            <a:off x="6569947" y="4705433"/>
            <a:ext cx="2197159" cy="163830"/>
          </a:xfrm>
          <a:prstGeom prst="rect">
            <a:avLst/>
          </a:prstGeom>
        </p:spPr>
        <p:txBody>
          <a:bodyPr anchor="t" rtlCol="false" tIns="0" lIns="0" bIns="0" rIns="0">
            <a:spAutoFit/>
          </a:bodyPr>
          <a:lstStyle/>
          <a:p>
            <a:pPr algn="ctr">
              <a:lnSpc>
                <a:spcPts val="1200"/>
              </a:lnSpc>
            </a:pPr>
            <a:r>
              <a:rPr lang="en-US" b="true" sz="1200">
                <a:solidFill>
                  <a:srgbClr val="000000"/>
                </a:solidFill>
                <a:latin typeface="Open Sans Ultra-Bold"/>
                <a:ea typeface="Open Sans Ultra-Bold"/>
                <a:cs typeface="Open Sans Ultra-Bold"/>
                <a:sym typeface="Open Sans Ultra-Bold"/>
              </a:rPr>
              <a:t>QUARTERLY SALES GROWTH</a:t>
            </a:r>
          </a:p>
        </p:txBody>
      </p:sp>
      <p:pic>
        <p:nvPicPr>
          <p:cNvPr name="Picture 57" id="57"/>
          <p:cNvPicPr>
            <a:picLocks noChangeAspect="true"/>
          </p:cNvPicPr>
          <p:nvPr/>
        </p:nvPicPr>
        <p:blipFill>
          <a:blip r:embed="rId6"/>
          <a:stretch>
            <a:fillRect/>
          </a:stretch>
        </p:blipFill>
        <p:spPr>
          <a:xfrm rot="0">
            <a:off x="6180216" y="5040970"/>
            <a:ext cx="2983664" cy="1667636"/>
          </a:xfrm>
          <a:prstGeom prst="rect">
            <a:avLst/>
          </a:prstGeom>
        </p:spPr>
      </p:pic>
      <p:sp>
        <p:nvSpPr>
          <p:cNvPr name="TextBox 58" id="58"/>
          <p:cNvSpPr txBox="true"/>
          <p:nvPr/>
        </p:nvSpPr>
        <p:spPr>
          <a:xfrm rot="0">
            <a:off x="6374270" y="4941020"/>
            <a:ext cx="2588514" cy="247726"/>
          </a:xfrm>
          <a:prstGeom prst="rect">
            <a:avLst/>
          </a:prstGeom>
        </p:spPr>
        <p:txBody>
          <a:bodyPr anchor="t" rtlCol="false" tIns="0" lIns="0" bIns="0" rIns="0">
            <a:spAutoFit/>
          </a:bodyPr>
          <a:lstStyle/>
          <a:p>
            <a:pPr algn="ctr">
              <a:lnSpc>
                <a:spcPts val="1040"/>
              </a:lnSpc>
            </a:pPr>
            <a:r>
              <a:rPr lang="en-US" sz="800">
                <a:solidFill>
                  <a:srgbClr val="000000"/>
                </a:solidFill>
                <a:latin typeface="Open Sans"/>
                <a:ea typeface="Open Sans"/>
                <a:cs typeface="Open Sans"/>
                <a:sym typeface="Open Sans"/>
              </a:rPr>
              <a:t>Lorem ipsum dolor sit amet, consectetur adipiscing elit. In dignissim sem facilisis mi pellentesque.</a:t>
            </a:r>
          </a:p>
        </p:txBody>
      </p:sp>
      <p:pic>
        <p:nvPicPr>
          <p:cNvPr name="Picture 59" id="59"/>
          <p:cNvPicPr>
            <a:picLocks noChangeAspect="true"/>
          </p:cNvPicPr>
          <p:nvPr/>
        </p:nvPicPr>
        <p:blipFill>
          <a:blip r:embed="rId7"/>
          <a:stretch>
            <a:fillRect/>
          </a:stretch>
        </p:blipFill>
        <p:spPr>
          <a:xfrm rot="0">
            <a:off x="703892" y="5731384"/>
            <a:ext cx="1443234" cy="420943"/>
          </a:xfrm>
          <a:prstGeom prst="rect">
            <a:avLst/>
          </a:prstGeom>
        </p:spPr>
      </p:pic>
      <p:sp>
        <p:nvSpPr>
          <p:cNvPr name="TextBox 60" id="60"/>
          <p:cNvSpPr txBox="true"/>
          <p:nvPr/>
        </p:nvSpPr>
        <p:spPr>
          <a:xfrm rot="0">
            <a:off x="744479" y="4705433"/>
            <a:ext cx="2681188" cy="163830"/>
          </a:xfrm>
          <a:prstGeom prst="rect">
            <a:avLst/>
          </a:prstGeom>
        </p:spPr>
        <p:txBody>
          <a:bodyPr anchor="t" rtlCol="false" tIns="0" lIns="0" bIns="0" rIns="0">
            <a:spAutoFit/>
          </a:bodyPr>
          <a:lstStyle/>
          <a:p>
            <a:pPr algn="ctr">
              <a:lnSpc>
                <a:spcPts val="1200"/>
              </a:lnSpc>
            </a:pPr>
            <a:r>
              <a:rPr lang="en-US" b="true" sz="1200">
                <a:solidFill>
                  <a:srgbClr val="000000"/>
                </a:solidFill>
                <a:latin typeface="Open Sans Ultra-Bold"/>
                <a:ea typeface="Open Sans Ultra-Bold"/>
                <a:cs typeface="Open Sans Ultra-Bold"/>
                <a:sym typeface="Open Sans Ultra-Bold"/>
              </a:rPr>
              <a:t>REGIONAL SALES PERFORMANCE</a:t>
            </a:r>
          </a:p>
        </p:txBody>
      </p:sp>
      <p:sp>
        <p:nvSpPr>
          <p:cNvPr name="TextBox 61" id="61"/>
          <p:cNvSpPr txBox="true"/>
          <p:nvPr/>
        </p:nvSpPr>
        <p:spPr>
          <a:xfrm rot="0">
            <a:off x="824161" y="5635754"/>
            <a:ext cx="985543" cy="168275"/>
          </a:xfrm>
          <a:prstGeom prst="rect">
            <a:avLst/>
          </a:prstGeom>
        </p:spPr>
        <p:txBody>
          <a:bodyPr anchor="t" rtlCol="false" tIns="0" lIns="0" bIns="0" rIns="0">
            <a:spAutoFit/>
          </a:bodyPr>
          <a:lstStyle/>
          <a:p>
            <a:pPr algn="l">
              <a:lnSpc>
                <a:spcPts val="1400"/>
              </a:lnSpc>
            </a:pPr>
            <a:r>
              <a:rPr lang="en-US" sz="1000">
                <a:solidFill>
                  <a:srgbClr val="000000"/>
                </a:solidFill>
                <a:latin typeface="Open Sans"/>
                <a:ea typeface="Open Sans"/>
                <a:cs typeface="Open Sans"/>
                <a:sym typeface="Open Sans"/>
              </a:rPr>
              <a:t>Product A</a:t>
            </a:r>
          </a:p>
        </p:txBody>
      </p:sp>
      <p:pic>
        <p:nvPicPr>
          <p:cNvPr name="Picture 62" id="62"/>
          <p:cNvPicPr>
            <a:picLocks noChangeAspect="true"/>
          </p:cNvPicPr>
          <p:nvPr/>
        </p:nvPicPr>
        <p:blipFill>
          <a:blip r:embed="rId8"/>
          <a:stretch>
            <a:fillRect/>
          </a:stretch>
        </p:blipFill>
        <p:spPr>
          <a:xfrm rot="0">
            <a:off x="2023020" y="5731384"/>
            <a:ext cx="1443234" cy="420943"/>
          </a:xfrm>
          <a:prstGeom prst="rect">
            <a:avLst/>
          </a:prstGeom>
        </p:spPr>
      </p:pic>
      <p:sp>
        <p:nvSpPr>
          <p:cNvPr name="TextBox 63" id="63"/>
          <p:cNvSpPr txBox="true"/>
          <p:nvPr/>
        </p:nvSpPr>
        <p:spPr>
          <a:xfrm rot="0">
            <a:off x="2143290" y="5635754"/>
            <a:ext cx="985543" cy="168275"/>
          </a:xfrm>
          <a:prstGeom prst="rect">
            <a:avLst/>
          </a:prstGeom>
        </p:spPr>
        <p:txBody>
          <a:bodyPr anchor="t" rtlCol="false" tIns="0" lIns="0" bIns="0" rIns="0">
            <a:spAutoFit/>
          </a:bodyPr>
          <a:lstStyle/>
          <a:p>
            <a:pPr algn="l">
              <a:lnSpc>
                <a:spcPts val="1400"/>
              </a:lnSpc>
            </a:pPr>
            <a:r>
              <a:rPr lang="en-US" sz="1000">
                <a:solidFill>
                  <a:srgbClr val="000000"/>
                </a:solidFill>
                <a:latin typeface="Open Sans"/>
                <a:ea typeface="Open Sans"/>
                <a:cs typeface="Open Sans"/>
                <a:sym typeface="Open Sans"/>
              </a:rPr>
              <a:t>Product C</a:t>
            </a:r>
          </a:p>
        </p:txBody>
      </p:sp>
      <p:sp>
        <p:nvSpPr>
          <p:cNvPr name="TextBox 64" id="64"/>
          <p:cNvSpPr txBox="true"/>
          <p:nvPr/>
        </p:nvSpPr>
        <p:spPr>
          <a:xfrm rot="0">
            <a:off x="824161" y="4935938"/>
            <a:ext cx="2521825" cy="496091"/>
          </a:xfrm>
          <a:prstGeom prst="rect">
            <a:avLst/>
          </a:prstGeom>
        </p:spPr>
        <p:txBody>
          <a:bodyPr anchor="t" rtlCol="false" tIns="0" lIns="0" bIns="0" rIns="0">
            <a:spAutoFit/>
          </a:bodyPr>
          <a:lstStyle/>
          <a:p>
            <a:pPr algn="just">
              <a:lnSpc>
                <a:spcPts val="1040"/>
              </a:lnSpc>
            </a:pPr>
            <a:r>
              <a:rPr lang="en-US" sz="800" spc="8">
                <a:solidFill>
                  <a:srgbClr val="000000"/>
                </a:solidFill>
                <a:latin typeface="Open Sans"/>
                <a:ea typeface="Open Sans"/>
                <a:cs typeface="Open Sans"/>
                <a:sym typeface="Open Sans"/>
              </a:rPr>
              <a:t>Lorem ipsum dolor sit amet, consectetur adipiscing elit. In dignissim sem facilisis mi pellentesque, tincidunt tincidunt metus pellentesque. Morbi consequat sodales cursus.</a:t>
            </a:r>
          </a:p>
        </p:txBody>
      </p:sp>
      <p:pic>
        <p:nvPicPr>
          <p:cNvPr name="Picture 65" id="65"/>
          <p:cNvPicPr>
            <a:picLocks noChangeAspect="true"/>
          </p:cNvPicPr>
          <p:nvPr/>
        </p:nvPicPr>
        <p:blipFill>
          <a:blip r:embed="rId9"/>
          <a:stretch>
            <a:fillRect/>
          </a:stretch>
        </p:blipFill>
        <p:spPr>
          <a:xfrm rot="0">
            <a:off x="703892" y="6203098"/>
            <a:ext cx="1443234" cy="420943"/>
          </a:xfrm>
          <a:prstGeom prst="rect">
            <a:avLst/>
          </a:prstGeom>
        </p:spPr>
      </p:pic>
      <p:sp>
        <p:nvSpPr>
          <p:cNvPr name="TextBox 66" id="66"/>
          <p:cNvSpPr txBox="true"/>
          <p:nvPr/>
        </p:nvSpPr>
        <p:spPr>
          <a:xfrm rot="0">
            <a:off x="824161" y="6107467"/>
            <a:ext cx="985543" cy="168275"/>
          </a:xfrm>
          <a:prstGeom prst="rect">
            <a:avLst/>
          </a:prstGeom>
        </p:spPr>
        <p:txBody>
          <a:bodyPr anchor="t" rtlCol="false" tIns="0" lIns="0" bIns="0" rIns="0">
            <a:spAutoFit/>
          </a:bodyPr>
          <a:lstStyle/>
          <a:p>
            <a:pPr algn="l">
              <a:lnSpc>
                <a:spcPts val="1400"/>
              </a:lnSpc>
            </a:pPr>
            <a:r>
              <a:rPr lang="en-US" sz="1000">
                <a:solidFill>
                  <a:srgbClr val="000000"/>
                </a:solidFill>
                <a:latin typeface="Open Sans"/>
                <a:ea typeface="Open Sans"/>
                <a:cs typeface="Open Sans"/>
                <a:sym typeface="Open Sans"/>
              </a:rPr>
              <a:t>Product B</a:t>
            </a:r>
          </a:p>
        </p:txBody>
      </p:sp>
      <p:pic>
        <p:nvPicPr>
          <p:cNvPr name="Picture 67" id="67"/>
          <p:cNvPicPr>
            <a:picLocks noChangeAspect="true"/>
          </p:cNvPicPr>
          <p:nvPr/>
        </p:nvPicPr>
        <p:blipFill>
          <a:blip r:embed="rId10"/>
          <a:stretch>
            <a:fillRect/>
          </a:stretch>
        </p:blipFill>
        <p:spPr>
          <a:xfrm rot="0">
            <a:off x="2023020" y="6203098"/>
            <a:ext cx="1443234" cy="420943"/>
          </a:xfrm>
          <a:prstGeom prst="rect">
            <a:avLst/>
          </a:prstGeom>
        </p:spPr>
      </p:pic>
      <p:sp>
        <p:nvSpPr>
          <p:cNvPr name="TextBox 68" id="68"/>
          <p:cNvSpPr txBox="true"/>
          <p:nvPr/>
        </p:nvSpPr>
        <p:spPr>
          <a:xfrm rot="0">
            <a:off x="2143290" y="6107467"/>
            <a:ext cx="985543" cy="168275"/>
          </a:xfrm>
          <a:prstGeom prst="rect">
            <a:avLst/>
          </a:prstGeom>
        </p:spPr>
        <p:txBody>
          <a:bodyPr anchor="t" rtlCol="false" tIns="0" lIns="0" bIns="0" rIns="0">
            <a:spAutoFit/>
          </a:bodyPr>
          <a:lstStyle/>
          <a:p>
            <a:pPr algn="l">
              <a:lnSpc>
                <a:spcPts val="1400"/>
              </a:lnSpc>
            </a:pPr>
            <a:r>
              <a:rPr lang="en-US" sz="1000">
                <a:solidFill>
                  <a:srgbClr val="000000"/>
                </a:solidFill>
                <a:latin typeface="Open Sans"/>
                <a:ea typeface="Open Sans"/>
                <a:cs typeface="Open Sans"/>
                <a:sym typeface="Open Sans"/>
              </a:rPr>
              <a:t>Product D</a:t>
            </a:r>
          </a:p>
        </p:txBody>
      </p:sp>
      <p:pic>
        <p:nvPicPr>
          <p:cNvPr name="Picture 69" id="69"/>
          <p:cNvPicPr>
            <a:picLocks noChangeAspect="true"/>
          </p:cNvPicPr>
          <p:nvPr/>
        </p:nvPicPr>
        <p:blipFill>
          <a:blip r:embed="rId11"/>
          <a:stretch>
            <a:fillRect/>
          </a:stretch>
        </p:blipFill>
        <p:spPr>
          <a:xfrm rot="0">
            <a:off x="3338216" y="4793807"/>
            <a:ext cx="3077168" cy="1922591"/>
          </a:xfrm>
          <a:prstGeom prst="rect">
            <a:avLst/>
          </a:prstGeom>
        </p:spPr>
      </p:pic>
      <p:sp>
        <p:nvSpPr>
          <p:cNvPr name="TextBox 70" id="70"/>
          <p:cNvSpPr txBox="true"/>
          <p:nvPr/>
        </p:nvSpPr>
        <p:spPr>
          <a:xfrm rot="0">
            <a:off x="3586161" y="4705433"/>
            <a:ext cx="2581278" cy="316230"/>
          </a:xfrm>
          <a:prstGeom prst="rect">
            <a:avLst/>
          </a:prstGeom>
        </p:spPr>
        <p:txBody>
          <a:bodyPr anchor="t" rtlCol="false" tIns="0" lIns="0" bIns="0" rIns="0">
            <a:spAutoFit/>
          </a:bodyPr>
          <a:lstStyle/>
          <a:p>
            <a:pPr algn="ctr">
              <a:lnSpc>
                <a:spcPts val="1200"/>
              </a:lnSpc>
            </a:pPr>
            <a:r>
              <a:rPr lang="en-US" b="true" sz="1200">
                <a:solidFill>
                  <a:srgbClr val="000000"/>
                </a:solidFill>
                <a:latin typeface="Open Sans Bold"/>
                <a:ea typeface="Open Sans Bold"/>
                <a:cs typeface="Open Sans Bold"/>
                <a:sym typeface="Open Sans Bold"/>
              </a:rPr>
              <a:t>CUSTOMER SEGMENT</a:t>
            </a:r>
          </a:p>
          <a:p>
            <a:pPr algn="ctr">
              <a:lnSpc>
                <a:spcPts val="1200"/>
              </a:lnSpc>
            </a:pPr>
            <a:r>
              <a:rPr lang="en-US" b="true" sz="1200">
                <a:solidFill>
                  <a:srgbClr val="000000"/>
                </a:solidFill>
                <a:latin typeface="Open Sans Bold"/>
                <a:ea typeface="Open Sans Bold"/>
                <a:cs typeface="Open Sans Bold"/>
                <a:sym typeface="Open Sans Bold"/>
              </a:rPr>
              <a:t>ANALYSIS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C5DFC2"/>
        </a:solidFill>
      </p:bgPr>
    </p:bg>
    <p:spTree>
      <p:nvGrpSpPr>
        <p:cNvPr id="1" name=""/>
        <p:cNvGrpSpPr/>
        <p:nvPr/>
      </p:nvGrpSpPr>
      <p:grpSpPr>
        <a:xfrm>
          <a:off x="0" y="0"/>
          <a:ext cx="0" cy="0"/>
          <a:chOff x="0" y="0"/>
          <a:chExt cx="0" cy="0"/>
        </a:xfrm>
      </p:grpSpPr>
      <p:grpSp>
        <p:nvGrpSpPr>
          <p:cNvPr name="Group 2" id="2"/>
          <p:cNvGrpSpPr/>
          <p:nvPr/>
        </p:nvGrpSpPr>
        <p:grpSpPr>
          <a:xfrm rot="0">
            <a:off x="3416255" y="1117390"/>
            <a:ext cx="3277500" cy="2576212"/>
            <a:chOff x="0" y="0"/>
            <a:chExt cx="1213889" cy="954153"/>
          </a:xfrm>
        </p:grpSpPr>
        <p:sp>
          <p:nvSpPr>
            <p:cNvPr name="Freeform 3" id="3"/>
            <p:cNvSpPr/>
            <p:nvPr/>
          </p:nvSpPr>
          <p:spPr>
            <a:xfrm flipH="false" flipV="false" rot="0">
              <a:off x="0" y="0"/>
              <a:ext cx="1213889" cy="954153"/>
            </a:xfrm>
            <a:custGeom>
              <a:avLst/>
              <a:gdLst/>
              <a:ahLst/>
              <a:cxnLst/>
              <a:rect r="r" b="b" t="t" l="l"/>
              <a:pathLst>
                <a:path h="954153" w="1213889">
                  <a:moveTo>
                    <a:pt x="59054" y="0"/>
                  </a:moveTo>
                  <a:lnTo>
                    <a:pt x="1154835" y="0"/>
                  </a:lnTo>
                  <a:cubicBezTo>
                    <a:pt x="1170497" y="0"/>
                    <a:pt x="1185518" y="6222"/>
                    <a:pt x="1196592" y="17296"/>
                  </a:cubicBezTo>
                  <a:cubicBezTo>
                    <a:pt x="1207667" y="28371"/>
                    <a:pt x="1213889" y="43392"/>
                    <a:pt x="1213889" y="59054"/>
                  </a:cubicBezTo>
                  <a:lnTo>
                    <a:pt x="1213889" y="895099"/>
                  </a:lnTo>
                  <a:cubicBezTo>
                    <a:pt x="1213889" y="927713"/>
                    <a:pt x="1187450" y="954153"/>
                    <a:pt x="1154835" y="954153"/>
                  </a:cubicBezTo>
                  <a:lnTo>
                    <a:pt x="59054" y="954153"/>
                  </a:lnTo>
                  <a:cubicBezTo>
                    <a:pt x="43392" y="954153"/>
                    <a:pt x="28371" y="947931"/>
                    <a:pt x="17296" y="936856"/>
                  </a:cubicBezTo>
                  <a:cubicBezTo>
                    <a:pt x="6222" y="925781"/>
                    <a:pt x="0" y="910761"/>
                    <a:pt x="0" y="895099"/>
                  </a:cubicBezTo>
                  <a:lnTo>
                    <a:pt x="0" y="59054"/>
                  </a:lnTo>
                  <a:cubicBezTo>
                    <a:pt x="0" y="43392"/>
                    <a:pt x="6222" y="28371"/>
                    <a:pt x="17296" y="17296"/>
                  </a:cubicBezTo>
                  <a:cubicBezTo>
                    <a:pt x="28371" y="6222"/>
                    <a:pt x="43392" y="0"/>
                    <a:pt x="59054" y="0"/>
                  </a:cubicBezTo>
                  <a:close/>
                </a:path>
              </a:pathLst>
            </a:custGeom>
            <a:solidFill>
              <a:srgbClr val="FFFFFF"/>
            </a:solidFill>
          </p:spPr>
        </p:sp>
        <p:sp>
          <p:nvSpPr>
            <p:cNvPr name="TextBox 4" id="4"/>
            <p:cNvSpPr txBox="true"/>
            <p:nvPr/>
          </p:nvSpPr>
          <p:spPr>
            <a:xfrm>
              <a:off x="0" y="-85725"/>
              <a:ext cx="1213889" cy="1039878"/>
            </a:xfrm>
            <a:prstGeom prst="rect">
              <a:avLst/>
            </a:prstGeom>
          </p:spPr>
          <p:txBody>
            <a:bodyPr anchor="ctr" rtlCol="false" tIns="50800" lIns="50800" bIns="50800" rIns="50800"/>
            <a:lstStyle/>
            <a:p>
              <a:pPr algn="ctr">
                <a:lnSpc>
                  <a:spcPts val="2520"/>
                </a:lnSpc>
              </a:pPr>
            </a:p>
          </p:txBody>
        </p:sp>
      </p:grpSp>
      <p:grpSp>
        <p:nvGrpSpPr>
          <p:cNvPr name="Group 5" id="5"/>
          <p:cNvGrpSpPr/>
          <p:nvPr/>
        </p:nvGrpSpPr>
        <p:grpSpPr>
          <a:xfrm rot="0">
            <a:off x="413932" y="1117390"/>
            <a:ext cx="2923752" cy="2576212"/>
            <a:chOff x="0" y="0"/>
            <a:chExt cx="1082871" cy="954153"/>
          </a:xfrm>
        </p:grpSpPr>
        <p:sp>
          <p:nvSpPr>
            <p:cNvPr name="Freeform 6" id="6"/>
            <p:cNvSpPr/>
            <p:nvPr/>
          </p:nvSpPr>
          <p:spPr>
            <a:xfrm flipH="false" flipV="false" rot="0">
              <a:off x="0" y="0"/>
              <a:ext cx="1082871" cy="954153"/>
            </a:xfrm>
            <a:custGeom>
              <a:avLst/>
              <a:gdLst/>
              <a:ahLst/>
              <a:cxnLst/>
              <a:rect r="r" b="b" t="t" l="l"/>
              <a:pathLst>
                <a:path h="954153" w="1082871">
                  <a:moveTo>
                    <a:pt x="66199" y="0"/>
                  </a:moveTo>
                  <a:lnTo>
                    <a:pt x="1016673" y="0"/>
                  </a:lnTo>
                  <a:cubicBezTo>
                    <a:pt x="1034229" y="0"/>
                    <a:pt x="1051067" y="6974"/>
                    <a:pt x="1063482" y="19389"/>
                  </a:cubicBezTo>
                  <a:cubicBezTo>
                    <a:pt x="1075897" y="31804"/>
                    <a:pt x="1082871" y="48642"/>
                    <a:pt x="1082871" y="66199"/>
                  </a:cubicBezTo>
                  <a:lnTo>
                    <a:pt x="1082871" y="887954"/>
                  </a:lnTo>
                  <a:cubicBezTo>
                    <a:pt x="1082871" y="905511"/>
                    <a:pt x="1075897" y="922349"/>
                    <a:pt x="1063482" y="934763"/>
                  </a:cubicBezTo>
                  <a:cubicBezTo>
                    <a:pt x="1051067" y="947178"/>
                    <a:pt x="1034229" y="954153"/>
                    <a:pt x="1016673" y="954153"/>
                  </a:cubicBezTo>
                  <a:lnTo>
                    <a:pt x="66199" y="954153"/>
                  </a:lnTo>
                  <a:cubicBezTo>
                    <a:pt x="48642" y="954153"/>
                    <a:pt x="31804" y="947178"/>
                    <a:pt x="19389" y="934763"/>
                  </a:cubicBezTo>
                  <a:cubicBezTo>
                    <a:pt x="6974" y="922349"/>
                    <a:pt x="0" y="905511"/>
                    <a:pt x="0" y="887954"/>
                  </a:cubicBezTo>
                  <a:lnTo>
                    <a:pt x="0" y="66199"/>
                  </a:lnTo>
                  <a:cubicBezTo>
                    <a:pt x="0" y="48642"/>
                    <a:pt x="6974" y="31804"/>
                    <a:pt x="19389" y="19389"/>
                  </a:cubicBezTo>
                  <a:cubicBezTo>
                    <a:pt x="31804" y="6974"/>
                    <a:pt x="48642" y="0"/>
                    <a:pt x="66199" y="0"/>
                  </a:cubicBezTo>
                  <a:close/>
                </a:path>
              </a:pathLst>
            </a:custGeom>
            <a:solidFill>
              <a:srgbClr val="FFFFFF"/>
            </a:solidFill>
          </p:spPr>
        </p:sp>
        <p:sp>
          <p:nvSpPr>
            <p:cNvPr name="TextBox 7" id="7"/>
            <p:cNvSpPr txBox="true"/>
            <p:nvPr/>
          </p:nvSpPr>
          <p:spPr>
            <a:xfrm>
              <a:off x="0" y="-85725"/>
              <a:ext cx="1082871" cy="1039878"/>
            </a:xfrm>
            <a:prstGeom prst="rect">
              <a:avLst/>
            </a:prstGeom>
          </p:spPr>
          <p:txBody>
            <a:bodyPr anchor="ctr" rtlCol="false" tIns="50800" lIns="50800" bIns="50800" rIns="50800"/>
            <a:lstStyle/>
            <a:p>
              <a:pPr algn="ctr">
                <a:lnSpc>
                  <a:spcPts val="2520"/>
                </a:lnSpc>
              </a:pPr>
            </a:p>
          </p:txBody>
        </p:sp>
      </p:grpSp>
      <p:pic>
        <p:nvPicPr>
          <p:cNvPr name="Picture 8" id="8"/>
          <p:cNvPicPr>
            <a:picLocks noChangeAspect="true"/>
          </p:cNvPicPr>
          <p:nvPr/>
        </p:nvPicPr>
        <p:blipFill>
          <a:blip r:embed="rId2"/>
          <a:stretch>
            <a:fillRect/>
          </a:stretch>
        </p:blipFill>
        <p:spPr>
          <a:xfrm rot="0">
            <a:off x="489958" y="1279564"/>
            <a:ext cx="2771700" cy="2385706"/>
          </a:xfrm>
          <a:prstGeom prst="rect">
            <a:avLst/>
          </a:prstGeom>
        </p:spPr>
      </p:pic>
      <p:pic>
        <p:nvPicPr>
          <p:cNvPr name="Picture 9" id="9"/>
          <p:cNvPicPr>
            <a:picLocks noChangeAspect="true"/>
          </p:cNvPicPr>
          <p:nvPr/>
        </p:nvPicPr>
        <p:blipFill>
          <a:blip r:embed="rId3"/>
          <a:stretch>
            <a:fillRect/>
          </a:stretch>
        </p:blipFill>
        <p:spPr>
          <a:xfrm rot="0">
            <a:off x="3592085" y="1490490"/>
            <a:ext cx="1483970" cy="1483970"/>
          </a:xfrm>
          <a:prstGeom prst="rect">
            <a:avLst/>
          </a:prstGeom>
        </p:spPr>
      </p:pic>
      <p:grpSp>
        <p:nvGrpSpPr>
          <p:cNvPr name="Group 10" id="10"/>
          <p:cNvGrpSpPr/>
          <p:nvPr/>
        </p:nvGrpSpPr>
        <p:grpSpPr>
          <a:xfrm rot="0">
            <a:off x="5099397" y="1662741"/>
            <a:ext cx="534536" cy="203242"/>
            <a:chOff x="0" y="0"/>
            <a:chExt cx="250417" cy="95214"/>
          </a:xfrm>
        </p:grpSpPr>
        <p:sp>
          <p:nvSpPr>
            <p:cNvPr name="Freeform 11" id="11"/>
            <p:cNvSpPr/>
            <p:nvPr/>
          </p:nvSpPr>
          <p:spPr>
            <a:xfrm flipH="false" flipV="false" rot="0">
              <a:off x="0" y="0"/>
              <a:ext cx="250417" cy="95214"/>
            </a:xfrm>
            <a:custGeom>
              <a:avLst/>
              <a:gdLst/>
              <a:ahLst/>
              <a:cxnLst/>
              <a:rect r="r" b="b" t="t" l="l"/>
              <a:pathLst>
                <a:path h="95214" w="250417">
                  <a:moveTo>
                    <a:pt x="0" y="0"/>
                  </a:moveTo>
                  <a:lnTo>
                    <a:pt x="250417" y="0"/>
                  </a:lnTo>
                  <a:lnTo>
                    <a:pt x="250417" y="95214"/>
                  </a:lnTo>
                  <a:lnTo>
                    <a:pt x="0" y="95214"/>
                  </a:lnTo>
                  <a:close/>
                </a:path>
              </a:pathLst>
            </a:custGeom>
            <a:solidFill>
              <a:srgbClr val="F4F6FC"/>
            </a:solidFill>
          </p:spPr>
        </p:sp>
        <p:sp>
          <p:nvSpPr>
            <p:cNvPr name="TextBox 12" id="12"/>
            <p:cNvSpPr txBox="true"/>
            <p:nvPr/>
          </p:nvSpPr>
          <p:spPr>
            <a:xfrm>
              <a:off x="0" y="-85725"/>
              <a:ext cx="250417" cy="180939"/>
            </a:xfrm>
            <a:prstGeom prst="rect">
              <a:avLst/>
            </a:prstGeom>
          </p:spPr>
          <p:txBody>
            <a:bodyPr anchor="ctr" rtlCol="false" tIns="50800" lIns="50800" bIns="50800" rIns="50800"/>
            <a:lstStyle/>
            <a:p>
              <a:pPr algn="ctr">
                <a:lnSpc>
                  <a:spcPts val="2520"/>
                </a:lnSpc>
              </a:pPr>
            </a:p>
          </p:txBody>
        </p:sp>
      </p:grpSp>
      <p:grpSp>
        <p:nvGrpSpPr>
          <p:cNvPr name="Group 13" id="13"/>
          <p:cNvGrpSpPr/>
          <p:nvPr/>
        </p:nvGrpSpPr>
        <p:grpSpPr>
          <a:xfrm rot="0">
            <a:off x="5122263" y="1681421"/>
            <a:ext cx="158121" cy="165880"/>
            <a:chOff x="0" y="0"/>
            <a:chExt cx="74075" cy="77710"/>
          </a:xfrm>
        </p:grpSpPr>
        <p:sp>
          <p:nvSpPr>
            <p:cNvPr name="Freeform 14" id="14"/>
            <p:cNvSpPr/>
            <p:nvPr/>
          </p:nvSpPr>
          <p:spPr>
            <a:xfrm flipH="false" flipV="false" rot="0">
              <a:off x="0" y="0"/>
              <a:ext cx="74075" cy="77710"/>
            </a:xfrm>
            <a:custGeom>
              <a:avLst/>
              <a:gdLst/>
              <a:ahLst/>
              <a:cxnLst/>
              <a:rect r="r" b="b" t="t" l="l"/>
              <a:pathLst>
                <a:path h="77710" w="74075">
                  <a:moveTo>
                    <a:pt x="0" y="0"/>
                  </a:moveTo>
                  <a:lnTo>
                    <a:pt x="74075" y="0"/>
                  </a:lnTo>
                  <a:lnTo>
                    <a:pt x="74075" y="77710"/>
                  </a:lnTo>
                  <a:lnTo>
                    <a:pt x="0" y="77710"/>
                  </a:lnTo>
                  <a:close/>
                </a:path>
              </a:pathLst>
            </a:custGeom>
            <a:solidFill>
              <a:srgbClr val="86C281"/>
            </a:solidFill>
          </p:spPr>
        </p:sp>
        <p:sp>
          <p:nvSpPr>
            <p:cNvPr name="TextBox 15" id="15"/>
            <p:cNvSpPr txBox="true"/>
            <p:nvPr/>
          </p:nvSpPr>
          <p:spPr>
            <a:xfrm>
              <a:off x="0" y="-85725"/>
              <a:ext cx="74075" cy="163435"/>
            </a:xfrm>
            <a:prstGeom prst="rect">
              <a:avLst/>
            </a:prstGeom>
          </p:spPr>
          <p:txBody>
            <a:bodyPr anchor="ctr" rtlCol="false" tIns="50800" lIns="50800" bIns="50800" rIns="50800"/>
            <a:lstStyle/>
            <a:p>
              <a:pPr algn="ctr">
                <a:lnSpc>
                  <a:spcPts val="2520"/>
                </a:lnSpc>
              </a:pPr>
            </a:p>
          </p:txBody>
        </p:sp>
      </p:grpSp>
      <p:grpSp>
        <p:nvGrpSpPr>
          <p:cNvPr name="Group 16" id="16"/>
          <p:cNvGrpSpPr/>
          <p:nvPr/>
        </p:nvGrpSpPr>
        <p:grpSpPr>
          <a:xfrm rot="0">
            <a:off x="5099397" y="1913826"/>
            <a:ext cx="534536" cy="203242"/>
            <a:chOff x="0" y="0"/>
            <a:chExt cx="250417" cy="95214"/>
          </a:xfrm>
        </p:grpSpPr>
        <p:sp>
          <p:nvSpPr>
            <p:cNvPr name="Freeform 17" id="17"/>
            <p:cNvSpPr/>
            <p:nvPr/>
          </p:nvSpPr>
          <p:spPr>
            <a:xfrm flipH="false" flipV="false" rot="0">
              <a:off x="0" y="0"/>
              <a:ext cx="250417" cy="95214"/>
            </a:xfrm>
            <a:custGeom>
              <a:avLst/>
              <a:gdLst/>
              <a:ahLst/>
              <a:cxnLst/>
              <a:rect r="r" b="b" t="t" l="l"/>
              <a:pathLst>
                <a:path h="95214" w="250417">
                  <a:moveTo>
                    <a:pt x="0" y="0"/>
                  </a:moveTo>
                  <a:lnTo>
                    <a:pt x="250417" y="0"/>
                  </a:lnTo>
                  <a:lnTo>
                    <a:pt x="250417" y="95214"/>
                  </a:lnTo>
                  <a:lnTo>
                    <a:pt x="0" y="95214"/>
                  </a:lnTo>
                  <a:close/>
                </a:path>
              </a:pathLst>
            </a:custGeom>
            <a:solidFill>
              <a:srgbClr val="F4F6FC"/>
            </a:solidFill>
          </p:spPr>
        </p:sp>
        <p:sp>
          <p:nvSpPr>
            <p:cNvPr name="TextBox 18" id="18"/>
            <p:cNvSpPr txBox="true"/>
            <p:nvPr/>
          </p:nvSpPr>
          <p:spPr>
            <a:xfrm>
              <a:off x="0" y="-85725"/>
              <a:ext cx="250417" cy="180939"/>
            </a:xfrm>
            <a:prstGeom prst="rect">
              <a:avLst/>
            </a:prstGeom>
          </p:spPr>
          <p:txBody>
            <a:bodyPr anchor="ctr" rtlCol="false" tIns="50800" lIns="50800" bIns="50800" rIns="50800"/>
            <a:lstStyle/>
            <a:p>
              <a:pPr algn="ctr">
                <a:lnSpc>
                  <a:spcPts val="2520"/>
                </a:lnSpc>
              </a:pPr>
            </a:p>
          </p:txBody>
        </p:sp>
      </p:grpSp>
      <p:grpSp>
        <p:nvGrpSpPr>
          <p:cNvPr name="Group 19" id="19"/>
          <p:cNvGrpSpPr/>
          <p:nvPr/>
        </p:nvGrpSpPr>
        <p:grpSpPr>
          <a:xfrm rot="0">
            <a:off x="5122263" y="1932507"/>
            <a:ext cx="158121" cy="165880"/>
            <a:chOff x="0" y="0"/>
            <a:chExt cx="74075" cy="77710"/>
          </a:xfrm>
        </p:grpSpPr>
        <p:sp>
          <p:nvSpPr>
            <p:cNvPr name="Freeform 20" id="20"/>
            <p:cNvSpPr/>
            <p:nvPr/>
          </p:nvSpPr>
          <p:spPr>
            <a:xfrm flipH="false" flipV="false" rot="0">
              <a:off x="0" y="0"/>
              <a:ext cx="74075" cy="77710"/>
            </a:xfrm>
            <a:custGeom>
              <a:avLst/>
              <a:gdLst/>
              <a:ahLst/>
              <a:cxnLst/>
              <a:rect r="r" b="b" t="t" l="l"/>
              <a:pathLst>
                <a:path h="77710" w="74075">
                  <a:moveTo>
                    <a:pt x="0" y="0"/>
                  </a:moveTo>
                  <a:lnTo>
                    <a:pt x="74075" y="0"/>
                  </a:lnTo>
                  <a:lnTo>
                    <a:pt x="74075" y="77710"/>
                  </a:lnTo>
                  <a:lnTo>
                    <a:pt x="0" y="77710"/>
                  </a:lnTo>
                  <a:close/>
                </a:path>
              </a:pathLst>
            </a:custGeom>
            <a:solidFill>
              <a:srgbClr val="5A9762"/>
            </a:solidFill>
          </p:spPr>
        </p:sp>
        <p:sp>
          <p:nvSpPr>
            <p:cNvPr name="TextBox 21" id="21"/>
            <p:cNvSpPr txBox="true"/>
            <p:nvPr/>
          </p:nvSpPr>
          <p:spPr>
            <a:xfrm>
              <a:off x="0" y="-85725"/>
              <a:ext cx="74075" cy="163435"/>
            </a:xfrm>
            <a:prstGeom prst="rect">
              <a:avLst/>
            </a:prstGeom>
          </p:spPr>
          <p:txBody>
            <a:bodyPr anchor="ctr" rtlCol="false" tIns="50800" lIns="50800" bIns="50800" rIns="50800"/>
            <a:lstStyle/>
            <a:p>
              <a:pPr algn="ctr">
                <a:lnSpc>
                  <a:spcPts val="2520"/>
                </a:lnSpc>
              </a:pPr>
            </a:p>
          </p:txBody>
        </p:sp>
      </p:grpSp>
      <p:grpSp>
        <p:nvGrpSpPr>
          <p:cNvPr name="Group 22" id="22"/>
          <p:cNvGrpSpPr/>
          <p:nvPr/>
        </p:nvGrpSpPr>
        <p:grpSpPr>
          <a:xfrm rot="0">
            <a:off x="5099397" y="2164911"/>
            <a:ext cx="534536" cy="203242"/>
            <a:chOff x="0" y="0"/>
            <a:chExt cx="250417" cy="95214"/>
          </a:xfrm>
        </p:grpSpPr>
        <p:sp>
          <p:nvSpPr>
            <p:cNvPr name="Freeform 23" id="23"/>
            <p:cNvSpPr/>
            <p:nvPr/>
          </p:nvSpPr>
          <p:spPr>
            <a:xfrm flipH="false" flipV="false" rot="0">
              <a:off x="0" y="0"/>
              <a:ext cx="250417" cy="95214"/>
            </a:xfrm>
            <a:custGeom>
              <a:avLst/>
              <a:gdLst/>
              <a:ahLst/>
              <a:cxnLst/>
              <a:rect r="r" b="b" t="t" l="l"/>
              <a:pathLst>
                <a:path h="95214" w="250417">
                  <a:moveTo>
                    <a:pt x="0" y="0"/>
                  </a:moveTo>
                  <a:lnTo>
                    <a:pt x="250417" y="0"/>
                  </a:lnTo>
                  <a:lnTo>
                    <a:pt x="250417" y="95214"/>
                  </a:lnTo>
                  <a:lnTo>
                    <a:pt x="0" y="95214"/>
                  </a:lnTo>
                  <a:close/>
                </a:path>
              </a:pathLst>
            </a:custGeom>
            <a:solidFill>
              <a:srgbClr val="F4F6FC"/>
            </a:solidFill>
          </p:spPr>
        </p:sp>
        <p:sp>
          <p:nvSpPr>
            <p:cNvPr name="TextBox 24" id="24"/>
            <p:cNvSpPr txBox="true"/>
            <p:nvPr/>
          </p:nvSpPr>
          <p:spPr>
            <a:xfrm>
              <a:off x="0" y="-85725"/>
              <a:ext cx="250417" cy="180939"/>
            </a:xfrm>
            <a:prstGeom prst="rect">
              <a:avLst/>
            </a:prstGeom>
          </p:spPr>
          <p:txBody>
            <a:bodyPr anchor="ctr" rtlCol="false" tIns="50800" lIns="50800" bIns="50800" rIns="50800"/>
            <a:lstStyle/>
            <a:p>
              <a:pPr algn="ctr">
                <a:lnSpc>
                  <a:spcPts val="2520"/>
                </a:lnSpc>
              </a:pPr>
            </a:p>
          </p:txBody>
        </p:sp>
      </p:grpSp>
      <p:grpSp>
        <p:nvGrpSpPr>
          <p:cNvPr name="Group 25" id="25"/>
          <p:cNvGrpSpPr/>
          <p:nvPr/>
        </p:nvGrpSpPr>
        <p:grpSpPr>
          <a:xfrm rot="0">
            <a:off x="5122263" y="2183592"/>
            <a:ext cx="158121" cy="165880"/>
            <a:chOff x="0" y="0"/>
            <a:chExt cx="74075" cy="77710"/>
          </a:xfrm>
        </p:grpSpPr>
        <p:sp>
          <p:nvSpPr>
            <p:cNvPr name="Freeform 26" id="26"/>
            <p:cNvSpPr/>
            <p:nvPr/>
          </p:nvSpPr>
          <p:spPr>
            <a:xfrm flipH="false" flipV="false" rot="0">
              <a:off x="0" y="0"/>
              <a:ext cx="74075" cy="77710"/>
            </a:xfrm>
            <a:custGeom>
              <a:avLst/>
              <a:gdLst/>
              <a:ahLst/>
              <a:cxnLst/>
              <a:rect r="r" b="b" t="t" l="l"/>
              <a:pathLst>
                <a:path h="77710" w="74075">
                  <a:moveTo>
                    <a:pt x="0" y="0"/>
                  </a:moveTo>
                  <a:lnTo>
                    <a:pt x="74075" y="0"/>
                  </a:lnTo>
                  <a:lnTo>
                    <a:pt x="74075" y="77710"/>
                  </a:lnTo>
                  <a:lnTo>
                    <a:pt x="0" y="77710"/>
                  </a:lnTo>
                  <a:close/>
                </a:path>
              </a:pathLst>
            </a:custGeom>
            <a:solidFill>
              <a:srgbClr val="45734B"/>
            </a:solidFill>
          </p:spPr>
        </p:sp>
        <p:sp>
          <p:nvSpPr>
            <p:cNvPr name="TextBox 27" id="27"/>
            <p:cNvSpPr txBox="true"/>
            <p:nvPr/>
          </p:nvSpPr>
          <p:spPr>
            <a:xfrm>
              <a:off x="0" y="-85725"/>
              <a:ext cx="74075" cy="163435"/>
            </a:xfrm>
            <a:prstGeom prst="rect">
              <a:avLst/>
            </a:prstGeom>
          </p:spPr>
          <p:txBody>
            <a:bodyPr anchor="ctr" rtlCol="false" tIns="50800" lIns="50800" bIns="50800" rIns="50800"/>
            <a:lstStyle/>
            <a:p>
              <a:pPr algn="ctr">
                <a:lnSpc>
                  <a:spcPts val="2520"/>
                </a:lnSpc>
              </a:pPr>
            </a:p>
          </p:txBody>
        </p:sp>
      </p:grpSp>
      <p:grpSp>
        <p:nvGrpSpPr>
          <p:cNvPr name="Group 28" id="28"/>
          <p:cNvGrpSpPr/>
          <p:nvPr/>
        </p:nvGrpSpPr>
        <p:grpSpPr>
          <a:xfrm rot="0">
            <a:off x="5099397" y="2415996"/>
            <a:ext cx="534536" cy="203242"/>
            <a:chOff x="0" y="0"/>
            <a:chExt cx="250417" cy="95214"/>
          </a:xfrm>
        </p:grpSpPr>
        <p:sp>
          <p:nvSpPr>
            <p:cNvPr name="Freeform 29" id="29"/>
            <p:cNvSpPr/>
            <p:nvPr/>
          </p:nvSpPr>
          <p:spPr>
            <a:xfrm flipH="false" flipV="false" rot="0">
              <a:off x="0" y="0"/>
              <a:ext cx="250417" cy="95214"/>
            </a:xfrm>
            <a:custGeom>
              <a:avLst/>
              <a:gdLst/>
              <a:ahLst/>
              <a:cxnLst/>
              <a:rect r="r" b="b" t="t" l="l"/>
              <a:pathLst>
                <a:path h="95214" w="250417">
                  <a:moveTo>
                    <a:pt x="0" y="0"/>
                  </a:moveTo>
                  <a:lnTo>
                    <a:pt x="250417" y="0"/>
                  </a:lnTo>
                  <a:lnTo>
                    <a:pt x="250417" y="95214"/>
                  </a:lnTo>
                  <a:lnTo>
                    <a:pt x="0" y="95214"/>
                  </a:lnTo>
                  <a:close/>
                </a:path>
              </a:pathLst>
            </a:custGeom>
            <a:solidFill>
              <a:srgbClr val="F4F6FC"/>
            </a:solidFill>
          </p:spPr>
        </p:sp>
        <p:sp>
          <p:nvSpPr>
            <p:cNvPr name="TextBox 30" id="30"/>
            <p:cNvSpPr txBox="true"/>
            <p:nvPr/>
          </p:nvSpPr>
          <p:spPr>
            <a:xfrm>
              <a:off x="0" y="-85725"/>
              <a:ext cx="250417" cy="180939"/>
            </a:xfrm>
            <a:prstGeom prst="rect">
              <a:avLst/>
            </a:prstGeom>
          </p:spPr>
          <p:txBody>
            <a:bodyPr anchor="ctr" rtlCol="false" tIns="50800" lIns="50800" bIns="50800" rIns="50800"/>
            <a:lstStyle/>
            <a:p>
              <a:pPr algn="ctr">
                <a:lnSpc>
                  <a:spcPts val="2520"/>
                </a:lnSpc>
              </a:pPr>
            </a:p>
          </p:txBody>
        </p:sp>
      </p:grpSp>
      <p:grpSp>
        <p:nvGrpSpPr>
          <p:cNvPr name="Group 31" id="31"/>
          <p:cNvGrpSpPr/>
          <p:nvPr/>
        </p:nvGrpSpPr>
        <p:grpSpPr>
          <a:xfrm rot="0">
            <a:off x="5122263" y="2434677"/>
            <a:ext cx="158121" cy="165880"/>
            <a:chOff x="0" y="0"/>
            <a:chExt cx="74075" cy="77710"/>
          </a:xfrm>
        </p:grpSpPr>
        <p:sp>
          <p:nvSpPr>
            <p:cNvPr name="Freeform 32" id="32"/>
            <p:cNvSpPr/>
            <p:nvPr/>
          </p:nvSpPr>
          <p:spPr>
            <a:xfrm flipH="false" flipV="false" rot="0">
              <a:off x="0" y="0"/>
              <a:ext cx="74075" cy="77710"/>
            </a:xfrm>
            <a:custGeom>
              <a:avLst/>
              <a:gdLst/>
              <a:ahLst/>
              <a:cxnLst/>
              <a:rect r="r" b="b" t="t" l="l"/>
              <a:pathLst>
                <a:path h="77710" w="74075">
                  <a:moveTo>
                    <a:pt x="0" y="0"/>
                  </a:moveTo>
                  <a:lnTo>
                    <a:pt x="74075" y="0"/>
                  </a:lnTo>
                  <a:lnTo>
                    <a:pt x="74075" y="77710"/>
                  </a:lnTo>
                  <a:lnTo>
                    <a:pt x="0" y="77710"/>
                  </a:lnTo>
                  <a:close/>
                </a:path>
              </a:pathLst>
            </a:custGeom>
            <a:solidFill>
              <a:srgbClr val="295E1E"/>
            </a:solidFill>
          </p:spPr>
        </p:sp>
        <p:sp>
          <p:nvSpPr>
            <p:cNvPr name="TextBox 33" id="33"/>
            <p:cNvSpPr txBox="true"/>
            <p:nvPr/>
          </p:nvSpPr>
          <p:spPr>
            <a:xfrm>
              <a:off x="0" y="-85725"/>
              <a:ext cx="74075" cy="163435"/>
            </a:xfrm>
            <a:prstGeom prst="rect">
              <a:avLst/>
            </a:prstGeom>
          </p:spPr>
          <p:txBody>
            <a:bodyPr anchor="ctr" rtlCol="false" tIns="50800" lIns="50800" bIns="50800" rIns="50800"/>
            <a:lstStyle/>
            <a:p>
              <a:pPr algn="ctr">
                <a:lnSpc>
                  <a:spcPts val="2520"/>
                </a:lnSpc>
              </a:pPr>
            </a:p>
          </p:txBody>
        </p:sp>
      </p:grpSp>
      <p:grpSp>
        <p:nvGrpSpPr>
          <p:cNvPr name="Group 34" id="34"/>
          <p:cNvGrpSpPr/>
          <p:nvPr/>
        </p:nvGrpSpPr>
        <p:grpSpPr>
          <a:xfrm rot="0">
            <a:off x="5099397" y="2667081"/>
            <a:ext cx="534536" cy="203242"/>
            <a:chOff x="0" y="0"/>
            <a:chExt cx="250417" cy="95214"/>
          </a:xfrm>
        </p:grpSpPr>
        <p:sp>
          <p:nvSpPr>
            <p:cNvPr name="Freeform 35" id="35"/>
            <p:cNvSpPr/>
            <p:nvPr/>
          </p:nvSpPr>
          <p:spPr>
            <a:xfrm flipH="false" flipV="false" rot="0">
              <a:off x="0" y="0"/>
              <a:ext cx="250417" cy="95214"/>
            </a:xfrm>
            <a:custGeom>
              <a:avLst/>
              <a:gdLst/>
              <a:ahLst/>
              <a:cxnLst/>
              <a:rect r="r" b="b" t="t" l="l"/>
              <a:pathLst>
                <a:path h="95214" w="250417">
                  <a:moveTo>
                    <a:pt x="0" y="0"/>
                  </a:moveTo>
                  <a:lnTo>
                    <a:pt x="250417" y="0"/>
                  </a:lnTo>
                  <a:lnTo>
                    <a:pt x="250417" y="95214"/>
                  </a:lnTo>
                  <a:lnTo>
                    <a:pt x="0" y="95214"/>
                  </a:lnTo>
                  <a:close/>
                </a:path>
              </a:pathLst>
            </a:custGeom>
            <a:solidFill>
              <a:srgbClr val="F4F6FC"/>
            </a:solidFill>
          </p:spPr>
        </p:sp>
        <p:sp>
          <p:nvSpPr>
            <p:cNvPr name="TextBox 36" id="36"/>
            <p:cNvSpPr txBox="true"/>
            <p:nvPr/>
          </p:nvSpPr>
          <p:spPr>
            <a:xfrm>
              <a:off x="0" y="-85725"/>
              <a:ext cx="250417" cy="180939"/>
            </a:xfrm>
            <a:prstGeom prst="rect">
              <a:avLst/>
            </a:prstGeom>
          </p:spPr>
          <p:txBody>
            <a:bodyPr anchor="ctr" rtlCol="false" tIns="50800" lIns="50800" bIns="50800" rIns="50800"/>
            <a:lstStyle/>
            <a:p>
              <a:pPr algn="ctr">
                <a:lnSpc>
                  <a:spcPts val="2520"/>
                </a:lnSpc>
              </a:pPr>
            </a:p>
          </p:txBody>
        </p:sp>
      </p:grpSp>
      <p:grpSp>
        <p:nvGrpSpPr>
          <p:cNvPr name="Group 37" id="37"/>
          <p:cNvGrpSpPr/>
          <p:nvPr/>
        </p:nvGrpSpPr>
        <p:grpSpPr>
          <a:xfrm rot="0">
            <a:off x="5122263" y="2685913"/>
            <a:ext cx="158121" cy="165729"/>
            <a:chOff x="0" y="0"/>
            <a:chExt cx="74075" cy="77640"/>
          </a:xfrm>
        </p:grpSpPr>
        <p:sp>
          <p:nvSpPr>
            <p:cNvPr name="Freeform 38" id="38"/>
            <p:cNvSpPr/>
            <p:nvPr/>
          </p:nvSpPr>
          <p:spPr>
            <a:xfrm flipH="false" flipV="false" rot="0">
              <a:off x="0" y="0"/>
              <a:ext cx="74075" cy="77640"/>
            </a:xfrm>
            <a:custGeom>
              <a:avLst/>
              <a:gdLst/>
              <a:ahLst/>
              <a:cxnLst/>
              <a:rect r="r" b="b" t="t" l="l"/>
              <a:pathLst>
                <a:path h="77640" w="74075">
                  <a:moveTo>
                    <a:pt x="0" y="0"/>
                  </a:moveTo>
                  <a:lnTo>
                    <a:pt x="74075" y="0"/>
                  </a:lnTo>
                  <a:lnTo>
                    <a:pt x="74075" y="77640"/>
                  </a:lnTo>
                  <a:lnTo>
                    <a:pt x="0" y="77640"/>
                  </a:lnTo>
                  <a:close/>
                </a:path>
              </a:pathLst>
            </a:custGeom>
            <a:solidFill>
              <a:srgbClr val="122714"/>
            </a:solidFill>
          </p:spPr>
        </p:sp>
        <p:sp>
          <p:nvSpPr>
            <p:cNvPr name="TextBox 39" id="39"/>
            <p:cNvSpPr txBox="true"/>
            <p:nvPr/>
          </p:nvSpPr>
          <p:spPr>
            <a:xfrm>
              <a:off x="0" y="-85725"/>
              <a:ext cx="74075" cy="163365"/>
            </a:xfrm>
            <a:prstGeom prst="rect">
              <a:avLst/>
            </a:prstGeom>
          </p:spPr>
          <p:txBody>
            <a:bodyPr anchor="ctr" rtlCol="false" tIns="50800" lIns="50800" bIns="50800" rIns="50800"/>
            <a:lstStyle/>
            <a:p>
              <a:pPr algn="ctr">
                <a:lnSpc>
                  <a:spcPts val="2520"/>
                </a:lnSpc>
              </a:pPr>
            </a:p>
          </p:txBody>
        </p:sp>
      </p:grpSp>
      <p:grpSp>
        <p:nvGrpSpPr>
          <p:cNvPr name="Group 40" id="40"/>
          <p:cNvGrpSpPr/>
          <p:nvPr/>
        </p:nvGrpSpPr>
        <p:grpSpPr>
          <a:xfrm rot="0">
            <a:off x="413932" y="3912676"/>
            <a:ext cx="8795738" cy="1606222"/>
            <a:chOff x="0" y="0"/>
            <a:chExt cx="3257681" cy="594897"/>
          </a:xfrm>
        </p:grpSpPr>
        <p:sp>
          <p:nvSpPr>
            <p:cNvPr name="Freeform 41" id="41"/>
            <p:cNvSpPr/>
            <p:nvPr/>
          </p:nvSpPr>
          <p:spPr>
            <a:xfrm flipH="false" flipV="false" rot="0">
              <a:off x="0" y="0"/>
              <a:ext cx="3257681" cy="594897"/>
            </a:xfrm>
            <a:custGeom>
              <a:avLst/>
              <a:gdLst/>
              <a:ahLst/>
              <a:cxnLst/>
              <a:rect r="r" b="b" t="t" l="l"/>
              <a:pathLst>
                <a:path h="594897" w="3257681">
                  <a:moveTo>
                    <a:pt x="22005" y="0"/>
                  </a:moveTo>
                  <a:lnTo>
                    <a:pt x="3235676" y="0"/>
                  </a:lnTo>
                  <a:cubicBezTo>
                    <a:pt x="3247829" y="0"/>
                    <a:pt x="3257681" y="9852"/>
                    <a:pt x="3257681" y="22005"/>
                  </a:cubicBezTo>
                  <a:lnTo>
                    <a:pt x="3257681" y="572892"/>
                  </a:lnTo>
                  <a:cubicBezTo>
                    <a:pt x="3257681" y="585045"/>
                    <a:pt x="3247829" y="594897"/>
                    <a:pt x="3235676" y="594897"/>
                  </a:cubicBezTo>
                  <a:lnTo>
                    <a:pt x="22005" y="594897"/>
                  </a:lnTo>
                  <a:cubicBezTo>
                    <a:pt x="9852" y="594897"/>
                    <a:pt x="0" y="585045"/>
                    <a:pt x="0" y="572892"/>
                  </a:cubicBezTo>
                  <a:lnTo>
                    <a:pt x="0" y="22005"/>
                  </a:lnTo>
                  <a:cubicBezTo>
                    <a:pt x="0" y="9852"/>
                    <a:pt x="9852" y="0"/>
                    <a:pt x="22005" y="0"/>
                  </a:cubicBezTo>
                  <a:close/>
                </a:path>
              </a:pathLst>
            </a:custGeom>
            <a:solidFill>
              <a:srgbClr val="FFFFFF"/>
            </a:solidFill>
          </p:spPr>
        </p:sp>
        <p:sp>
          <p:nvSpPr>
            <p:cNvPr name="TextBox 42" id="42"/>
            <p:cNvSpPr txBox="true"/>
            <p:nvPr/>
          </p:nvSpPr>
          <p:spPr>
            <a:xfrm>
              <a:off x="0" y="-85725"/>
              <a:ext cx="3257681" cy="680622"/>
            </a:xfrm>
            <a:prstGeom prst="rect">
              <a:avLst/>
            </a:prstGeom>
          </p:spPr>
          <p:txBody>
            <a:bodyPr anchor="ctr" rtlCol="false" tIns="50800" lIns="50800" bIns="50800" rIns="50800"/>
            <a:lstStyle/>
            <a:p>
              <a:pPr algn="ctr">
                <a:lnSpc>
                  <a:spcPts val="2520"/>
                </a:lnSpc>
              </a:pPr>
            </a:p>
          </p:txBody>
        </p:sp>
      </p:grpSp>
      <p:pic>
        <p:nvPicPr>
          <p:cNvPr name="Picture 43" id="43"/>
          <p:cNvPicPr>
            <a:picLocks noChangeAspect="true"/>
          </p:cNvPicPr>
          <p:nvPr/>
        </p:nvPicPr>
        <p:blipFill>
          <a:blip r:embed="rId4"/>
          <a:stretch>
            <a:fillRect/>
          </a:stretch>
        </p:blipFill>
        <p:spPr>
          <a:xfrm rot="0">
            <a:off x="4045856" y="4133217"/>
            <a:ext cx="1634603" cy="953519"/>
          </a:xfrm>
          <a:prstGeom prst="rect">
            <a:avLst/>
          </a:prstGeom>
        </p:spPr>
      </p:pic>
      <p:pic>
        <p:nvPicPr>
          <p:cNvPr name="Picture 44" id="44"/>
          <p:cNvPicPr>
            <a:picLocks noChangeAspect="true"/>
          </p:cNvPicPr>
          <p:nvPr/>
        </p:nvPicPr>
        <p:blipFill>
          <a:blip r:embed="rId5"/>
          <a:stretch>
            <a:fillRect/>
          </a:stretch>
        </p:blipFill>
        <p:spPr>
          <a:xfrm rot="0">
            <a:off x="7564433" y="4133217"/>
            <a:ext cx="1634603" cy="953519"/>
          </a:xfrm>
          <a:prstGeom prst="rect">
            <a:avLst/>
          </a:prstGeom>
        </p:spPr>
      </p:pic>
      <p:pic>
        <p:nvPicPr>
          <p:cNvPr name="Picture 45" id="45"/>
          <p:cNvPicPr>
            <a:picLocks noChangeAspect="true"/>
          </p:cNvPicPr>
          <p:nvPr/>
        </p:nvPicPr>
        <p:blipFill>
          <a:blip r:embed="rId6"/>
          <a:stretch>
            <a:fillRect/>
          </a:stretch>
        </p:blipFill>
        <p:spPr>
          <a:xfrm rot="0">
            <a:off x="5805144" y="4133217"/>
            <a:ext cx="1634603" cy="953519"/>
          </a:xfrm>
          <a:prstGeom prst="rect">
            <a:avLst/>
          </a:prstGeom>
        </p:spPr>
      </p:pic>
      <p:grpSp>
        <p:nvGrpSpPr>
          <p:cNvPr name="Group 46" id="46"/>
          <p:cNvGrpSpPr/>
          <p:nvPr/>
        </p:nvGrpSpPr>
        <p:grpSpPr>
          <a:xfrm rot="0">
            <a:off x="6762731" y="1117390"/>
            <a:ext cx="2446940" cy="2576212"/>
            <a:chOff x="0" y="0"/>
            <a:chExt cx="906274" cy="954153"/>
          </a:xfrm>
        </p:grpSpPr>
        <p:sp>
          <p:nvSpPr>
            <p:cNvPr name="Freeform 47" id="47"/>
            <p:cNvSpPr/>
            <p:nvPr/>
          </p:nvSpPr>
          <p:spPr>
            <a:xfrm flipH="false" flipV="false" rot="0">
              <a:off x="0" y="0"/>
              <a:ext cx="906274" cy="954153"/>
            </a:xfrm>
            <a:custGeom>
              <a:avLst/>
              <a:gdLst/>
              <a:ahLst/>
              <a:cxnLst/>
              <a:rect r="r" b="b" t="t" l="l"/>
              <a:pathLst>
                <a:path h="954153" w="906274">
                  <a:moveTo>
                    <a:pt x="79098" y="0"/>
                  </a:moveTo>
                  <a:lnTo>
                    <a:pt x="827176" y="0"/>
                  </a:lnTo>
                  <a:cubicBezTo>
                    <a:pt x="870861" y="0"/>
                    <a:pt x="906274" y="35413"/>
                    <a:pt x="906274" y="79098"/>
                  </a:cubicBezTo>
                  <a:lnTo>
                    <a:pt x="906274" y="875055"/>
                  </a:lnTo>
                  <a:cubicBezTo>
                    <a:pt x="906274" y="918739"/>
                    <a:pt x="870861" y="954153"/>
                    <a:pt x="827176" y="954153"/>
                  </a:cubicBezTo>
                  <a:lnTo>
                    <a:pt x="79098" y="954153"/>
                  </a:lnTo>
                  <a:cubicBezTo>
                    <a:pt x="35413" y="954153"/>
                    <a:pt x="0" y="918739"/>
                    <a:pt x="0" y="875055"/>
                  </a:cubicBezTo>
                  <a:lnTo>
                    <a:pt x="0" y="79098"/>
                  </a:lnTo>
                  <a:cubicBezTo>
                    <a:pt x="0" y="35413"/>
                    <a:pt x="35413" y="0"/>
                    <a:pt x="79098" y="0"/>
                  </a:cubicBezTo>
                  <a:close/>
                </a:path>
              </a:pathLst>
            </a:custGeom>
            <a:solidFill>
              <a:srgbClr val="FFFFFF"/>
            </a:solidFill>
          </p:spPr>
        </p:sp>
        <p:sp>
          <p:nvSpPr>
            <p:cNvPr name="TextBox 48" id="48"/>
            <p:cNvSpPr txBox="true"/>
            <p:nvPr/>
          </p:nvSpPr>
          <p:spPr>
            <a:xfrm>
              <a:off x="0" y="-85725"/>
              <a:ext cx="906274" cy="1039878"/>
            </a:xfrm>
            <a:prstGeom prst="rect">
              <a:avLst/>
            </a:prstGeom>
          </p:spPr>
          <p:txBody>
            <a:bodyPr anchor="ctr" rtlCol="false" tIns="50800" lIns="50800" bIns="50800" rIns="50800"/>
            <a:lstStyle/>
            <a:p>
              <a:pPr algn="ctr">
                <a:lnSpc>
                  <a:spcPts val="2520"/>
                </a:lnSpc>
              </a:pPr>
            </a:p>
          </p:txBody>
        </p:sp>
      </p:grpSp>
      <p:pic>
        <p:nvPicPr>
          <p:cNvPr name="Picture 49" id="49"/>
          <p:cNvPicPr>
            <a:picLocks noChangeAspect="true"/>
          </p:cNvPicPr>
          <p:nvPr/>
        </p:nvPicPr>
        <p:blipFill>
          <a:blip r:embed="rId7"/>
          <a:stretch>
            <a:fillRect/>
          </a:stretch>
        </p:blipFill>
        <p:spPr>
          <a:xfrm rot="0">
            <a:off x="6821297" y="1435833"/>
            <a:ext cx="2250476" cy="2186000"/>
          </a:xfrm>
          <a:prstGeom prst="rect">
            <a:avLst/>
          </a:prstGeom>
        </p:spPr>
      </p:pic>
      <p:grpSp>
        <p:nvGrpSpPr>
          <p:cNvPr name="Group 50" id="50"/>
          <p:cNvGrpSpPr/>
          <p:nvPr/>
        </p:nvGrpSpPr>
        <p:grpSpPr>
          <a:xfrm rot="0">
            <a:off x="590808" y="974306"/>
            <a:ext cx="2593568" cy="318657"/>
            <a:chOff x="0" y="0"/>
            <a:chExt cx="960581" cy="118021"/>
          </a:xfrm>
        </p:grpSpPr>
        <p:sp>
          <p:nvSpPr>
            <p:cNvPr name="Freeform 51" id="51"/>
            <p:cNvSpPr/>
            <p:nvPr/>
          </p:nvSpPr>
          <p:spPr>
            <a:xfrm flipH="false" flipV="false" rot="0">
              <a:off x="0" y="0"/>
              <a:ext cx="960581" cy="118021"/>
            </a:xfrm>
            <a:custGeom>
              <a:avLst/>
              <a:gdLst/>
              <a:ahLst/>
              <a:cxnLst/>
              <a:rect r="r" b="b" t="t" l="l"/>
              <a:pathLst>
                <a:path h="118021" w="960581">
                  <a:moveTo>
                    <a:pt x="38806" y="0"/>
                  </a:moveTo>
                  <a:lnTo>
                    <a:pt x="921775" y="0"/>
                  </a:lnTo>
                  <a:cubicBezTo>
                    <a:pt x="932067" y="0"/>
                    <a:pt x="941937" y="4088"/>
                    <a:pt x="949215" y="11366"/>
                  </a:cubicBezTo>
                  <a:cubicBezTo>
                    <a:pt x="956492" y="18643"/>
                    <a:pt x="960581" y="28514"/>
                    <a:pt x="960581" y="38806"/>
                  </a:cubicBezTo>
                  <a:lnTo>
                    <a:pt x="960581" y="79216"/>
                  </a:lnTo>
                  <a:cubicBezTo>
                    <a:pt x="960581" y="100647"/>
                    <a:pt x="943207" y="118021"/>
                    <a:pt x="921775" y="118021"/>
                  </a:cubicBezTo>
                  <a:lnTo>
                    <a:pt x="38806" y="118021"/>
                  </a:lnTo>
                  <a:cubicBezTo>
                    <a:pt x="17374" y="118021"/>
                    <a:pt x="0" y="100647"/>
                    <a:pt x="0" y="79216"/>
                  </a:cubicBezTo>
                  <a:lnTo>
                    <a:pt x="0" y="38806"/>
                  </a:lnTo>
                  <a:cubicBezTo>
                    <a:pt x="0" y="17374"/>
                    <a:pt x="17374" y="0"/>
                    <a:pt x="38806" y="0"/>
                  </a:cubicBezTo>
                  <a:close/>
                </a:path>
              </a:pathLst>
            </a:custGeom>
            <a:solidFill>
              <a:srgbClr val="295E1E"/>
            </a:solidFill>
          </p:spPr>
        </p:sp>
        <p:sp>
          <p:nvSpPr>
            <p:cNvPr name="TextBox 52" id="52"/>
            <p:cNvSpPr txBox="true"/>
            <p:nvPr/>
          </p:nvSpPr>
          <p:spPr>
            <a:xfrm>
              <a:off x="0" y="-57150"/>
              <a:ext cx="960581" cy="175171"/>
            </a:xfrm>
            <a:prstGeom prst="rect">
              <a:avLst/>
            </a:prstGeom>
          </p:spPr>
          <p:txBody>
            <a:bodyPr anchor="ctr" rtlCol="false" tIns="50800" lIns="50800" bIns="50800" rIns="50800"/>
            <a:lstStyle/>
            <a:p>
              <a:pPr algn="ctr">
                <a:lnSpc>
                  <a:spcPts val="1540"/>
                </a:lnSpc>
              </a:pPr>
              <a:r>
                <a:rPr lang="en-US" b="true" sz="1100">
                  <a:solidFill>
                    <a:srgbClr val="FFFFFF"/>
                  </a:solidFill>
                  <a:latin typeface="Agrandir Bold"/>
                  <a:ea typeface="Agrandir Bold"/>
                  <a:cs typeface="Agrandir Bold"/>
                  <a:sym typeface="Agrandir Bold"/>
                </a:rPr>
                <a:t>Market Size Growth</a:t>
              </a:r>
            </a:p>
          </p:txBody>
        </p:sp>
      </p:grpSp>
      <p:grpSp>
        <p:nvGrpSpPr>
          <p:cNvPr name="Group 53" id="53"/>
          <p:cNvGrpSpPr/>
          <p:nvPr/>
        </p:nvGrpSpPr>
        <p:grpSpPr>
          <a:xfrm rot="0">
            <a:off x="6965843" y="974306"/>
            <a:ext cx="2056237" cy="318657"/>
            <a:chOff x="0" y="0"/>
            <a:chExt cx="761569" cy="118021"/>
          </a:xfrm>
        </p:grpSpPr>
        <p:sp>
          <p:nvSpPr>
            <p:cNvPr name="Freeform 54" id="54"/>
            <p:cNvSpPr/>
            <p:nvPr/>
          </p:nvSpPr>
          <p:spPr>
            <a:xfrm flipH="false" flipV="false" rot="0">
              <a:off x="0" y="0"/>
              <a:ext cx="761569" cy="118021"/>
            </a:xfrm>
            <a:custGeom>
              <a:avLst/>
              <a:gdLst/>
              <a:ahLst/>
              <a:cxnLst/>
              <a:rect r="r" b="b" t="t" l="l"/>
              <a:pathLst>
                <a:path h="118021" w="761569">
                  <a:moveTo>
                    <a:pt x="48946" y="0"/>
                  </a:moveTo>
                  <a:lnTo>
                    <a:pt x="712623" y="0"/>
                  </a:lnTo>
                  <a:cubicBezTo>
                    <a:pt x="725604" y="0"/>
                    <a:pt x="738054" y="5157"/>
                    <a:pt x="747233" y="14336"/>
                  </a:cubicBezTo>
                  <a:cubicBezTo>
                    <a:pt x="756412" y="23515"/>
                    <a:pt x="761569" y="35965"/>
                    <a:pt x="761569" y="48946"/>
                  </a:cubicBezTo>
                  <a:lnTo>
                    <a:pt x="761569" y="69075"/>
                  </a:lnTo>
                  <a:cubicBezTo>
                    <a:pt x="761569" y="82056"/>
                    <a:pt x="756412" y="94506"/>
                    <a:pt x="747233" y="103685"/>
                  </a:cubicBezTo>
                  <a:cubicBezTo>
                    <a:pt x="738054" y="112864"/>
                    <a:pt x="725604" y="118021"/>
                    <a:pt x="712623" y="118021"/>
                  </a:cubicBezTo>
                  <a:lnTo>
                    <a:pt x="48946" y="118021"/>
                  </a:lnTo>
                  <a:cubicBezTo>
                    <a:pt x="35965" y="118021"/>
                    <a:pt x="23515" y="112864"/>
                    <a:pt x="14336" y="103685"/>
                  </a:cubicBezTo>
                  <a:cubicBezTo>
                    <a:pt x="5157" y="94506"/>
                    <a:pt x="0" y="82056"/>
                    <a:pt x="0" y="69075"/>
                  </a:cubicBezTo>
                  <a:lnTo>
                    <a:pt x="0" y="48946"/>
                  </a:lnTo>
                  <a:cubicBezTo>
                    <a:pt x="0" y="35965"/>
                    <a:pt x="5157" y="23515"/>
                    <a:pt x="14336" y="14336"/>
                  </a:cubicBezTo>
                  <a:cubicBezTo>
                    <a:pt x="23515" y="5157"/>
                    <a:pt x="35965" y="0"/>
                    <a:pt x="48946" y="0"/>
                  </a:cubicBezTo>
                  <a:close/>
                </a:path>
              </a:pathLst>
            </a:custGeom>
            <a:solidFill>
              <a:srgbClr val="295E1E"/>
            </a:solidFill>
          </p:spPr>
        </p:sp>
        <p:sp>
          <p:nvSpPr>
            <p:cNvPr name="TextBox 55" id="55"/>
            <p:cNvSpPr txBox="true"/>
            <p:nvPr/>
          </p:nvSpPr>
          <p:spPr>
            <a:xfrm>
              <a:off x="0" y="-57150"/>
              <a:ext cx="761569" cy="175171"/>
            </a:xfrm>
            <a:prstGeom prst="rect">
              <a:avLst/>
            </a:prstGeom>
          </p:spPr>
          <p:txBody>
            <a:bodyPr anchor="ctr" rtlCol="false" tIns="50800" lIns="50800" bIns="50800" rIns="50800"/>
            <a:lstStyle/>
            <a:p>
              <a:pPr algn="ctr">
                <a:lnSpc>
                  <a:spcPts val="1540"/>
                </a:lnSpc>
              </a:pPr>
              <a:r>
                <a:rPr lang="en-US" b="true" sz="1100">
                  <a:solidFill>
                    <a:srgbClr val="FFFFFF"/>
                  </a:solidFill>
                  <a:latin typeface="Agrandir Bold"/>
                  <a:ea typeface="Agrandir Bold"/>
                  <a:cs typeface="Agrandir Bold"/>
                  <a:sym typeface="Agrandir Bold"/>
                </a:rPr>
                <a:t>Product Demand Trends</a:t>
              </a:r>
            </a:p>
          </p:txBody>
        </p:sp>
      </p:grpSp>
      <p:grpSp>
        <p:nvGrpSpPr>
          <p:cNvPr name="Group 56" id="56"/>
          <p:cNvGrpSpPr/>
          <p:nvPr/>
        </p:nvGrpSpPr>
        <p:grpSpPr>
          <a:xfrm rot="0">
            <a:off x="3468139" y="3807901"/>
            <a:ext cx="2687326" cy="318657"/>
            <a:chOff x="0" y="0"/>
            <a:chExt cx="995306" cy="118021"/>
          </a:xfrm>
        </p:grpSpPr>
        <p:sp>
          <p:nvSpPr>
            <p:cNvPr name="Freeform 57" id="57"/>
            <p:cNvSpPr/>
            <p:nvPr/>
          </p:nvSpPr>
          <p:spPr>
            <a:xfrm flipH="false" flipV="false" rot="0">
              <a:off x="0" y="0"/>
              <a:ext cx="995306" cy="118021"/>
            </a:xfrm>
            <a:custGeom>
              <a:avLst/>
              <a:gdLst/>
              <a:ahLst/>
              <a:cxnLst/>
              <a:rect r="r" b="b" t="t" l="l"/>
              <a:pathLst>
                <a:path h="118021" w="995306">
                  <a:moveTo>
                    <a:pt x="37452" y="0"/>
                  </a:moveTo>
                  <a:lnTo>
                    <a:pt x="957854" y="0"/>
                  </a:lnTo>
                  <a:cubicBezTo>
                    <a:pt x="967787" y="0"/>
                    <a:pt x="977313" y="3946"/>
                    <a:pt x="984337" y="10969"/>
                  </a:cubicBezTo>
                  <a:cubicBezTo>
                    <a:pt x="991360" y="17993"/>
                    <a:pt x="995306" y="27519"/>
                    <a:pt x="995306" y="37452"/>
                  </a:cubicBezTo>
                  <a:lnTo>
                    <a:pt x="995306" y="80570"/>
                  </a:lnTo>
                  <a:cubicBezTo>
                    <a:pt x="995306" y="90502"/>
                    <a:pt x="991360" y="100028"/>
                    <a:pt x="984337" y="107052"/>
                  </a:cubicBezTo>
                  <a:cubicBezTo>
                    <a:pt x="977313" y="114075"/>
                    <a:pt x="967787" y="118021"/>
                    <a:pt x="957854" y="118021"/>
                  </a:cubicBezTo>
                  <a:lnTo>
                    <a:pt x="37452" y="118021"/>
                  </a:lnTo>
                  <a:cubicBezTo>
                    <a:pt x="27519" y="118021"/>
                    <a:pt x="17993" y="114075"/>
                    <a:pt x="10969" y="107052"/>
                  </a:cubicBezTo>
                  <a:cubicBezTo>
                    <a:pt x="3946" y="100028"/>
                    <a:pt x="0" y="90502"/>
                    <a:pt x="0" y="80570"/>
                  </a:cubicBezTo>
                  <a:lnTo>
                    <a:pt x="0" y="37452"/>
                  </a:lnTo>
                  <a:cubicBezTo>
                    <a:pt x="0" y="27519"/>
                    <a:pt x="3946" y="17993"/>
                    <a:pt x="10969" y="10969"/>
                  </a:cubicBezTo>
                  <a:cubicBezTo>
                    <a:pt x="17993" y="3946"/>
                    <a:pt x="27519" y="0"/>
                    <a:pt x="37452" y="0"/>
                  </a:cubicBezTo>
                  <a:close/>
                </a:path>
              </a:pathLst>
            </a:custGeom>
            <a:solidFill>
              <a:srgbClr val="295E1E"/>
            </a:solidFill>
          </p:spPr>
        </p:sp>
        <p:sp>
          <p:nvSpPr>
            <p:cNvPr name="TextBox 58" id="58"/>
            <p:cNvSpPr txBox="true"/>
            <p:nvPr/>
          </p:nvSpPr>
          <p:spPr>
            <a:xfrm>
              <a:off x="0" y="-57150"/>
              <a:ext cx="995306" cy="175171"/>
            </a:xfrm>
            <a:prstGeom prst="rect">
              <a:avLst/>
            </a:prstGeom>
          </p:spPr>
          <p:txBody>
            <a:bodyPr anchor="ctr" rtlCol="false" tIns="50800" lIns="50800" bIns="50800" rIns="50800"/>
            <a:lstStyle/>
            <a:p>
              <a:pPr algn="ctr">
                <a:lnSpc>
                  <a:spcPts val="1540"/>
                </a:lnSpc>
              </a:pPr>
              <a:r>
                <a:rPr lang="en-US" b="true" sz="1100">
                  <a:solidFill>
                    <a:srgbClr val="FFFFFF"/>
                  </a:solidFill>
                  <a:latin typeface="Agrandir Bold"/>
                  <a:ea typeface="Agrandir Bold"/>
                  <a:cs typeface="Agrandir Bold"/>
                  <a:sym typeface="Agrandir Bold"/>
                </a:rPr>
                <a:t>Competitive Market Share</a:t>
              </a:r>
            </a:p>
          </p:txBody>
        </p:sp>
      </p:grpSp>
      <p:grpSp>
        <p:nvGrpSpPr>
          <p:cNvPr name="Group 59" id="59"/>
          <p:cNvGrpSpPr/>
          <p:nvPr/>
        </p:nvGrpSpPr>
        <p:grpSpPr>
          <a:xfrm rot="0">
            <a:off x="3958964" y="974306"/>
            <a:ext cx="2238024" cy="478722"/>
            <a:chOff x="0" y="0"/>
            <a:chExt cx="828898" cy="177304"/>
          </a:xfrm>
        </p:grpSpPr>
        <p:sp>
          <p:nvSpPr>
            <p:cNvPr name="Freeform 60" id="60"/>
            <p:cNvSpPr/>
            <p:nvPr/>
          </p:nvSpPr>
          <p:spPr>
            <a:xfrm flipH="false" flipV="false" rot="0">
              <a:off x="0" y="0"/>
              <a:ext cx="828898" cy="177304"/>
            </a:xfrm>
            <a:custGeom>
              <a:avLst/>
              <a:gdLst/>
              <a:ahLst/>
              <a:cxnLst/>
              <a:rect r="r" b="b" t="t" l="l"/>
              <a:pathLst>
                <a:path h="177304" w="828898">
                  <a:moveTo>
                    <a:pt x="44970" y="0"/>
                  </a:moveTo>
                  <a:lnTo>
                    <a:pt x="783927" y="0"/>
                  </a:lnTo>
                  <a:cubicBezTo>
                    <a:pt x="808764" y="0"/>
                    <a:pt x="828898" y="20134"/>
                    <a:pt x="828898" y="44970"/>
                  </a:cubicBezTo>
                  <a:lnTo>
                    <a:pt x="828898" y="132334"/>
                  </a:lnTo>
                  <a:cubicBezTo>
                    <a:pt x="828898" y="144261"/>
                    <a:pt x="824160" y="155699"/>
                    <a:pt x="815726" y="164133"/>
                  </a:cubicBezTo>
                  <a:cubicBezTo>
                    <a:pt x="807293" y="172567"/>
                    <a:pt x="795854" y="177304"/>
                    <a:pt x="783927" y="177304"/>
                  </a:cubicBezTo>
                  <a:lnTo>
                    <a:pt x="44970" y="177304"/>
                  </a:lnTo>
                  <a:cubicBezTo>
                    <a:pt x="20134" y="177304"/>
                    <a:pt x="0" y="157170"/>
                    <a:pt x="0" y="132334"/>
                  </a:cubicBezTo>
                  <a:lnTo>
                    <a:pt x="0" y="44970"/>
                  </a:lnTo>
                  <a:cubicBezTo>
                    <a:pt x="0" y="20134"/>
                    <a:pt x="20134" y="0"/>
                    <a:pt x="44970" y="0"/>
                  </a:cubicBezTo>
                  <a:close/>
                </a:path>
              </a:pathLst>
            </a:custGeom>
            <a:solidFill>
              <a:srgbClr val="295E1E"/>
            </a:solidFill>
          </p:spPr>
        </p:sp>
        <p:sp>
          <p:nvSpPr>
            <p:cNvPr name="TextBox 61" id="61"/>
            <p:cNvSpPr txBox="true"/>
            <p:nvPr/>
          </p:nvSpPr>
          <p:spPr>
            <a:xfrm>
              <a:off x="0" y="-57150"/>
              <a:ext cx="828898" cy="234454"/>
            </a:xfrm>
            <a:prstGeom prst="rect">
              <a:avLst/>
            </a:prstGeom>
          </p:spPr>
          <p:txBody>
            <a:bodyPr anchor="ctr" rtlCol="false" tIns="50800" lIns="50800" bIns="50800" rIns="50800"/>
            <a:lstStyle/>
            <a:p>
              <a:pPr algn="ctr">
                <a:lnSpc>
                  <a:spcPts val="1540"/>
                </a:lnSpc>
              </a:pPr>
              <a:r>
                <a:rPr lang="en-US" sz="1100" b="true">
                  <a:solidFill>
                    <a:srgbClr val="FFFFFF"/>
                  </a:solidFill>
                  <a:latin typeface="Agrandir Bold"/>
                  <a:ea typeface="Agrandir Bold"/>
                  <a:cs typeface="Agrandir Bold"/>
                  <a:sym typeface="Agrandir Bold"/>
                </a:rPr>
                <a:t>Consumer Demographics</a:t>
              </a:r>
            </a:p>
            <a:p>
              <a:pPr algn="ctr">
                <a:lnSpc>
                  <a:spcPts val="1540"/>
                </a:lnSpc>
              </a:pPr>
              <a:r>
                <a:rPr lang="en-US" b="true" sz="1100">
                  <a:solidFill>
                    <a:srgbClr val="FFFFFF"/>
                  </a:solidFill>
                  <a:latin typeface="Agrandir Bold"/>
                  <a:ea typeface="Agrandir Bold"/>
                  <a:cs typeface="Agrandir Bold"/>
                  <a:sym typeface="Agrandir Bold"/>
                </a:rPr>
                <a:t>(Age Breakdown)</a:t>
              </a:r>
            </a:p>
          </p:txBody>
        </p:sp>
      </p:grpSp>
      <p:sp>
        <p:nvSpPr>
          <p:cNvPr name="TextBox 62" id="62"/>
          <p:cNvSpPr txBox="true"/>
          <p:nvPr/>
        </p:nvSpPr>
        <p:spPr>
          <a:xfrm rot="0">
            <a:off x="663496" y="5045769"/>
            <a:ext cx="1350982" cy="193675"/>
          </a:xfrm>
          <a:prstGeom prst="rect">
            <a:avLst/>
          </a:prstGeom>
        </p:spPr>
        <p:txBody>
          <a:bodyPr anchor="t" rtlCol="false" tIns="0" lIns="0" bIns="0" rIns="0">
            <a:spAutoFit/>
          </a:bodyPr>
          <a:lstStyle/>
          <a:p>
            <a:pPr algn="ctr" marL="0" indent="0" lvl="0">
              <a:lnSpc>
                <a:spcPts val="1400"/>
              </a:lnSpc>
              <a:spcBef>
                <a:spcPct val="0"/>
              </a:spcBef>
            </a:pPr>
            <a:r>
              <a:rPr lang="en-US" sz="1000" strike="noStrike" u="none">
                <a:solidFill>
                  <a:srgbClr val="000000"/>
                </a:solidFill>
                <a:latin typeface="Telegraf"/>
                <a:ea typeface="Telegraf"/>
                <a:cs typeface="Telegraf"/>
                <a:sym typeface="Telegraf"/>
              </a:rPr>
              <a:t>Company A</a:t>
            </a:r>
          </a:p>
        </p:txBody>
      </p:sp>
      <p:sp>
        <p:nvSpPr>
          <p:cNvPr name="TextBox 63" id="63"/>
          <p:cNvSpPr txBox="true"/>
          <p:nvPr/>
        </p:nvSpPr>
        <p:spPr>
          <a:xfrm rot="0">
            <a:off x="543929" y="392011"/>
            <a:ext cx="6015163" cy="439420"/>
          </a:xfrm>
          <a:prstGeom prst="rect">
            <a:avLst/>
          </a:prstGeom>
        </p:spPr>
        <p:txBody>
          <a:bodyPr anchor="t" rtlCol="false" tIns="0" lIns="0" bIns="0" rIns="0">
            <a:spAutoFit/>
          </a:bodyPr>
          <a:lstStyle/>
          <a:p>
            <a:pPr algn="l">
              <a:lnSpc>
                <a:spcPts val="3079"/>
              </a:lnSpc>
              <a:spcBef>
                <a:spcPct val="0"/>
              </a:spcBef>
            </a:pPr>
            <a:r>
              <a:rPr lang="en-US" b="true" sz="2199">
                <a:solidFill>
                  <a:srgbClr val="000000"/>
                </a:solidFill>
                <a:latin typeface="Agrandir Bold"/>
                <a:ea typeface="Agrandir Bold"/>
                <a:cs typeface="Agrandir Bold"/>
                <a:sym typeface="Agrandir Bold"/>
              </a:rPr>
              <a:t>MARKET ANALYSIS REPORT</a:t>
            </a:r>
          </a:p>
        </p:txBody>
      </p:sp>
      <p:sp>
        <p:nvSpPr>
          <p:cNvPr name="TextBox 64" id="64"/>
          <p:cNvSpPr txBox="true"/>
          <p:nvPr/>
        </p:nvSpPr>
        <p:spPr>
          <a:xfrm rot="0">
            <a:off x="7148469" y="392011"/>
            <a:ext cx="2061202" cy="439420"/>
          </a:xfrm>
          <a:prstGeom prst="rect">
            <a:avLst/>
          </a:prstGeom>
        </p:spPr>
        <p:txBody>
          <a:bodyPr anchor="t" rtlCol="false" tIns="0" lIns="0" bIns="0" rIns="0">
            <a:spAutoFit/>
          </a:bodyPr>
          <a:lstStyle/>
          <a:p>
            <a:pPr algn="r" marL="0" indent="0" lvl="0">
              <a:lnSpc>
                <a:spcPts val="3079"/>
              </a:lnSpc>
              <a:spcBef>
                <a:spcPct val="0"/>
              </a:spcBef>
            </a:pPr>
            <a:r>
              <a:rPr lang="en-US" b="true" sz="2199" strike="noStrike" u="none">
                <a:solidFill>
                  <a:srgbClr val="000000"/>
                </a:solidFill>
                <a:latin typeface="Agrandir Bold"/>
                <a:ea typeface="Agrandir Bold"/>
                <a:cs typeface="Agrandir Bold"/>
                <a:sym typeface="Agrandir Bold"/>
              </a:rPr>
              <a:t>2025 </a:t>
            </a:r>
          </a:p>
        </p:txBody>
      </p:sp>
      <p:sp>
        <p:nvSpPr>
          <p:cNvPr name="TextBox 65" id="65"/>
          <p:cNvSpPr txBox="true"/>
          <p:nvPr/>
        </p:nvSpPr>
        <p:spPr>
          <a:xfrm rot="0">
            <a:off x="3756084" y="3000589"/>
            <a:ext cx="2732359" cy="433705"/>
          </a:xfrm>
          <a:prstGeom prst="rect">
            <a:avLst/>
          </a:prstGeom>
        </p:spPr>
        <p:txBody>
          <a:bodyPr anchor="t" rtlCol="false" tIns="0" lIns="0" bIns="0" rIns="0">
            <a:spAutoFit/>
          </a:bodyPr>
          <a:lstStyle/>
          <a:p>
            <a:pPr algn="l">
              <a:lnSpc>
                <a:spcPts val="1120"/>
              </a:lnSpc>
              <a:spcBef>
                <a:spcPct val="0"/>
              </a:spcBef>
            </a:pPr>
            <a:r>
              <a:rPr lang="en-US" sz="800">
                <a:solidFill>
                  <a:srgbClr val="000000"/>
                </a:solidFill>
                <a:latin typeface="Agrandir"/>
                <a:ea typeface="Agrandir"/>
                <a:cs typeface="Agrandir"/>
                <a:sym typeface="Agrandir"/>
              </a:rPr>
              <a:t>Outlines the key age groups in the market, helping businesses identify their target audience and plan strategies for 2025.</a:t>
            </a:r>
          </a:p>
        </p:txBody>
      </p:sp>
      <p:sp>
        <p:nvSpPr>
          <p:cNvPr name="TextBox 66" id="66"/>
          <p:cNvSpPr txBox="true"/>
          <p:nvPr/>
        </p:nvSpPr>
        <p:spPr>
          <a:xfrm rot="0">
            <a:off x="5330456" y="1665854"/>
            <a:ext cx="282522" cy="162772"/>
          </a:xfrm>
          <a:prstGeom prst="rect">
            <a:avLst/>
          </a:prstGeom>
        </p:spPr>
        <p:txBody>
          <a:bodyPr anchor="t" rtlCol="false" tIns="0" lIns="0" bIns="0" rIns="0">
            <a:spAutoFit/>
          </a:bodyPr>
          <a:lstStyle/>
          <a:p>
            <a:pPr algn="l">
              <a:lnSpc>
                <a:spcPts val="1120"/>
              </a:lnSpc>
              <a:spcBef>
                <a:spcPct val="0"/>
              </a:spcBef>
            </a:pPr>
            <a:r>
              <a:rPr lang="en-US" sz="800">
                <a:solidFill>
                  <a:srgbClr val="000000"/>
                </a:solidFill>
                <a:latin typeface="Agrandir"/>
                <a:ea typeface="Agrandir"/>
                <a:cs typeface="Agrandir"/>
                <a:sym typeface="Agrandir"/>
              </a:rPr>
              <a:t>25%</a:t>
            </a:r>
          </a:p>
        </p:txBody>
      </p:sp>
      <p:sp>
        <p:nvSpPr>
          <p:cNvPr name="TextBox 67" id="67"/>
          <p:cNvSpPr txBox="true"/>
          <p:nvPr/>
        </p:nvSpPr>
        <p:spPr>
          <a:xfrm rot="0">
            <a:off x="5330456" y="1910248"/>
            <a:ext cx="282522" cy="162772"/>
          </a:xfrm>
          <a:prstGeom prst="rect">
            <a:avLst/>
          </a:prstGeom>
        </p:spPr>
        <p:txBody>
          <a:bodyPr anchor="t" rtlCol="false" tIns="0" lIns="0" bIns="0" rIns="0">
            <a:spAutoFit/>
          </a:bodyPr>
          <a:lstStyle/>
          <a:p>
            <a:pPr algn="l">
              <a:lnSpc>
                <a:spcPts val="1120"/>
              </a:lnSpc>
              <a:spcBef>
                <a:spcPct val="0"/>
              </a:spcBef>
            </a:pPr>
            <a:r>
              <a:rPr lang="en-US" b="true" sz="800">
                <a:solidFill>
                  <a:srgbClr val="000000"/>
                </a:solidFill>
                <a:latin typeface="Agrandir Bold"/>
                <a:ea typeface="Agrandir Bold"/>
                <a:cs typeface="Agrandir Bold"/>
                <a:sym typeface="Agrandir Bold"/>
              </a:rPr>
              <a:t>35%</a:t>
            </a:r>
          </a:p>
        </p:txBody>
      </p:sp>
      <p:sp>
        <p:nvSpPr>
          <p:cNvPr name="TextBox 68" id="68"/>
          <p:cNvSpPr txBox="true"/>
          <p:nvPr/>
        </p:nvSpPr>
        <p:spPr>
          <a:xfrm rot="0">
            <a:off x="5330456" y="2167499"/>
            <a:ext cx="282522" cy="162772"/>
          </a:xfrm>
          <a:prstGeom prst="rect">
            <a:avLst/>
          </a:prstGeom>
        </p:spPr>
        <p:txBody>
          <a:bodyPr anchor="t" rtlCol="false" tIns="0" lIns="0" bIns="0" rIns="0">
            <a:spAutoFit/>
          </a:bodyPr>
          <a:lstStyle/>
          <a:p>
            <a:pPr algn="l">
              <a:lnSpc>
                <a:spcPts val="1120"/>
              </a:lnSpc>
              <a:spcBef>
                <a:spcPct val="0"/>
              </a:spcBef>
            </a:pPr>
            <a:r>
              <a:rPr lang="en-US" sz="800">
                <a:solidFill>
                  <a:srgbClr val="000000"/>
                </a:solidFill>
                <a:latin typeface="Agrandir"/>
                <a:ea typeface="Agrandir"/>
                <a:cs typeface="Agrandir"/>
                <a:sym typeface="Agrandir"/>
              </a:rPr>
              <a:t>20%</a:t>
            </a:r>
          </a:p>
        </p:txBody>
      </p:sp>
      <p:sp>
        <p:nvSpPr>
          <p:cNvPr name="TextBox 69" id="69"/>
          <p:cNvSpPr txBox="true"/>
          <p:nvPr/>
        </p:nvSpPr>
        <p:spPr>
          <a:xfrm rot="0">
            <a:off x="5330456" y="2415777"/>
            <a:ext cx="282522" cy="162772"/>
          </a:xfrm>
          <a:prstGeom prst="rect">
            <a:avLst/>
          </a:prstGeom>
        </p:spPr>
        <p:txBody>
          <a:bodyPr anchor="t" rtlCol="false" tIns="0" lIns="0" bIns="0" rIns="0">
            <a:spAutoFit/>
          </a:bodyPr>
          <a:lstStyle/>
          <a:p>
            <a:pPr algn="l">
              <a:lnSpc>
                <a:spcPts val="1120"/>
              </a:lnSpc>
              <a:spcBef>
                <a:spcPct val="0"/>
              </a:spcBef>
            </a:pPr>
            <a:r>
              <a:rPr lang="en-US" sz="800">
                <a:solidFill>
                  <a:srgbClr val="000000"/>
                </a:solidFill>
                <a:latin typeface="Agrandir"/>
                <a:ea typeface="Agrandir"/>
                <a:cs typeface="Agrandir"/>
                <a:sym typeface="Agrandir"/>
              </a:rPr>
              <a:t>10%</a:t>
            </a:r>
          </a:p>
        </p:txBody>
      </p:sp>
      <p:sp>
        <p:nvSpPr>
          <p:cNvPr name="TextBox 70" id="70"/>
          <p:cNvSpPr txBox="true"/>
          <p:nvPr/>
        </p:nvSpPr>
        <p:spPr>
          <a:xfrm rot="0">
            <a:off x="5330456" y="2663579"/>
            <a:ext cx="282522" cy="162772"/>
          </a:xfrm>
          <a:prstGeom prst="rect">
            <a:avLst/>
          </a:prstGeom>
        </p:spPr>
        <p:txBody>
          <a:bodyPr anchor="t" rtlCol="false" tIns="0" lIns="0" bIns="0" rIns="0">
            <a:spAutoFit/>
          </a:bodyPr>
          <a:lstStyle/>
          <a:p>
            <a:pPr algn="l">
              <a:lnSpc>
                <a:spcPts val="1120"/>
              </a:lnSpc>
              <a:spcBef>
                <a:spcPct val="0"/>
              </a:spcBef>
            </a:pPr>
            <a:r>
              <a:rPr lang="en-US" sz="800">
                <a:solidFill>
                  <a:srgbClr val="000000"/>
                </a:solidFill>
                <a:latin typeface="Agrandir"/>
                <a:ea typeface="Agrandir"/>
                <a:cs typeface="Agrandir"/>
                <a:sym typeface="Agrandir"/>
              </a:rPr>
              <a:t>10%</a:t>
            </a:r>
          </a:p>
        </p:txBody>
      </p:sp>
      <p:sp>
        <p:nvSpPr>
          <p:cNvPr name="TextBox 71" id="71"/>
          <p:cNvSpPr txBox="true"/>
          <p:nvPr/>
        </p:nvSpPr>
        <p:spPr>
          <a:xfrm rot="0">
            <a:off x="5748988" y="1665854"/>
            <a:ext cx="719613" cy="162772"/>
          </a:xfrm>
          <a:prstGeom prst="rect">
            <a:avLst/>
          </a:prstGeom>
        </p:spPr>
        <p:txBody>
          <a:bodyPr anchor="t" rtlCol="false" tIns="0" lIns="0" bIns="0" rIns="0">
            <a:spAutoFit/>
          </a:bodyPr>
          <a:lstStyle/>
          <a:p>
            <a:pPr algn="l">
              <a:lnSpc>
                <a:spcPts val="1120"/>
              </a:lnSpc>
              <a:spcBef>
                <a:spcPct val="0"/>
              </a:spcBef>
            </a:pPr>
            <a:r>
              <a:rPr lang="en-US" sz="800">
                <a:solidFill>
                  <a:srgbClr val="000000"/>
                </a:solidFill>
                <a:latin typeface="Agrandir"/>
                <a:ea typeface="Agrandir"/>
                <a:cs typeface="Agrandir"/>
                <a:sym typeface="Agrandir"/>
              </a:rPr>
              <a:t>18-24 y.o</a:t>
            </a:r>
          </a:p>
        </p:txBody>
      </p:sp>
      <p:sp>
        <p:nvSpPr>
          <p:cNvPr name="TextBox 72" id="72"/>
          <p:cNvSpPr txBox="true"/>
          <p:nvPr/>
        </p:nvSpPr>
        <p:spPr>
          <a:xfrm rot="0">
            <a:off x="5748988" y="1910248"/>
            <a:ext cx="766806" cy="162772"/>
          </a:xfrm>
          <a:prstGeom prst="rect">
            <a:avLst/>
          </a:prstGeom>
        </p:spPr>
        <p:txBody>
          <a:bodyPr anchor="t" rtlCol="false" tIns="0" lIns="0" bIns="0" rIns="0">
            <a:spAutoFit/>
          </a:bodyPr>
          <a:lstStyle/>
          <a:p>
            <a:pPr algn="l">
              <a:lnSpc>
                <a:spcPts val="1120"/>
              </a:lnSpc>
              <a:spcBef>
                <a:spcPct val="0"/>
              </a:spcBef>
            </a:pPr>
            <a:r>
              <a:rPr lang="en-US" b="true" sz="800">
                <a:solidFill>
                  <a:srgbClr val="000000"/>
                </a:solidFill>
                <a:latin typeface="Agrandir Bold"/>
                <a:ea typeface="Agrandir Bold"/>
                <a:cs typeface="Agrandir Bold"/>
                <a:sym typeface="Agrandir Bold"/>
              </a:rPr>
              <a:t>25-34 y.o</a:t>
            </a:r>
          </a:p>
        </p:txBody>
      </p:sp>
      <p:sp>
        <p:nvSpPr>
          <p:cNvPr name="TextBox 73" id="73"/>
          <p:cNvSpPr txBox="true"/>
          <p:nvPr/>
        </p:nvSpPr>
        <p:spPr>
          <a:xfrm rot="0">
            <a:off x="5748988" y="2167499"/>
            <a:ext cx="699120" cy="162772"/>
          </a:xfrm>
          <a:prstGeom prst="rect">
            <a:avLst/>
          </a:prstGeom>
        </p:spPr>
        <p:txBody>
          <a:bodyPr anchor="t" rtlCol="false" tIns="0" lIns="0" bIns="0" rIns="0">
            <a:spAutoFit/>
          </a:bodyPr>
          <a:lstStyle/>
          <a:p>
            <a:pPr algn="l">
              <a:lnSpc>
                <a:spcPts val="1120"/>
              </a:lnSpc>
              <a:spcBef>
                <a:spcPct val="0"/>
              </a:spcBef>
            </a:pPr>
            <a:r>
              <a:rPr lang="en-US" sz="800">
                <a:solidFill>
                  <a:srgbClr val="000000"/>
                </a:solidFill>
                <a:latin typeface="Agrandir"/>
                <a:ea typeface="Agrandir"/>
                <a:cs typeface="Agrandir"/>
                <a:sym typeface="Agrandir"/>
              </a:rPr>
              <a:t>35-44 y.o</a:t>
            </a:r>
          </a:p>
        </p:txBody>
      </p:sp>
      <p:sp>
        <p:nvSpPr>
          <p:cNvPr name="TextBox 74" id="74"/>
          <p:cNvSpPr txBox="true"/>
          <p:nvPr/>
        </p:nvSpPr>
        <p:spPr>
          <a:xfrm rot="0">
            <a:off x="5748988" y="2415777"/>
            <a:ext cx="699120" cy="162772"/>
          </a:xfrm>
          <a:prstGeom prst="rect">
            <a:avLst/>
          </a:prstGeom>
        </p:spPr>
        <p:txBody>
          <a:bodyPr anchor="t" rtlCol="false" tIns="0" lIns="0" bIns="0" rIns="0">
            <a:spAutoFit/>
          </a:bodyPr>
          <a:lstStyle/>
          <a:p>
            <a:pPr algn="l">
              <a:lnSpc>
                <a:spcPts val="1120"/>
              </a:lnSpc>
              <a:spcBef>
                <a:spcPct val="0"/>
              </a:spcBef>
            </a:pPr>
            <a:r>
              <a:rPr lang="en-US" sz="800">
                <a:solidFill>
                  <a:srgbClr val="000000"/>
                </a:solidFill>
                <a:latin typeface="Agrandir"/>
                <a:ea typeface="Agrandir"/>
                <a:cs typeface="Agrandir"/>
                <a:sym typeface="Agrandir"/>
              </a:rPr>
              <a:t>45-54 y.o</a:t>
            </a:r>
          </a:p>
        </p:txBody>
      </p:sp>
      <p:sp>
        <p:nvSpPr>
          <p:cNvPr name="TextBox 75" id="75"/>
          <p:cNvSpPr txBox="true"/>
          <p:nvPr/>
        </p:nvSpPr>
        <p:spPr>
          <a:xfrm rot="0">
            <a:off x="5748988" y="2663579"/>
            <a:ext cx="704520" cy="162772"/>
          </a:xfrm>
          <a:prstGeom prst="rect">
            <a:avLst/>
          </a:prstGeom>
        </p:spPr>
        <p:txBody>
          <a:bodyPr anchor="t" rtlCol="false" tIns="0" lIns="0" bIns="0" rIns="0">
            <a:spAutoFit/>
          </a:bodyPr>
          <a:lstStyle/>
          <a:p>
            <a:pPr algn="l">
              <a:lnSpc>
                <a:spcPts val="1120"/>
              </a:lnSpc>
              <a:spcBef>
                <a:spcPct val="0"/>
              </a:spcBef>
            </a:pPr>
            <a:r>
              <a:rPr lang="en-US" sz="800">
                <a:solidFill>
                  <a:srgbClr val="000000"/>
                </a:solidFill>
                <a:latin typeface="Agrandir"/>
                <a:ea typeface="Agrandir"/>
                <a:cs typeface="Agrandir"/>
                <a:sym typeface="Agrandir"/>
              </a:rPr>
              <a:t>55+ y.o</a:t>
            </a:r>
          </a:p>
        </p:txBody>
      </p:sp>
      <p:sp>
        <p:nvSpPr>
          <p:cNvPr name="TextBox 76" id="76"/>
          <p:cNvSpPr txBox="true"/>
          <p:nvPr/>
        </p:nvSpPr>
        <p:spPr>
          <a:xfrm rot="0">
            <a:off x="4182073" y="5045769"/>
            <a:ext cx="1362169" cy="193675"/>
          </a:xfrm>
          <a:prstGeom prst="rect">
            <a:avLst/>
          </a:prstGeom>
        </p:spPr>
        <p:txBody>
          <a:bodyPr anchor="t" rtlCol="false" tIns="0" lIns="0" bIns="0" rIns="0">
            <a:spAutoFit/>
          </a:bodyPr>
          <a:lstStyle/>
          <a:p>
            <a:pPr algn="ctr">
              <a:lnSpc>
                <a:spcPts val="1400"/>
              </a:lnSpc>
              <a:spcBef>
                <a:spcPct val="0"/>
              </a:spcBef>
            </a:pPr>
            <a:r>
              <a:rPr lang="en-US" sz="1000">
                <a:solidFill>
                  <a:srgbClr val="000000"/>
                </a:solidFill>
                <a:latin typeface="Telegraf"/>
                <a:ea typeface="Telegraf"/>
                <a:cs typeface="Telegraf"/>
                <a:sym typeface="Telegraf"/>
              </a:rPr>
              <a:t>Company C</a:t>
            </a:r>
          </a:p>
        </p:txBody>
      </p:sp>
      <p:sp>
        <p:nvSpPr>
          <p:cNvPr name="TextBox 77" id="77"/>
          <p:cNvSpPr txBox="true"/>
          <p:nvPr/>
        </p:nvSpPr>
        <p:spPr>
          <a:xfrm rot="0">
            <a:off x="5941361" y="5045769"/>
            <a:ext cx="1362169" cy="193675"/>
          </a:xfrm>
          <a:prstGeom prst="rect">
            <a:avLst/>
          </a:prstGeom>
        </p:spPr>
        <p:txBody>
          <a:bodyPr anchor="t" rtlCol="false" tIns="0" lIns="0" bIns="0" rIns="0">
            <a:spAutoFit/>
          </a:bodyPr>
          <a:lstStyle/>
          <a:p>
            <a:pPr algn="ctr">
              <a:lnSpc>
                <a:spcPts val="1400"/>
              </a:lnSpc>
              <a:spcBef>
                <a:spcPct val="0"/>
              </a:spcBef>
            </a:pPr>
            <a:r>
              <a:rPr lang="en-US" sz="1000">
                <a:solidFill>
                  <a:srgbClr val="000000"/>
                </a:solidFill>
                <a:latin typeface="Telegraf"/>
                <a:ea typeface="Telegraf"/>
                <a:cs typeface="Telegraf"/>
                <a:sym typeface="Telegraf"/>
              </a:rPr>
              <a:t>Company D</a:t>
            </a:r>
          </a:p>
        </p:txBody>
      </p:sp>
      <p:sp>
        <p:nvSpPr>
          <p:cNvPr name="TextBox 78" id="78"/>
          <p:cNvSpPr txBox="true"/>
          <p:nvPr/>
        </p:nvSpPr>
        <p:spPr>
          <a:xfrm rot="0">
            <a:off x="7700650" y="5045769"/>
            <a:ext cx="1362169" cy="193675"/>
          </a:xfrm>
          <a:prstGeom prst="rect">
            <a:avLst/>
          </a:prstGeom>
        </p:spPr>
        <p:txBody>
          <a:bodyPr anchor="t" rtlCol="false" tIns="0" lIns="0" bIns="0" rIns="0">
            <a:spAutoFit/>
          </a:bodyPr>
          <a:lstStyle/>
          <a:p>
            <a:pPr algn="ctr">
              <a:lnSpc>
                <a:spcPts val="1400"/>
              </a:lnSpc>
              <a:spcBef>
                <a:spcPct val="0"/>
              </a:spcBef>
            </a:pPr>
            <a:r>
              <a:rPr lang="en-US" sz="1000">
                <a:solidFill>
                  <a:srgbClr val="000000"/>
                </a:solidFill>
                <a:latin typeface="Telegraf"/>
                <a:ea typeface="Telegraf"/>
                <a:cs typeface="Telegraf"/>
                <a:sym typeface="Telegraf"/>
              </a:rPr>
              <a:t>Others</a:t>
            </a:r>
          </a:p>
        </p:txBody>
      </p:sp>
      <p:sp>
        <p:nvSpPr>
          <p:cNvPr name="TextBox 79" id="79"/>
          <p:cNvSpPr txBox="true"/>
          <p:nvPr/>
        </p:nvSpPr>
        <p:spPr>
          <a:xfrm rot="0">
            <a:off x="7348343" y="1886311"/>
            <a:ext cx="397686" cy="304800"/>
          </a:xfrm>
          <a:prstGeom prst="rect">
            <a:avLst/>
          </a:prstGeom>
        </p:spPr>
        <p:txBody>
          <a:bodyPr anchor="t" rtlCol="false" tIns="0" lIns="0" bIns="0" rIns="0">
            <a:spAutoFit/>
          </a:bodyPr>
          <a:lstStyle/>
          <a:p>
            <a:pPr algn="ctr">
              <a:lnSpc>
                <a:spcPts val="2100"/>
              </a:lnSpc>
              <a:spcBef>
                <a:spcPct val="0"/>
              </a:spcBef>
            </a:pPr>
            <a:r>
              <a:rPr lang="en-US" sz="1500">
                <a:solidFill>
                  <a:srgbClr val="2D4D31"/>
                </a:solidFill>
                <a:latin typeface="Agrandir"/>
                <a:ea typeface="Agrandir"/>
                <a:cs typeface="Agrandir"/>
                <a:sym typeface="Agrandir"/>
              </a:rPr>
              <a:t>A</a:t>
            </a:r>
          </a:p>
        </p:txBody>
      </p:sp>
      <p:sp>
        <p:nvSpPr>
          <p:cNvPr name="TextBox 80" id="80"/>
          <p:cNvSpPr txBox="true"/>
          <p:nvPr/>
        </p:nvSpPr>
        <p:spPr>
          <a:xfrm rot="0">
            <a:off x="7594946" y="1416261"/>
            <a:ext cx="696524" cy="304800"/>
          </a:xfrm>
          <a:prstGeom prst="rect">
            <a:avLst/>
          </a:prstGeom>
        </p:spPr>
        <p:txBody>
          <a:bodyPr anchor="t" rtlCol="false" tIns="0" lIns="0" bIns="0" rIns="0">
            <a:spAutoFit/>
          </a:bodyPr>
          <a:lstStyle/>
          <a:p>
            <a:pPr algn="ctr">
              <a:lnSpc>
                <a:spcPts val="2100"/>
              </a:lnSpc>
              <a:spcBef>
                <a:spcPct val="0"/>
              </a:spcBef>
            </a:pPr>
            <a:r>
              <a:rPr lang="en-US" b="true" sz="1500">
                <a:solidFill>
                  <a:srgbClr val="2D4D31"/>
                </a:solidFill>
                <a:latin typeface="Agrandir Bold"/>
                <a:ea typeface="Agrandir Bold"/>
                <a:cs typeface="Agrandir Bold"/>
                <a:sym typeface="Agrandir Bold"/>
              </a:rPr>
              <a:t>B</a:t>
            </a:r>
          </a:p>
        </p:txBody>
      </p:sp>
      <p:sp>
        <p:nvSpPr>
          <p:cNvPr name="TextBox 81" id="81"/>
          <p:cNvSpPr txBox="true"/>
          <p:nvPr/>
        </p:nvSpPr>
        <p:spPr>
          <a:xfrm rot="0">
            <a:off x="8059221" y="2101002"/>
            <a:ext cx="559042" cy="304800"/>
          </a:xfrm>
          <a:prstGeom prst="rect">
            <a:avLst/>
          </a:prstGeom>
        </p:spPr>
        <p:txBody>
          <a:bodyPr anchor="t" rtlCol="false" tIns="0" lIns="0" bIns="0" rIns="0">
            <a:spAutoFit/>
          </a:bodyPr>
          <a:lstStyle/>
          <a:p>
            <a:pPr algn="ctr">
              <a:lnSpc>
                <a:spcPts val="2100"/>
              </a:lnSpc>
              <a:spcBef>
                <a:spcPct val="0"/>
              </a:spcBef>
            </a:pPr>
            <a:r>
              <a:rPr lang="en-US" sz="1500">
                <a:solidFill>
                  <a:srgbClr val="2D4D31"/>
                </a:solidFill>
                <a:latin typeface="Agrandir"/>
                <a:ea typeface="Agrandir"/>
                <a:cs typeface="Agrandir"/>
                <a:sym typeface="Agrandir"/>
              </a:rPr>
              <a:t>C</a:t>
            </a:r>
          </a:p>
        </p:txBody>
      </p:sp>
      <p:sp>
        <p:nvSpPr>
          <p:cNvPr name="TextBox 82" id="82"/>
          <p:cNvSpPr txBox="true"/>
          <p:nvPr/>
        </p:nvSpPr>
        <p:spPr>
          <a:xfrm rot="0">
            <a:off x="8456440" y="2322020"/>
            <a:ext cx="522646" cy="304800"/>
          </a:xfrm>
          <a:prstGeom prst="rect">
            <a:avLst/>
          </a:prstGeom>
        </p:spPr>
        <p:txBody>
          <a:bodyPr anchor="t" rtlCol="false" tIns="0" lIns="0" bIns="0" rIns="0">
            <a:spAutoFit/>
          </a:bodyPr>
          <a:lstStyle/>
          <a:p>
            <a:pPr algn="ctr">
              <a:lnSpc>
                <a:spcPts val="2100"/>
              </a:lnSpc>
              <a:spcBef>
                <a:spcPct val="0"/>
              </a:spcBef>
            </a:pPr>
            <a:r>
              <a:rPr lang="en-US" sz="1500">
                <a:solidFill>
                  <a:srgbClr val="2D4D31"/>
                </a:solidFill>
                <a:latin typeface="Agrandir"/>
                <a:ea typeface="Agrandir"/>
                <a:cs typeface="Agrandir"/>
                <a:sym typeface="Agrandir"/>
              </a:rPr>
              <a:t>D</a:t>
            </a:r>
          </a:p>
        </p:txBody>
      </p:sp>
      <p:sp>
        <p:nvSpPr>
          <p:cNvPr name="TextBox 83" id="83"/>
          <p:cNvSpPr txBox="true"/>
          <p:nvPr/>
        </p:nvSpPr>
        <p:spPr>
          <a:xfrm rot="0">
            <a:off x="2422784" y="5045769"/>
            <a:ext cx="1362169" cy="193675"/>
          </a:xfrm>
          <a:prstGeom prst="rect">
            <a:avLst/>
          </a:prstGeom>
        </p:spPr>
        <p:txBody>
          <a:bodyPr anchor="t" rtlCol="false" tIns="0" lIns="0" bIns="0" rIns="0">
            <a:spAutoFit/>
          </a:bodyPr>
          <a:lstStyle/>
          <a:p>
            <a:pPr algn="ctr" marL="0" indent="0" lvl="0">
              <a:lnSpc>
                <a:spcPts val="1400"/>
              </a:lnSpc>
              <a:spcBef>
                <a:spcPct val="0"/>
              </a:spcBef>
            </a:pPr>
            <a:r>
              <a:rPr lang="en-US" sz="1000" strike="noStrike" u="none">
                <a:solidFill>
                  <a:srgbClr val="000000"/>
                </a:solidFill>
                <a:latin typeface="Telegraf"/>
                <a:ea typeface="Telegraf"/>
                <a:cs typeface="Telegraf"/>
                <a:sym typeface="Telegraf"/>
              </a:rPr>
              <a:t>Company B</a:t>
            </a:r>
          </a:p>
        </p:txBody>
      </p:sp>
      <p:pic>
        <p:nvPicPr>
          <p:cNvPr name="Picture 84" id="84"/>
          <p:cNvPicPr>
            <a:picLocks noChangeAspect="true"/>
          </p:cNvPicPr>
          <p:nvPr/>
        </p:nvPicPr>
        <p:blipFill>
          <a:blip r:embed="rId8"/>
          <a:stretch>
            <a:fillRect/>
          </a:stretch>
        </p:blipFill>
        <p:spPr>
          <a:xfrm rot="0">
            <a:off x="2286567" y="4133217"/>
            <a:ext cx="1634603" cy="953519"/>
          </a:xfrm>
          <a:prstGeom prst="rect">
            <a:avLst/>
          </a:prstGeom>
        </p:spPr>
      </p:pic>
      <p:pic>
        <p:nvPicPr>
          <p:cNvPr name="Picture 85" id="85"/>
          <p:cNvPicPr>
            <a:picLocks noChangeAspect="true"/>
          </p:cNvPicPr>
          <p:nvPr/>
        </p:nvPicPr>
        <p:blipFill>
          <a:blip r:embed="rId9"/>
          <a:stretch>
            <a:fillRect/>
          </a:stretch>
        </p:blipFill>
        <p:spPr>
          <a:xfrm rot="0">
            <a:off x="527279" y="4133217"/>
            <a:ext cx="1634603" cy="953519"/>
          </a:xfrm>
          <a:prstGeom prst="rect">
            <a:avLst/>
          </a:prstGeom>
        </p:spPr>
      </p:pic>
      <p:grpSp>
        <p:nvGrpSpPr>
          <p:cNvPr name="Group 86" id="86"/>
          <p:cNvGrpSpPr/>
          <p:nvPr/>
        </p:nvGrpSpPr>
        <p:grpSpPr>
          <a:xfrm rot="0">
            <a:off x="423974" y="5782564"/>
            <a:ext cx="8795738" cy="1147385"/>
            <a:chOff x="0" y="0"/>
            <a:chExt cx="3257681" cy="424957"/>
          </a:xfrm>
        </p:grpSpPr>
        <p:sp>
          <p:nvSpPr>
            <p:cNvPr name="Freeform 87" id="87"/>
            <p:cNvSpPr/>
            <p:nvPr/>
          </p:nvSpPr>
          <p:spPr>
            <a:xfrm flipH="false" flipV="false" rot="0">
              <a:off x="0" y="0"/>
              <a:ext cx="3257681" cy="424957"/>
            </a:xfrm>
            <a:custGeom>
              <a:avLst/>
              <a:gdLst/>
              <a:ahLst/>
              <a:cxnLst/>
              <a:rect r="r" b="b" t="t" l="l"/>
              <a:pathLst>
                <a:path h="424957" w="3257681">
                  <a:moveTo>
                    <a:pt x="22005" y="0"/>
                  </a:moveTo>
                  <a:lnTo>
                    <a:pt x="3235676" y="0"/>
                  </a:lnTo>
                  <a:cubicBezTo>
                    <a:pt x="3247829" y="0"/>
                    <a:pt x="3257681" y="9852"/>
                    <a:pt x="3257681" y="22005"/>
                  </a:cubicBezTo>
                  <a:lnTo>
                    <a:pt x="3257681" y="402953"/>
                  </a:lnTo>
                  <a:cubicBezTo>
                    <a:pt x="3257681" y="415105"/>
                    <a:pt x="3247829" y="424957"/>
                    <a:pt x="3235676" y="424957"/>
                  </a:cubicBezTo>
                  <a:lnTo>
                    <a:pt x="22005" y="424957"/>
                  </a:lnTo>
                  <a:cubicBezTo>
                    <a:pt x="9852" y="424957"/>
                    <a:pt x="0" y="415105"/>
                    <a:pt x="0" y="402953"/>
                  </a:cubicBezTo>
                  <a:lnTo>
                    <a:pt x="0" y="22005"/>
                  </a:lnTo>
                  <a:cubicBezTo>
                    <a:pt x="0" y="9852"/>
                    <a:pt x="9852" y="0"/>
                    <a:pt x="22005" y="0"/>
                  </a:cubicBezTo>
                  <a:close/>
                </a:path>
              </a:pathLst>
            </a:custGeom>
            <a:solidFill>
              <a:srgbClr val="FFFFFF"/>
            </a:solidFill>
          </p:spPr>
        </p:sp>
        <p:sp>
          <p:nvSpPr>
            <p:cNvPr name="TextBox 88" id="88"/>
            <p:cNvSpPr txBox="true"/>
            <p:nvPr/>
          </p:nvSpPr>
          <p:spPr>
            <a:xfrm>
              <a:off x="0" y="-85725"/>
              <a:ext cx="3257681" cy="510682"/>
            </a:xfrm>
            <a:prstGeom prst="rect">
              <a:avLst/>
            </a:prstGeom>
          </p:spPr>
          <p:txBody>
            <a:bodyPr anchor="ctr" rtlCol="false" tIns="50800" lIns="50800" bIns="50800" rIns="50800"/>
            <a:lstStyle/>
            <a:p>
              <a:pPr algn="ctr">
                <a:lnSpc>
                  <a:spcPts val="2520"/>
                </a:lnSpc>
              </a:pPr>
            </a:p>
          </p:txBody>
        </p:sp>
      </p:grpSp>
      <p:sp>
        <p:nvSpPr>
          <p:cNvPr name="TextBox 89" id="89"/>
          <p:cNvSpPr txBox="true"/>
          <p:nvPr/>
        </p:nvSpPr>
        <p:spPr>
          <a:xfrm rot="0">
            <a:off x="492972" y="6009006"/>
            <a:ext cx="1658022" cy="219710"/>
          </a:xfrm>
          <a:prstGeom prst="rect">
            <a:avLst/>
          </a:prstGeom>
        </p:spPr>
        <p:txBody>
          <a:bodyPr anchor="t" rtlCol="false" tIns="0" lIns="0" bIns="0" rIns="0">
            <a:spAutoFit/>
          </a:bodyPr>
          <a:lstStyle/>
          <a:p>
            <a:pPr algn="ctr">
              <a:lnSpc>
                <a:spcPts val="1540"/>
              </a:lnSpc>
              <a:spcBef>
                <a:spcPct val="0"/>
              </a:spcBef>
            </a:pPr>
            <a:r>
              <a:rPr lang="en-US" sz="1100">
                <a:solidFill>
                  <a:srgbClr val="000000"/>
                </a:solidFill>
                <a:latin typeface="Agrandir"/>
                <a:ea typeface="Agrandir"/>
                <a:cs typeface="Agrandir"/>
                <a:sym typeface="Agrandir"/>
              </a:rPr>
              <a:t>North America</a:t>
            </a:r>
          </a:p>
        </p:txBody>
      </p:sp>
      <p:sp>
        <p:nvSpPr>
          <p:cNvPr name="TextBox 90" id="90"/>
          <p:cNvSpPr txBox="true"/>
          <p:nvPr/>
        </p:nvSpPr>
        <p:spPr>
          <a:xfrm rot="0">
            <a:off x="2336004" y="6009006"/>
            <a:ext cx="1276222" cy="219710"/>
          </a:xfrm>
          <a:prstGeom prst="rect">
            <a:avLst/>
          </a:prstGeom>
        </p:spPr>
        <p:txBody>
          <a:bodyPr anchor="t" rtlCol="false" tIns="0" lIns="0" bIns="0" rIns="0">
            <a:spAutoFit/>
          </a:bodyPr>
          <a:lstStyle/>
          <a:p>
            <a:pPr algn="ctr">
              <a:lnSpc>
                <a:spcPts val="1540"/>
              </a:lnSpc>
              <a:spcBef>
                <a:spcPct val="0"/>
              </a:spcBef>
            </a:pPr>
            <a:r>
              <a:rPr lang="en-US" sz="1100">
                <a:solidFill>
                  <a:srgbClr val="000000"/>
                </a:solidFill>
                <a:latin typeface="Agrandir"/>
                <a:ea typeface="Agrandir"/>
                <a:cs typeface="Agrandir"/>
                <a:sym typeface="Agrandir"/>
              </a:rPr>
              <a:t>Europe</a:t>
            </a:r>
          </a:p>
        </p:txBody>
      </p:sp>
      <p:sp>
        <p:nvSpPr>
          <p:cNvPr name="TextBox 91" id="91"/>
          <p:cNvSpPr txBox="true"/>
          <p:nvPr/>
        </p:nvSpPr>
        <p:spPr>
          <a:xfrm rot="0">
            <a:off x="4014009" y="6009006"/>
            <a:ext cx="1569037" cy="219710"/>
          </a:xfrm>
          <a:prstGeom prst="rect">
            <a:avLst/>
          </a:prstGeom>
        </p:spPr>
        <p:txBody>
          <a:bodyPr anchor="t" rtlCol="false" tIns="0" lIns="0" bIns="0" rIns="0">
            <a:spAutoFit/>
          </a:bodyPr>
          <a:lstStyle/>
          <a:p>
            <a:pPr algn="ctr">
              <a:lnSpc>
                <a:spcPts val="1540"/>
              </a:lnSpc>
              <a:spcBef>
                <a:spcPct val="0"/>
              </a:spcBef>
            </a:pPr>
            <a:r>
              <a:rPr lang="en-US" sz="1100">
                <a:solidFill>
                  <a:srgbClr val="000000"/>
                </a:solidFill>
                <a:latin typeface="Agrandir"/>
                <a:ea typeface="Agrandir"/>
                <a:cs typeface="Agrandir"/>
                <a:sym typeface="Agrandir"/>
              </a:rPr>
              <a:t>Asia-Pacific</a:t>
            </a:r>
          </a:p>
        </p:txBody>
      </p:sp>
      <p:sp>
        <p:nvSpPr>
          <p:cNvPr name="TextBox 92" id="92"/>
          <p:cNvSpPr txBox="true"/>
          <p:nvPr/>
        </p:nvSpPr>
        <p:spPr>
          <a:xfrm rot="0">
            <a:off x="5904756" y="6009006"/>
            <a:ext cx="1398774" cy="219710"/>
          </a:xfrm>
          <a:prstGeom prst="rect">
            <a:avLst/>
          </a:prstGeom>
        </p:spPr>
        <p:txBody>
          <a:bodyPr anchor="t" rtlCol="false" tIns="0" lIns="0" bIns="0" rIns="0">
            <a:spAutoFit/>
          </a:bodyPr>
          <a:lstStyle/>
          <a:p>
            <a:pPr algn="ctr">
              <a:lnSpc>
                <a:spcPts val="1540"/>
              </a:lnSpc>
              <a:spcBef>
                <a:spcPct val="0"/>
              </a:spcBef>
            </a:pPr>
            <a:r>
              <a:rPr lang="en-US" sz="1100">
                <a:solidFill>
                  <a:srgbClr val="000000"/>
                </a:solidFill>
                <a:latin typeface="Agrandir"/>
                <a:ea typeface="Agrandir"/>
                <a:cs typeface="Agrandir"/>
                <a:sym typeface="Agrandir"/>
              </a:rPr>
              <a:t>Latin America</a:t>
            </a:r>
          </a:p>
        </p:txBody>
      </p:sp>
      <p:sp>
        <p:nvSpPr>
          <p:cNvPr name="TextBox 93" id="93"/>
          <p:cNvSpPr txBox="true"/>
          <p:nvPr/>
        </p:nvSpPr>
        <p:spPr>
          <a:xfrm rot="0">
            <a:off x="7617789" y="6009006"/>
            <a:ext cx="1361298" cy="219710"/>
          </a:xfrm>
          <a:prstGeom prst="rect">
            <a:avLst/>
          </a:prstGeom>
        </p:spPr>
        <p:txBody>
          <a:bodyPr anchor="t" rtlCol="false" tIns="0" lIns="0" bIns="0" rIns="0">
            <a:spAutoFit/>
          </a:bodyPr>
          <a:lstStyle/>
          <a:p>
            <a:pPr algn="ctr">
              <a:lnSpc>
                <a:spcPts val="1540"/>
              </a:lnSpc>
              <a:spcBef>
                <a:spcPct val="0"/>
              </a:spcBef>
            </a:pPr>
            <a:r>
              <a:rPr lang="en-US" sz="1100">
                <a:solidFill>
                  <a:srgbClr val="000000"/>
                </a:solidFill>
                <a:latin typeface="Agrandir"/>
                <a:ea typeface="Agrandir"/>
                <a:cs typeface="Agrandir"/>
                <a:sym typeface="Agrandir"/>
              </a:rPr>
              <a:t>Africa</a:t>
            </a:r>
          </a:p>
        </p:txBody>
      </p:sp>
      <p:sp>
        <p:nvSpPr>
          <p:cNvPr name="TextBox 94" id="94"/>
          <p:cNvSpPr txBox="true"/>
          <p:nvPr/>
        </p:nvSpPr>
        <p:spPr>
          <a:xfrm rot="0">
            <a:off x="558378" y="6231256"/>
            <a:ext cx="1430388" cy="514985"/>
          </a:xfrm>
          <a:prstGeom prst="rect">
            <a:avLst/>
          </a:prstGeom>
        </p:spPr>
        <p:txBody>
          <a:bodyPr anchor="t" rtlCol="false" tIns="0" lIns="0" bIns="0" rIns="0">
            <a:spAutoFit/>
          </a:bodyPr>
          <a:lstStyle/>
          <a:p>
            <a:pPr algn="ctr" marL="0" indent="0" lvl="0">
              <a:lnSpc>
                <a:spcPts val="3639"/>
              </a:lnSpc>
              <a:spcBef>
                <a:spcPct val="0"/>
              </a:spcBef>
            </a:pPr>
            <a:r>
              <a:rPr lang="en-US" b="true" sz="2599">
                <a:solidFill>
                  <a:srgbClr val="295E1E"/>
                </a:solidFill>
                <a:latin typeface="Agrandir Bold"/>
                <a:ea typeface="Agrandir Bold"/>
                <a:cs typeface="Agrandir Bold"/>
                <a:sym typeface="Agrandir Bold"/>
              </a:rPr>
              <a:t>6%</a:t>
            </a:r>
          </a:p>
        </p:txBody>
      </p:sp>
      <p:sp>
        <p:nvSpPr>
          <p:cNvPr name="TextBox 95" id="95"/>
          <p:cNvSpPr txBox="true"/>
          <p:nvPr/>
        </p:nvSpPr>
        <p:spPr>
          <a:xfrm rot="0">
            <a:off x="2172766" y="6231256"/>
            <a:ext cx="1758548" cy="514985"/>
          </a:xfrm>
          <a:prstGeom prst="rect">
            <a:avLst/>
          </a:prstGeom>
        </p:spPr>
        <p:txBody>
          <a:bodyPr anchor="t" rtlCol="false" tIns="0" lIns="0" bIns="0" rIns="0">
            <a:spAutoFit/>
          </a:bodyPr>
          <a:lstStyle/>
          <a:p>
            <a:pPr algn="ctr" marL="0" indent="0" lvl="0">
              <a:lnSpc>
                <a:spcPts val="3639"/>
              </a:lnSpc>
              <a:spcBef>
                <a:spcPct val="0"/>
              </a:spcBef>
            </a:pPr>
            <a:r>
              <a:rPr lang="en-US" b="true" sz="2599">
                <a:solidFill>
                  <a:srgbClr val="295E1E"/>
                </a:solidFill>
                <a:latin typeface="Agrandir Bold"/>
                <a:ea typeface="Agrandir Bold"/>
                <a:cs typeface="Agrandir Bold"/>
                <a:sym typeface="Agrandir Bold"/>
              </a:rPr>
              <a:t>5%</a:t>
            </a:r>
          </a:p>
        </p:txBody>
      </p:sp>
      <p:sp>
        <p:nvSpPr>
          <p:cNvPr name="TextBox 96" id="96"/>
          <p:cNvSpPr txBox="true"/>
          <p:nvPr/>
        </p:nvSpPr>
        <p:spPr>
          <a:xfrm rot="0">
            <a:off x="3984078" y="6231256"/>
            <a:ext cx="1628900" cy="514985"/>
          </a:xfrm>
          <a:prstGeom prst="rect">
            <a:avLst/>
          </a:prstGeom>
        </p:spPr>
        <p:txBody>
          <a:bodyPr anchor="t" rtlCol="false" tIns="0" lIns="0" bIns="0" rIns="0">
            <a:spAutoFit/>
          </a:bodyPr>
          <a:lstStyle/>
          <a:p>
            <a:pPr algn="ctr" marL="0" indent="0" lvl="0">
              <a:lnSpc>
                <a:spcPts val="3639"/>
              </a:lnSpc>
              <a:spcBef>
                <a:spcPct val="0"/>
              </a:spcBef>
            </a:pPr>
            <a:r>
              <a:rPr lang="en-US" b="true" sz="2599">
                <a:solidFill>
                  <a:srgbClr val="295E1E"/>
                </a:solidFill>
                <a:latin typeface="Agrandir Bold"/>
                <a:ea typeface="Agrandir Bold"/>
                <a:cs typeface="Agrandir Bold"/>
                <a:sym typeface="Agrandir Bold"/>
              </a:rPr>
              <a:t>8%</a:t>
            </a:r>
          </a:p>
        </p:txBody>
      </p:sp>
      <p:sp>
        <p:nvSpPr>
          <p:cNvPr name="TextBox 97" id="97"/>
          <p:cNvSpPr txBox="true"/>
          <p:nvPr/>
        </p:nvSpPr>
        <p:spPr>
          <a:xfrm rot="0">
            <a:off x="5801393" y="6231256"/>
            <a:ext cx="1589943" cy="514985"/>
          </a:xfrm>
          <a:prstGeom prst="rect">
            <a:avLst/>
          </a:prstGeom>
        </p:spPr>
        <p:txBody>
          <a:bodyPr anchor="t" rtlCol="false" tIns="0" lIns="0" bIns="0" rIns="0">
            <a:spAutoFit/>
          </a:bodyPr>
          <a:lstStyle/>
          <a:p>
            <a:pPr algn="ctr" marL="0" indent="0" lvl="0">
              <a:lnSpc>
                <a:spcPts val="3639"/>
              </a:lnSpc>
              <a:spcBef>
                <a:spcPct val="0"/>
              </a:spcBef>
            </a:pPr>
            <a:r>
              <a:rPr lang="en-US" b="true" sz="2599">
                <a:solidFill>
                  <a:srgbClr val="295E1E"/>
                </a:solidFill>
                <a:latin typeface="Agrandir Bold"/>
                <a:ea typeface="Agrandir Bold"/>
                <a:cs typeface="Agrandir Bold"/>
                <a:sym typeface="Agrandir Bold"/>
              </a:rPr>
              <a:t>4%</a:t>
            </a:r>
          </a:p>
        </p:txBody>
      </p:sp>
      <p:sp>
        <p:nvSpPr>
          <p:cNvPr name="TextBox 98" id="98"/>
          <p:cNvSpPr txBox="true"/>
          <p:nvPr/>
        </p:nvSpPr>
        <p:spPr>
          <a:xfrm rot="0">
            <a:off x="7574796" y="6231256"/>
            <a:ext cx="1447284" cy="514985"/>
          </a:xfrm>
          <a:prstGeom prst="rect">
            <a:avLst/>
          </a:prstGeom>
        </p:spPr>
        <p:txBody>
          <a:bodyPr anchor="t" rtlCol="false" tIns="0" lIns="0" bIns="0" rIns="0">
            <a:spAutoFit/>
          </a:bodyPr>
          <a:lstStyle/>
          <a:p>
            <a:pPr algn="ctr" marL="0" indent="0" lvl="0">
              <a:lnSpc>
                <a:spcPts val="3639"/>
              </a:lnSpc>
              <a:spcBef>
                <a:spcPct val="0"/>
              </a:spcBef>
            </a:pPr>
            <a:r>
              <a:rPr lang="en-US" b="true" sz="2599">
                <a:solidFill>
                  <a:srgbClr val="295E1E"/>
                </a:solidFill>
                <a:latin typeface="Agrandir Bold"/>
                <a:ea typeface="Agrandir Bold"/>
                <a:cs typeface="Agrandir Bold"/>
                <a:sym typeface="Agrandir Bold"/>
              </a:rPr>
              <a:t>3%</a:t>
            </a:r>
          </a:p>
        </p:txBody>
      </p:sp>
      <p:sp>
        <p:nvSpPr>
          <p:cNvPr name="AutoShape 99" id="99"/>
          <p:cNvSpPr/>
          <p:nvPr/>
        </p:nvSpPr>
        <p:spPr>
          <a:xfrm flipV="true">
            <a:off x="2150994" y="5780801"/>
            <a:ext cx="0" cy="1147385"/>
          </a:xfrm>
          <a:prstGeom prst="line">
            <a:avLst/>
          </a:prstGeom>
          <a:ln cap="flat" w="9525">
            <a:solidFill>
              <a:srgbClr val="EDEDED"/>
            </a:solidFill>
            <a:prstDash val="solid"/>
            <a:headEnd type="none" len="sm" w="sm"/>
            <a:tailEnd type="none" len="sm" w="sm"/>
          </a:ln>
        </p:spPr>
      </p:sp>
      <p:sp>
        <p:nvSpPr>
          <p:cNvPr name="AutoShape 100" id="100"/>
          <p:cNvSpPr/>
          <p:nvPr/>
        </p:nvSpPr>
        <p:spPr>
          <a:xfrm flipV="true">
            <a:off x="3931314" y="5780801"/>
            <a:ext cx="0" cy="1147385"/>
          </a:xfrm>
          <a:prstGeom prst="line">
            <a:avLst/>
          </a:prstGeom>
          <a:ln cap="flat" w="9525">
            <a:solidFill>
              <a:srgbClr val="EDEDED"/>
            </a:solidFill>
            <a:prstDash val="solid"/>
            <a:headEnd type="none" len="sm" w="sm"/>
            <a:tailEnd type="none" len="sm" w="sm"/>
          </a:ln>
        </p:spPr>
      </p:sp>
      <p:sp>
        <p:nvSpPr>
          <p:cNvPr name="AutoShape 101" id="101"/>
          <p:cNvSpPr/>
          <p:nvPr/>
        </p:nvSpPr>
        <p:spPr>
          <a:xfrm flipV="true">
            <a:off x="5711634" y="5780801"/>
            <a:ext cx="0" cy="1147385"/>
          </a:xfrm>
          <a:prstGeom prst="line">
            <a:avLst/>
          </a:prstGeom>
          <a:ln cap="flat" w="9525">
            <a:solidFill>
              <a:srgbClr val="EDEDED"/>
            </a:solidFill>
            <a:prstDash val="solid"/>
            <a:headEnd type="none" len="sm" w="sm"/>
            <a:tailEnd type="none" len="sm" w="sm"/>
          </a:ln>
        </p:spPr>
      </p:sp>
      <p:grpSp>
        <p:nvGrpSpPr>
          <p:cNvPr name="Group 102" id="102"/>
          <p:cNvGrpSpPr/>
          <p:nvPr/>
        </p:nvGrpSpPr>
        <p:grpSpPr>
          <a:xfrm rot="0">
            <a:off x="3478181" y="5633199"/>
            <a:ext cx="2687326" cy="318657"/>
            <a:chOff x="0" y="0"/>
            <a:chExt cx="995306" cy="118021"/>
          </a:xfrm>
        </p:grpSpPr>
        <p:sp>
          <p:nvSpPr>
            <p:cNvPr name="Freeform 103" id="103"/>
            <p:cNvSpPr/>
            <p:nvPr/>
          </p:nvSpPr>
          <p:spPr>
            <a:xfrm flipH="false" flipV="false" rot="0">
              <a:off x="0" y="0"/>
              <a:ext cx="995306" cy="118021"/>
            </a:xfrm>
            <a:custGeom>
              <a:avLst/>
              <a:gdLst/>
              <a:ahLst/>
              <a:cxnLst/>
              <a:rect r="r" b="b" t="t" l="l"/>
              <a:pathLst>
                <a:path h="118021" w="995306">
                  <a:moveTo>
                    <a:pt x="37452" y="0"/>
                  </a:moveTo>
                  <a:lnTo>
                    <a:pt x="957854" y="0"/>
                  </a:lnTo>
                  <a:cubicBezTo>
                    <a:pt x="967787" y="0"/>
                    <a:pt x="977313" y="3946"/>
                    <a:pt x="984337" y="10969"/>
                  </a:cubicBezTo>
                  <a:cubicBezTo>
                    <a:pt x="991360" y="17993"/>
                    <a:pt x="995306" y="27519"/>
                    <a:pt x="995306" y="37452"/>
                  </a:cubicBezTo>
                  <a:lnTo>
                    <a:pt x="995306" y="80570"/>
                  </a:lnTo>
                  <a:cubicBezTo>
                    <a:pt x="995306" y="90502"/>
                    <a:pt x="991360" y="100028"/>
                    <a:pt x="984337" y="107052"/>
                  </a:cubicBezTo>
                  <a:cubicBezTo>
                    <a:pt x="977313" y="114075"/>
                    <a:pt x="967787" y="118021"/>
                    <a:pt x="957854" y="118021"/>
                  </a:cubicBezTo>
                  <a:lnTo>
                    <a:pt x="37452" y="118021"/>
                  </a:lnTo>
                  <a:cubicBezTo>
                    <a:pt x="27519" y="118021"/>
                    <a:pt x="17993" y="114075"/>
                    <a:pt x="10969" y="107052"/>
                  </a:cubicBezTo>
                  <a:cubicBezTo>
                    <a:pt x="3946" y="100028"/>
                    <a:pt x="0" y="90502"/>
                    <a:pt x="0" y="80570"/>
                  </a:cubicBezTo>
                  <a:lnTo>
                    <a:pt x="0" y="37452"/>
                  </a:lnTo>
                  <a:cubicBezTo>
                    <a:pt x="0" y="27519"/>
                    <a:pt x="3946" y="17993"/>
                    <a:pt x="10969" y="10969"/>
                  </a:cubicBezTo>
                  <a:cubicBezTo>
                    <a:pt x="17993" y="3946"/>
                    <a:pt x="27519" y="0"/>
                    <a:pt x="37452" y="0"/>
                  </a:cubicBezTo>
                  <a:close/>
                </a:path>
              </a:pathLst>
            </a:custGeom>
            <a:solidFill>
              <a:srgbClr val="295E1E"/>
            </a:solidFill>
          </p:spPr>
        </p:sp>
        <p:sp>
          <p:nvSpPr>
            <p:cNvPr name="TextBox 104" id="104"/>
            <p:cNvSpPr txBox="true"/>
            <p:nvPr/>
          </p:nvSpPr>
          <p:spPr>
            <a:xfrm>
              <a:off x="0" y="-57150"/>
              <a:ext cx="995306" cy="175171"/>
            </a:xfrm>
            <a:prstGeom prst="rect">
              <a:avLst/>
            </a:prstGeom>
          </p:spPr>
          <p:txBody>
            <a:bodyPr anchor="ctr" rtlCol="false" tIns="50800" lIns="50800" bIns="50800" rIns="50800"/>
            <a:lstStyle/>
            <a:p>
              <a:pPr algn="ctr">
                <a:lnSpc>
                  <a:spcPts val="1540"/>
                </a:lnSpc>
              </a:pPr>
              <a:r>
                <a:rPr lang="en-US" b="true" sz="1100">
                  <a:solidFill>
                    <a:srgbClr val="FFFFFF"/>
                  </a:solidFill>
                  <a:latin typeface="Agrandir Bold"/>
                  <a:ea typeface="Agrandir Bold"/>
                  <a:cs typeface="Agrandir Bold"/>
                  <a:sym typeface="Agrandir Bold"/>
                </a:rPr>
                <a:t>Regional Market Growth</a:t>
              </a:r>
            </a:p>
          </p:txBody>
        </p:sp>
      </p:grpSp>
      <p:sp>
        <p:nvSpPr>
          <p:cNvPr name="AutoShape 105" id="105"/>
          <p:cNvSpPr/>
          <p:nvPr/>
        </p:nvSpPr>
        <p:spPr>
          <a:xfrm flipV="true">
            <a:off x="7491954" y="5780801"/>
            <a:ext cx="0" cy="1147385"/>
          </a:xfrm>
          <a:prstGeom prst="line">
            <a:avLst/>
          </a:prstGeom>
          <a:ln cap="flat" w="9525">
            <a:solidFill>
              <a:srgbClr val="EDEDED"/>
            </a:solidFill>
            <a:prstDash val="solid"/>
            <a:headEnd type="none" len="sm" w="sm"/>
            <a:tailEnd type="none" len="sm" w="sm"/>
          </a:ln>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EFEEF1"/>
        </a:solidFill>
      </p:bgPr>
    </p:bg>
    <p:spTree>
      <p:nvGrpSpPr>
        <p:cNvPr id="1" name=""/>
        <p:cNvGrpSpPr/>
        <p:nvPr/>
      </p:nvGrpSpPr>
      <p:grpSpPr>
        <a:xfrm>
          <a:off x="0" y="0"/>
          <a:ext cx="0" cy="0"/>
          <a:chOff x="0" y="0"/>
          <a:chExt cx="0" cy="0"/>
        </a:xfrm>
      </p:grpSpPr>
      <p:grpSp>
        <p:nvGrpSpPr>
          <p:cNvPr name="Group 2" id="2"/>
          <p:cNvGrpSpPr/>
          <p:nvPr/>
        </p:nvGrpSpPr>
        <p:grpSpPr>
          <a:xfrm rot="0">
            <a:off x="816419" y="502761"/>
            <a:ext cx="8117634" cy="870272"/>
            <a:chOff x="0" y="0"/>
            <a:chExt cx="3228140" cy="346081"/>
          </a:xfrm>
        </p:grpSpPr>
        <p:sp>
          <p:nvSpPr>
            <p:cNvPr name="Freeform 3" id="3"/>
            <p:cNvSpPr/>
            <p:nvPr/>
          </p:nvSpPr>
          <p:spPr>
            <a:xfrm flipH="false" flipV="false" rot="0">
              <a:off x="0" y="0"/>
              <a:ext cx="3228140" cy="346081"/>
            </a:xfrm>
            <a:custGeom>
              <a:avLst/>
              <a:gdLst/>
              <a:ahLst/>
              <a:cxnLst/>
              <a:rect r="r" b="b" t="t" l="l"/>
              <a:pathLst>
                <a:path h="346081" w="3228140">
                  <a:moveTo>
                    <a:pt x="7630" y="0"/>
                  </a:moveTo>
                  <a:lnTo>
                    <a:pt x="3220510" y="0"/>
                  </a:lnTo>
                  <a:cubicBezTo>
                    <a:pt x="3222534" y="0"/>
                    <a:pt x="3224474" y="804"/>
                    <a:pt x="3225905" y="2235"/>
                  </a:cubicBezTo>
                  <a:cubicBezTo>
                    <a:pt x="3227336" y="3666"/>
                    <a:pt x="3228140" y="5606"/>
                    <a:pt x="3228140" y="7630"/>
                  </a:cubicBezTo>
                  <a:lnTo>
                    <a:pt x="3228140" y="338451"/>
                  </a:lnTo>
                  <a:cubicBezTo>
                    <a:pt x="3228140" y="340475"/>
                    <a:pt x="3227336" y="342416"/>
                    <a:pt x="3225905" y="343846"/>
                  </a:cubicBezTo>
                  <a:cubicBezTo>
                    <a:pt x="3224474" y="345277"/>
                    <a:pt x="3222534" y="346081"/>
                    <a:pt x="3220510" y="346081"/>
                  </a:cubicBezTo>
                  <a:lnTo>
                    <a:pt x="7630" y="346081"/>
                  </a:lnTo>
                  <a:cubicBezTo>
                    <a:pt x="3416" y="346081"/>
                    <a:pt x="0" y="342665"/>
                    <a:pt x="0" y="338451"/>
                  </a:cubicBezTo>
                  <a:lnTo>
                    <a:pt x="0" y="7630"/>
                  </a:lnTo>
                  <a:cubicBezTo>
                    <a:pt x="0" y="5606"/>
                    <a:pt x="804" y="3666"/>
                    <a:pt x="2235" y="2235"/>
                  </a:cubicBezTo>
                  <a:cubicBezTo>
                    <a:pt x="3666" y="804"/>
                    <a:pt x="5606" y="0"/>
                    <a:pt x="7630" y="0"/>
                  </a:cubicBezTo>
                  <a:close/>
                </a:path>
              </a:pathLst>
            </a:custGeom>
            <a:solidFill>
              <a:srgbClr val="9A6DF3"/>
            </a:solidFill>
          </p:spPr>
        </p:sp>
        <p:sp>
          <p:nvSpPr>
            <p:cNvPr name="TextBox 4" id="4"/>
            <p:cNvSpPr txBox="true"/>
            <p:nvPr/>
          </p:nvSpPr>
          <p:spPr>
            <a:xfrm>
              <a:off x="0" y="-19050"/>
              <a:ext cx="3228140" cy="365131"/>
            </a:xfrm>
            <a:prstGeom prst="rect">
              <a:avLst/>
            </a:prstGeom>
          </p:spPr>
          <p:txBody>
            <a:bodyPr anchor="ctr" rtlCol="false" tIns="50800" lIns="50800" bIns="50800" rIns="50800"/>
            <a:lstStyle/>
            <a:p>
              <a:pPr algn="ctr">
                <a:lnSpc>
                  <a:spcPts val="1679"/>
                </a:lnSpc>
              </a:pPr>
            </a:p>
          </p:txBody>
        </p:sp>
      </p:grpSp>
      <p:grpSp>
        <p:nvGrpSpPr>
          <p:cNvPr name="Group 5" id="5"/>
          <p:cNvGrpSpPr/>
          <p:nvPr/>
        </p:nvGrpSpPr>
        <p:grpSpPr>
          <a:xfrm rot="0">
            <a:off x="819332" y="1506100"/>
            <a:ext cx="4737065" cy="2929846"/>
            <a:chOff x="0" y="0"/>
            <a:chExt cx="1883789" cy="1165112"/>
          </a:xfrm>
        </p:grpSpPr>
        <p:sp>
          <p:nvSpPr>
            <p:cNvPr name="Freeform 6" id="6"/>
            <p:cNvSpPr/>
            <p:nvPr/>
          </p:nvSpPr>
          <p:spPr>
            <a:xfrm flipH="false" flipV="false" rot="0">
              <a:off x="0" y="0"/>
              <a:ext cx="1883789" cy="1165112"/>
            </a:xfrm>
            <a:custGeom>
              <a:avLst/>
              <a:gdLst/>
              <a:ahLst/>
              <a:cxnLst/>
              <a:rect r="r" b="b" t="t" l="l"/>
              <a:pathLst>
                <a:path h="1165112" w="1883789">
                  <a:moveTo>
                    <a:pt x="13075" y="0"/>
                  </a:moveTo>
                  <a:lnTo>
                    <a:pt x="1870714" y="0"/>
                  </a:lnTo>
                  <a:cubicBezTo>
                    <a:pt x="1877935" y="0"/>
                    <a:pt x="1883789" y="5854"/>
                    <a:pt x="1883789" y="13075"/>
                  </a:cubicBezTo>
                  <a:lnTo>
                    <a:pt x="1883789" y="1152037"/>
                  </a:lnTo>
                  <a:cubicBezTo>
                    <a:pt x="1883789" y="1159258"/>
                    <a:pt x="1877935" y="1165112"/>
                    <a:pt x="1870714" y="1165112"/>
                  </a:cubicBezTo>
                  <a:lnTo>
                    <a:pt x="13075" y="1165112"/>
                  </a:lnTo>
                  <a:cubicBezTo>
                    <a:pt x="5854" y="1165112"/>
                    <a:pt x="0" y="1159258"/>
                    <a:pt x="0" y="1152037"/>
                  </a:cubicBezTo>
                  <a:lnTo>
                    <a:pt x="0" y="13075"/>
                  </a:lnTo>
                  <a:cubicBezTo>
                    <a:pt x="0" y="5854"/>
                    <a:pt x="5854" y="0"/>
                    <a:pt x="13075" y="0"/>
                  </a:cubicBezTo>
                  <a:close/>
                </a:path>
              </a:pathLst>
            </a:custGeom>
            <a:solidFill>
              <a:srgbClr val="FFFFFF"/>
            </a:solidFill>
          </p:spPr>
        </p:sp>
        <p:sp>
          <p:nvSpPr>
            <p:cNvPr name="TextBox 7" id="7"/>
            <p:cNvSpPr txBox="true"/>
            <p:nvPr/>
          </p:nvSpPr>
          <p:spPr>
            <a:xfrm>
              <a:off x="0" y="-19050"/>
              <a:ext cx="1883789" cy="1184162"/>
            </a:xfrm>
            <a:prstGeom prst="rect">
              <a:avLst/>
            </a:prstGeom>
          </p:spPr>
          <p:txBody>
            <a:bodyPr anchor="ctr" rtlCol="false" tIns="50800" lIns="50800" bIns="50800" rIns="50800"/>
            <a:lstStyle/>
            <a:p>
              <a:pPr algn="ctr">
                <a:lnSpc>
                  <a:spcPts val="1679"/>
                </a:lnSpc>
              </a:pPr>
            </a:p>
          </p:txBody>
        </p:sp>
      </p:grpSp>
      <p:grpSp>
        <p:nvGrpSpPr>
          <p:cNvPr name="Group 8" id="8"/>
          <p:cNvGrpSpPr/>
          <p:nvPr/>
        </p:nvGrpSpPr>
        <p:grpSpPr>
          <a:xfrm rot="0">
            <a:off x="816419" y="4569013"/>
            <a:ext cx="3602973" cy="2243426"/>
            <a:chOff x="0" y="0"/>
            <a:chExt cx="1432794" cy="892143"/>
          </a:xfrm>
        </p:grpSpPr>
        <p:sp>
          <p:nvSpPr>
            <p:cNvPr name="Freeform 9" id="9"/>
            <p:cNvSpPr/>
            <p:nvPr/>
          </p:nvSpPr>
          <p:spPr>
            <a:xfrm flipH="false" flipV="false" rot="0">
              <a:off x="0" y="0"/>
              <a:ext cx="1432795" cy="892143"/>
            </a:xfrm>
            <a:custGeom>
              <a:avLst/>
              <a:gdLst/>
              <a:ahLst/>
              <a:cxnLst/>
              <a:rect r="r" b="b" t="t" l="l"/>
              <a:pathLst>
                <a:path h="892143" w="1432795">
                  <a:moveTo>
                    <a:pt x="17190" y="0"/>
                  </a:moveTo>
                  <a:lnTo>
                    <a:pt x="1415604" y="0"/>
                  </a:lnTo>
                  <a:cubicBezTo>
                    <a:pt x="1420164" y="0"/>
                    <a:pt x="1424536" y="1811"/>
                    <a:pt x="1427760" y="5035"/>
                  </a:cubicBezTo>
                  <a:cubicBezTo>
                    <a:pt x="1430983" y="8259"/>
                    <a:pt x="1432795" y="12631"/>
                    <a:pt x="1432795" y="17190"/>
                  </a:cubicBezTo>
                  <a:lnTo>
                    <a:pt x="1432795" y="874953"/>
                  </a:lnTo>
                  <a:cubicBezTo>
                    <a:pt x="1432795" y="884447"/>
                    <a:pt x="1425098" y="892143"/>
                    <a:pt x="1415604" y="892143"/>
                  </a:cubicBezTo>
                  <a:lnTo>
                    <a:pt x="17190" y="892143"/>
                  </a:lnTo>
                  <a:cubicBezTo>
                    <a:pt x="7696" y="892143"/>
                    <a:pt x="0" y="884447"/>
                    <a:pt x="0" y="874953"/>
                  </a:cubicBezTo>
                  <a:lnTo>
                    <a:pt x="0" y="17190"/>
                  </a:lnTo>
                  <a:cubicBezTo>
                    <a:pt x="0" y="7696"/>
                    <a:pt x="7696" y="0"/>
                    <a:pt x="17190" y="0"/>
                  </a:cubicBezTo>
                  <a:close/>
                </a:path>
              </a:pathLst>
            </a:custGeom>
            <a:solidFill>
              <a:srgbClr val="FFFFFF"/>
            </a:solidFill>
          </p:spPr>
        </p:sp>
        <p:sp>
          <p:nvSpPr>
            <p:cNvPr name="TextBox 10" id="10"/>
            <p:cNvSpPr txBox="true"/>
            <p:nvPr/>
          </p:nvSpPr>
          <p:spPr>
            <a:xfrm>
              <a:off x="0" y="-19050"/>
              <a:ext cx="1432794" cy="911193"/>
            </a:xfrm>
            <a:prstGeom prst="rect">
              <a:avLst/>
            </a:prstGeom>
          </p:spPr>
          <p:txBody>
            <a:bodyPr anchor="ctr" rtlCol="false" tIns="50800" lIns="50800" bIns="50800" rIns="50800"/>
            <a:lstStyle/>
            <a:p>
              <a:pPr algn="ctr">
                <a:lnSpc>
                  <a:spcPts val="1679"/>
                </a:lnSpc>
              </a:pPr>
            </a:p>
          </p:txBody>
        </p:sp>
      </p:grpSp>
      <p:grpSp>
        <p:nvGrpSpPr>
          <p:cNvPr name="Group 11" id="11"/>
          <p:cNvGrpSpPr/>
          <p:nvPr/>
        </p:nvGrpSpPr>
        <p:grpSpPr>
          <a:xfrm rot="0">
            <a:off x="5692419" y="1506100"/>
            <a:ext cx="3241635" cy="2929846"/>
            <a:chOff x="0" y="0"/>
            <a:chExt cx="1289101" cy="1165112"/>
          </a:xfrm>
        </p:grpSpPr>
        <p:sp>
          <p:nvSpPr>
            <p:cNvPr name="Freeform 12" id="12"/>
            <p:cNvSpPr/>
            <p:nvPr/>
          </p:nvSpPr>
          <p:spPr>
            <a:xfrm flipH="false" flipV="false" rot="0">
              <a:off x="0" y="0"/>
              <a:ext cx="1289101" cy="1165112"/>
            </a:xfrm>
            <a:custGeom>
              <a:avLst/>
              <a:gdLst/>
              <a:ahLst/>
              <a:cxnLst/>
              <a:rect r="r" b="b" t="t" l="l"/>
              <a:pathLst>
                <a:path h="1165112" w="1289101">
                  <a:moveTo>
                    <a:pt x="19106" y="0"/>
                  </a:moveTo>
                  <a:lnTo>
                    <a:pt x="1269995" y="0"/>
                  </a:lnTo>
                  <a:cubicBezTo>
                    <a:pt x="1275062" y="0"/>
                    <a:pt x="1279922" y="2013"/>
                    <a:pt x="1283505" y="5596"/>
                  </a:cubicBezTo>
                  <a:cubicBezTo>
                    <a:pt x="1287088" y="9179"/>
                    <a:pt x="1289101" y="14039"/>
                    <a:pt x="1289101" y="19106"/>
                  </a:cubicBezTo>
                  <a:lnTo>
                    <a:pt x="1289101" y="1146006"/>
                  </a:lnTo>
                  <a:cubicBezTo>
                    <a:pt x="1289101" y="1151073"/>
                    <a:pt x="1287088" y="1155933"/>
                    <a:pt x="1283505" y="1159516"/>
                  </a:cubicBezTo>
                  <a:cubicBezTo>
                    <a:pt x="1279922" y="1163099"/>
                    <a:pt x="1275062" y="1165112"/>
                    <a:pt x="1269995" y="1165112"/>
                  </a:cubicBezTo>
                  <a:lnTo>
                    <a:pt x="19106" y="1165112"/>
                  </a:lnTo>
                  <a:cubicBezTo>
                    <a:pt x="14039" y="1165112"/>
                    <a:pt x="9179" y="1163099"/>
                    <a:pt x="5596" y="1159516"/>
                  </a:cubicBezTo>
                  <a:cubicBezTo>
                    <a:pt x="2013" y="1155933"/>
                    <a:pt x="0" y="1151073"/>
                    <a:pt x="0" y="1146006"/>
                  </a:cubicBezTo>
                  <a:lnTo>
                    <a:pt x="0" y="19106"/>
                  </a:lnTo>
                  <a:cubicBezTo>
                    <a:pt x="0" y="14039"/>
                    <a:pt x="2013" y="9179"/>
                    <a:pt x="5596" y="5596"/>
                  </a:cubicBezTo>
                  <a:cubicBezTo>
                    <a:pt x="9179" y="2013"/>
                    <a:pt x="14039" y="0"/>
                    <a:pt x="19106" y="0"/>
                  </a:cubicBezTo>
                  <a:close/>
                </a:path>
              </a:pathLst>
            </a:custGeom>
            <a:solidFill>
              <a:srgbClr val="FFFFFF"/>
            </a:solidFill>
          </p:spPr>
        </p:sp>
        <p:sp>
          <p:nvSpPr>
            <p:cNvPr name="TextBox 13" id="13"/>
            <p:cNvSpPr txBox="true"/>
            <p:nvPr/>
          </p:nvSpPr>
          <p:spPr>
            <a:xfrm>
              <a:off x="0" y="-19050"/>
              <a:ext cx="1289101" cy="1184162"/>
            </a:xfrm>
            <a:prstGeom prst="rect">
              <a:avLst/>
            </a:prstGeom>
          </p:spPr>
          <p:txBody>
            <a:bodyPr anchor="ctr" rtlCol="false" tIns="50800" lIns="50800" bIns="50800" rIns="50800"/>
            <a:lstStyle/>
            <a:p>
              <a:pPr algn="ctr">
                <a:lnSpc>
                  <a:spcPts val="1679"/>
                </a:lnSpc>
              </a:pPr>
            </a:p>
          </p:txBody>
        </p:sp>
      </p:grpSp>
      <p:grpSp>
        <p:nvGrpSpPr>
          <p:cNvPr name="Group 14" id="14"/>
          <p:cNvGrpSpPr/>
          <p:nvPr/>
        </p:nvGrpSpPr>
        <p:grpSpPr>
          <a:xfrm rot="0">
            <a:off x="8206591" y="672491"/>
            <a:ext cx="530812" cy="530812"/>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28575" cap="sq">
              <a:solidFill>
                <a:srgbClr val="FFFFFF"/>
              </a:solidFill>
              <a:prstDash val="solid"/>
              <a:miter/>
            </a:ln>
          </p:spPr>
        </p:sp>
        <p:sp>
          <p:nvSpPr>
            <p:cNvPr name="TextBox 16" id="16"/>
            <p:cNvSpPr txBox="true"/>
            <p:nvPr/>
          </p:nvSpPr>
          <p:spPr>
            <a:xfrm>
              <a:off x="76200" y="38100"/>
              <a:ext cx="660400" cy="698500"/>
            </a:xfrm>
            <a:prstGeom prst="rect">
              <a:avLst/>
            </a:prstGeom>
          </p:spPr>
          <p:txBody>
            <a:bodyPr anchor="ctr" rtlCol="false" tIns="50800" lIns="50800" bIns="50800" rIns="50800"/>
            <a:lstStyle/>
            <a:p>
              <a:pPr algn="ctr">
                <a:lnSpc>
                  <a:spcPts val="2520"/>
                </a:lnSpc>
              </a:pPr>
            </a:p>
          </p:txBody>
        </p:sp>
      </p:grpSp>
      <p:sp>
        <p:nvSpPr>
          <p:cNvPr name="Freeform 17" id="17"/>
          <p:cNvSpPr/>
          <p:nvPr/>
        </p:nvSpPr>
        <p:spPr>
          <a:xfrm flipH="false" flipV="false" rot="0">
            <a:off x="8367384" y="833284"/>
            <a:ext cx="209225" cy="209225"/>
          </a:xfrm>
          <a:custGeom>
            <a:avLst/>
            <a:gdLst/>
            <a:ahLst/>
            <a:cxnLst/>
            <a:rect r="r" b="b" t="t" l="l"/>
            <a:pathLst>
              <a:path h="209225" w="209225">
                <a:moveTo>
                  <a:pt x="0" y="0"/>
                </a:moveTo>
                <a:lnTo>
                  <a:pt x="209226" y="0"/>
                </a:lnTo>
                <a:lnTo>
                  <a:pt x="209226" y="209226"/>
                </a:lnTo>
                <a:lnTo>
                  <a:pt x="0" y="20922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pic>
        <p:nvPicPr>
          <p:cNvPr name="Picture 18" id="18"/>
          <p:cNvPicPr>
            <a:picLocks noChangeAspect="true"/>
          </p:cNvPicPr>
          <p:nvPr/>
        </p:nvPicPr>
        <p:blipFill>
          <a:blip r:embed="rId4"/>
          <a:stretch>
            <a:fillRect/>
          </a:stretch>
        </p:blipFill>
        <p:spPr>
          <a:xfrm rot="0">
            <a:off x="2359758" y="1420618"/>
            <a:ext cx="3219190" cy="3121488"/>
          </a:xfrm>
          <a:prstGeom prst="rect">
            <a:avLst/>
          </a:prstGeom>
        </p:spPr>
      </p:pic>
      <p:pic>
        <p:nvPicPr>
          <p:cNvPr name="Picture 19" id="19"/>
          <p:cNvPicPr>
            <a:picLocks noChangeAspect="true"/>
          </p:cNvPicPr>
          <p:nvPr/>
        </p:nvPicPr>
        <p:blipFill>
          <a:blip r:embed="rId5"/>
          <a:stretch>
            <a:fillRect/>
          </a:stretch>
        </p:blipFill>
        <p:spPr>
          <a:xfrm rot="0">
            <a:off x="5564624" y="1683739"/>
            <a:ext cx="3463759" cy="2734510"/>
          </a:xfrm>
          <a:prstGeom prst="rect">
            <a:avLst/>
          </a:prstGeom>
        </p:spPr>
      </p:pic>
      <p:grpSp>
        <p:nvGrpSpPr>
          <p:cNvPr name="Group 20" id="20"/>
          <p:cNvGrpSpPr/>
          <p:nvPr/>
        </p:nvGrpSpPr>
        <p:grpSpPr>
          <a:xfrm rot="0">
            <a:off x="4549953" y="4569013"/>
            <a:ext cx="2304353" cy="2243426"/>
            <a:chOff x="0" y="0"/>
            <a:chExt cx="916372" cy="892143"/>
          </a:xfrm>
        </p:grpSpPr>
        <p:sp>
          <p:nvSpPr>
            <p:cNvPr name="Freeform 21" id="21"/>
            <p:cNvSpPr/>
            <p:nvPr/>
          </p:nvSpPr>
          <p:spPr>
            <a:xfrm flipH="false" flipV="false" rot="0">
              <a:off x="0" y="0"/>
              <a:ext cx="916372" cy="892143"/>
            </a:xfrm>
            <a:custGeom>
              <a:avLst/>
              <a:gdLst/>
              <a:ahLst/>
              <a:cxnLst/>
              <a:rect r="r" b="b" t="t" l="l"/>
              <a:pathLst>
                <a:path h="892143" w="916372">
                  <a:moveTo>
                    <a:pt x="26878" y="0"/>
                  </a:moveTo>
                  <a:lnTo>
                    <a:pt x="889495" y="0"/>
                  </a:lnTo>
                  <a:cubicBezTo>
                    <a:pt x="896623" y="0"/>
                    <a:pt x="903459" y="2832"/>
                    <a:pt x="908500" y="7872"/>
                  </a:cubicBezTo>
                  <a:cubicBezTo>
                    <a:pt x="913540" y="12913"/>
                    <a:pt x="916372" y="19749"/>
                    <a:pt x="916372" y="26878"/>
                  </a:cubicBezTo>
                  <a:lnTo>
                    <a:pt x="916372" y="865266"/>
                  </a:lnTo>
                  <a:cubicBezTo>
                    <a:pt x="916372" y="872394"/>
                    <a:pt x="913540" y="879231"/>
                    <a:pt x="908500" y="884271"/>
                  </a:cubicBezTo>
                  <a:cubicBezTo>
                    <a:pt x="903459" y="889312"/>
                    <a:pt x="896623" y="892143"/>
                    <a:pt x="889495" y="892143"/>
                  </a:cubicBezTo>
                  <a:lnTo>
                    <a:pt x="26878" y="892143"/>
                  </a:lnTo>
                  <a:cubicBezTo>
                    <a:pt x="19749" y="892143"/>
                    <a:pt x="12913" y="889312"/>
                    <a:pt x="7872" y="884271"/>
                  </a:cubicBezTo>
                  <a:cubicBezTo>
                    <a:pt x="2832" y="879231"/>
                    <a:pt x="0" y="872394"/>
                    <a:pt x="0" y="865266"/>
                  </a:cubicBezTo>
                  <a:lnTo>
                    <a:pt x="0" y="26878"/>
                  </a:lnTo>
                  <a:cubicBezTo>
                    <a:pt x="0" y="19749"/>
                    <a:pt x="2832" y="12913"/>
                    <a:pt x="7872" y="7872"/>
                  </a:cubicBezTo>
                  <a:cubicBezTo>
                    <a:pt x="12913" y="2832"/>
                    <a:pt x="19749" y="0"/>
                    <a:pt x="26878" y="0"/>
                  </a:cubicBezTo>
                  <a:close/>
                </a:path>
              </a:pathLst>
            </a:custGeom>
            <a:solidFill>
              <a:srgbClr val="FFFFFF"/>
            </a:solidFill>
          </p:spPr>
        </p:sp>
        <p:sp>
          <p:nvSpPr>
            <p:cNvPr name="TextBox 22" id="22"/>
            <p:cNvSpPr txBox="true"/>
            <p:nvPr/>
          </p:nvSpPr>
          <p:spPr>
            <a:xfrm>
              <a:off x="0" y="-19050"/>
              <a:ext cx="916372" cy="911193"/>
            </a:xfrm>
            <a:prstGeom prst="rect">
              <a:avLst/>
            </a:prstGeom>
          </p:spPr>
          <p:txBody>
            <a:bodyPr anchor="ctr" rtlCol="false" tIns="50800" lIns="50800" bIns="50800" rIns="50800"/>
            <a:lstStyle/>
            <a:p>
              <a:pPr algn="ctr">
                <a:lnSpc>
                  <a:spcPts val="1679"/>
                </a:lnSpc>
              </a:pPr>
            </a:p>
          </p:txBody>
        </p:sp>
      </p:grpSp>
      <p:grpSp>
        <p:nvGrpSpPr>
          <p:cNvPr name="Group 23" id="23"/>
          <p:cNvGrpSpPr/>
          <p:nvPr/>
        </p:nvGrpSpPr>
        <p:grpSpPr>
          <a:xfrm rot="0">
            <a:off x="6987372" y="4569013"/>
            <a:ext cx="1946681" cy="1256758"/>
            <a:chOff x="0" y="0"/>
            <a:chExt cx="774137" cy="499775"/>
          </a:xfrm>
        </p:grpSpPr>
        <p:sp>
          <p:nvSpPr>
            <p:cNvPr name="Freeform 24" id="24"/>
            <p:cNvSpPr/>
            <p:nvPr/>
          </p:nvSpPr>
          <p:spPr>
            <a:xfrm flipH="false" flipV="false" rot="0">
              <a:off x="0" y="0"/>
              <a:ext cx="774137" cy="499775"/>
            </a:xfrm>
            <a:custGeom>
              <a:avLst/>
              <a:gdLst/>
              <a:ahLst/>
              <a:cxnLst/>
              <a:rect r="r" b="b" t="t" l="l"/>
              <a:pathLst>
                <a:path h="499775" w="774137">
                  <a:moveTo>
                    <a:pt x="31816" y="0"/>
                  </a:moveTo>
                  <a:lnTo>
                    <a:pt x="742321" y="0"/>
                  </a:lnTo>
                  <a:cubicBezTo>
                    <a:pt x="750759" y="0"/>
                    <a:pt x="758851" y="3352"/>
                    <a:pt x="764818" y="9319"/>
                  </a:cubicBezTo>
                  <a:cubicBezTo>
                    <a:pt x="770785" y="15285"/>
                    <a:pt x="774137" y="23378"/>
                    <a:pt x="774137" y="31816"/>
                  </a:cubicBezTo>
                  <a:lnTo>
                    <a:pt x="774137" y="467959"/>
                  </a:lnTo>
                  <a:cubicBezTo>
                    <a:pt x="774137" y="485531"/>
                    <a:pt x="759892" y="499775"/>
                    <a:pt x="742321" y="499775"/>
                  </a:cubicBezTo>
                  <a:lnTo>
                    <a:pt x="31816" y="499775"/>
                  </a:lnTo>
                  <a:cubicBezTo>
                    <a:pt x="14244" y="499775"/>
                    <a:pt x="0" y="485531"/>
                    <a:pt x="0" y="467959"/>
                  </a:cubicBezTo>
                  <a:lnTo>
                    <a:pt x="0" y="31816"/>
                  </a:lnTo>
                  <a:cubicBezTo>
                    <a:pt x="0" y="14244"/>
                    <a:pt x="14244" y="0"/>
                    <a:pt x="31816" y="0"/>
                  </a:cubicBezTo>
                  <a:close/>
                </a:path>
              </a:pathLst>
            </a:custGeom>
            <a:solidFill>
              <a:srgbClr val="FFFFFF"/>
            </a:solidFill>
          </p:spPr>
        </p:sp>
        <p:sp>
          <p:nvSpPr>
            <p:cNvPr name="TextBox 25" id="25"/>
            <p:cNvSpPr txBox="true"/>
            <p:nvPr/>
          </p:nvSpPr>
          <p:spPr>
            <a:xfrm>
              <a:off x="0" y="-19050"/>
              <a:ext cx="774137" cy="518825"/>
            </a:xfrm>
            <a:prstGeom prst="rect">
              <a:avLst/>
            </a:prstGeom>
          </p:spPr>
          <p:txBody>
            <a:bodyPr anchor="ctr" rtlCol="false" tIns="50800" lIns="50800" bIns="50800" rIns="50800"/>
            <a:lstStyle/>
            <a:p>
              <a:pPr algn="ctr">
                <a:lnSpc>
                  <a:spcPts val="1679"/>
                </a:lnSpc>
              </a:pPr>
            </a:p>
          </p:txBody>
        </p:sp>
      </p:grpSp>
      <p:pic>
        <p:nvPicPr>
          <p:cNvPr name="Picture 26" id="26"/>
          <p:cNvPicPr>
            <a:picLocks noChangeAspect="true"/>
          </p:cNvPicPr>
          <p:nvPr/>
        </p:nvPicPr>
        <p:blipFill>
          <a:blip r:embed="rId6"/>
          <a:stretch>
            <a:fillRect/>
          </a:stretch>
        </p:blipFill>
        <p:spPr>
          <a:xfrm rot="0">
            <a:off x="843272" y="4920066"/>
            <a:ext cx="1751988" cy="1751988"/>
          </a:xfrm>
          <a:prstGeom prst="rect">
            <a:avLst/>
          </a:prstGeom>
        </p:spPr>
      </p:pic>
      <p:grpSp>
        <p:nvGrpSpPr>
          <p:cNvPr name="Group 27" id="27"/>
          <p:cNvGrpSpPr/>
          <p:nvPr/>
        </p:nvGrpSpPr>
        <p:grpSpPr>
          <a:xfrm rot="0">
            <a:off x="2567927" y="5043854"/>
            <a:ext cx="115325" cy="115325"/>
            <a:chOff x="0" y="0"/>
            <a:chExt cx="799295" cy="799295"/>
          </a:xfrm>
        </p:grpSpPr>
        <p:sp>
          <p:nvSpPr>
            <p:cNvPr name="Freeform 28" id="28"/>
            <p:cNvSpPr/>
            <p:nvPr/>
          </p:nvSpPr>
          <p:spPr>
            <a:xfrm flipH="false" flipV="false" rot="0">
              <a:off x="0" y="0"/>
              <a:ext cx="799295" cy="799295"/>
            </a:xfrm>
            <a:custGeom>
              <a:avLst/>
              <a:gdLst/>
              <a:ahLst/>
              <a:cxnLst/>
              <a:rect r="r" b="b" t="t" l="l"/>
              <a:pathLst>
                <a:path h="799295" w="799295">
                  <a:moveTo>
                    <a:pt x="399647" y="0"/>
                  </a:moveTo>
                  <a:cubicBezTo>
                    <a:pt x="178928" y="0"/>
                    <a:pt x="0" y="178928"/>
                    <a:pt x="0" y="399647"/>
                  </a:cubicBezTo>
                  <a:cubicBezTo>
                    <a:pt x="0" y="620366"/>
                    <a:pt x="178928" y="799295"/>
                    <a:pt x="399647" y="799295"/>
                  </a:cubicBezTo>
                  <a:cubicBezTo>
                    <a:pt x="620366" y="799295"/>
                    <a:pt x="799295" y="620366"/>
                    <a:pt x="799295" y="399647"/>
                  </a:cubicBezTo>
                  <a:cubicBezTo>
                    <a:pt x="799295" y="178928"/>
                    <a:pt x="620366" y="0"/>
                    <a:pt x="399647" y="0"/>
                  </a:cubicBezTo>
                  <a:close/>
                </a:path>
              </a:pathLst>
            </a:custGeom>
            <a:solidFill>
              <a:srgbClr val="B58FFF"/>
            </a:solidFill>
          </p:spPr>
        </p:sp>
        <p:sp>
          <p:nvSpPr>
            <p:cNvPr name="TextBox 29" id="29"/>
            <p:cNvSpPr txBox="true"/>
            <p:nvPr/>
          </p:nvSpPr>
          <p:spPr>
            <a:xfrm>
              <a:off x="74934" y="55884"/>
              <a:ext cx="649427" cy="668477"/>
            </a:xfrm>
            <a:prstGeom prst="rect">
              <a:avLst/>
            </a:prstGeom>
          </p:spPr>
          <p:txBody>
            <a:bodyPr anchor="ctr" rtlCol="false" tIns="50800" lIns="50800" bIns="50800" rIns="50800"/>
            <a:lstStyle/>
            <a:p>
              <a:pPr algn="ctr">
                <a:lnSpc>
                  <a:spcPts val="1679"/>
                </a:lnSpc>
              </a:pPr>
            </a:p>
          </p:txBody>
        </p:sp>
      </p:grpSp>
      <p:grpSp>
        <p:nvGrpSpPr>
          <p:cNvPr name="Group 30" id="30"/>
          <p:cNvGrpSpPr/>
          <p:nvPr/>
        </p:nvGrpSpPr>
        <p:grpSpPr>
          <a:xfrm rot="0">
            <a:off x="2567927" y="5280161"/>
            <a:ext cx="115325" cy="115325"/>
            <a:chOff x="0" y="0"/>
            <a:chExt cx="799295" cy="799295"/>
          </a:xfrm>
        </p:grpSpPr>
        <p:sp>
          <p:nvSpPr>
            <p:cNvPr name="Freeform 31" id="31"/>
            <p:cNvSpPr/>
            <p:nvPr/>
          </p:nvSpPr>
          <p:spPr>
            <a:xfrm flipH="false" flipV="false" rot="0">
              <a:off x="0" y="0"/>
              <a:ext cx="799295" cy="799295"/>
            </a:xfrm>
            <a:custGeom>
              <a:avLst/>
              <a:gdLst/>
              <a:ahLst/>
              <a:cxnLst/>
              <a:rect r="r" b="b" t="t" l="l"/>
              <a:pathLst>
                <a:path h="799295" w="799295">
                  <a:moveTo>
                    <a:pt x="399647" y="0"/>
                  </a:moveTo>
                  <a:cubicBezTo>
                    <a:pt x="178928" y="0"/>
                    <a:pt x="0" y="178928"/>
                    <a:pt x="0" y="399647"/>
                  </a:cubicBezTo>
                  <a:cubicBezTo>
                    <a:pt x="0" y="620366"/>
                    <a:pt x="178928" y="799295"/>
                    <a:pt x="399647" y="799295"/>
                  </a:cubicBezTo>
                  <a:cubicBezTo>
                    <a:pt x="620366" y="799295"/>
                    <a:pt x="799295" y="620366"/>
                    <a:pt x="799295" y="399647"/>
                  </a:cubicBezTo>
                  <a:cubicBezTo>
                    <a:pt x="799295" y="178928"/>
                    <a:pt x="620366" y="0"/>
                    <a:pt x="399647" y="0"/>
                  </a:cubicBezTo>
                  <a:close/>
                </a:path>
              </a:pathLst>
            </a:custGeom>
            <a:solidFill>
              <a:srgbClr val="9A6DF3"/>
            </a:solidFill>
          </p:spPr>
        </p:sp>
        <p:sp>
          <p:nvSpPr>
            <p:cNvPr name="TextBox 32" id="32"/>
            <p:cNvSpPr txBox="true"/>
            <p:nvPr/>
          </p:nvSpPr>
          <p:spPr>
            <a:xfrm>
              <a:off x="74934" y="55884"/>
              <a:ext cx="649427" cy="668477"/>
            </a:xfrm>
            <a:prstGeom prst="rect">
              <a:avLst/>
            </a:prstGeom>
          </p:spPr>
          <p:txBody>
            <a:bodyPr anchor="ctr" rtlCol="false" tIns="50800" lIns="50800" bIns="50800" rIns="50800"/>
            <a:lstStyle/>
            <a:p>
              <a:pPr algn="ctr">
                <a:lnSpc>
                  <a:spcPts val="1679"/>
                </a:lnSpc>
              </a:pPr>
            </a:p>
          </p:txBody>
        </p:sp>
      </p:grpSp>
      <p:grpSp>
        <p:nvGrpSpPr>
          <p:cNvPr name="Group 33" id="33"/>
          <p:cNvGrpSpPr/>
          <p:nvPr/>
        </p:nvGrpSpPr>
        <p:grpSpPr>
          <a:xfrm rot="0">
            <a:off x="2567927" y="5516469"/>
            <a:ext cx="115325" cy="115325"/>
            <a:chOff x="0" y="0"/>
            <a:chExt cx="799295" cy="799295"/>
          </a:xfrm>
        </p:grpSpPr>
        <p:sp>
          <p:nvSpPr>
            <p:cNvPr name="Freeform 34" id="34"/>
            <p:cNvSpPr/>
            <p:nvPr/>
          </p:nvSpPr>
          <p:spPr>
            <a:xfrm flipH="false" flipV="false" rot="0">
              <a:off x="0" y="0"/>
              <a:ext cx="799295" cy="799295"/>
            </a:xfrm>
            <a:custGeom>
              <a:avLst/>
              <a:gdLst/>
              <a:ahLst/>
              <a:cxnLst/>
              <a:rect r="r" b="b" t="t" l="l"/>
              <a:pathLst>
                <a:path h="799295" w="799295">
                  <a:moveTo>
                    <a:pt x="399647" y="0"/>
                  </a:moveTo>
                  <a:cubicBezTo>
                    <a:pt x="178928" y="0"/>
                    <a:pt x="0" y="178928"/>
                    <a:pt x="0" y="399647"/>
                  </a:cubicBezTo>
                  <a:cubicBezTo>
                    <a:pt x="0" y="620366"/>
                    <a:pt x="178928" y="799295"/>
                    <a:pt x="399647" y="799295"/>
                  </a:cubicBezTo>
                  <a:cubicBezTo>
                    <a:pt x="620366" y="799295"/>
                    <a:pt x="799295" y="620366"/>
                    <a:pt x="799295" y="399647"/>
                  </a:cubicBezTo>
                  <a:cubicBezTo>
                    <a:pt x="799295" y="178928"/>
                    <a:pt x="620366" y="0"/>
                    <a:pt x="399647" y="0"/>
                  </a:cubicBezTo>
                  <a:close/>
                </a:path>
              </a:pathLst>
            </a:custGeom>
            <a:solidFill>
              <a:srgbClr val="570BEB"/>
            </a:solidFill>
          </p:spPr>
        </p:sp>
        <p:sp>
          <p:nvSpPr>
            <p:cNvPr name="TextBox 35" id="35"/>
            <p:cNvSpPr txBox="true"/>
            <p:nvPr/>
          </p:nvSpPr>
          <p:spPr>
            <a:xfrm>
              <a:off x="74934" y="55884"/>
              <a:ext cx="649427" cy="668477"/>
            </a:xfrm>
            <a:prstGeom prst="rect">
              <a:avLst/>
            </a:prstGeom>
          </p:spPr>
          <p:txBody>
            <a:bodyPr anchor="ctr" rtlCol="false" tIns="50800" lIns="50800" bIns="50800" rIns="50800"/>
            <a:lstStyle/>
            <a:p>
              <a:pPr algn="ctr">
                <a:lnSpc>
                  <a:spcPts val="1679"/>
                </a:lnSpc>
              </a:pPr>
            </a:p>
          </p:txBody>
        </p:sp>
      </p:grpSp>
      <p:grpSp>
        <p:nvGrpSpPr>
          <p:cNvPr name="Group 36" id="36"/>
          <p:cNvGrpSpPr/>
          <p:nvPr/>
        </p:nvGrpSpPr>
        <p:grpSpPr>
          <a:xfrm rot="0">
            <a:off x="3394997" y="5043854"/>
            <a:ext cx="115325" cy="115325"/>
            <a:chOff x="0" y="0"/>
            <a:chExt cx="799295" cy="799295"/>
          </a:xfrm>
        </p:grpSpPr>
        <p:sp>
          <p:nvSpPr>
            <p:cNvPr name="Freeform 37" id="37"/>
            <p:cNvSpPr/>
            <p:nvPr/>
          </p:nvSpPr>
          <p:spPr>
            <a:xfrm flipH="false" flipV="false" rot="0">
              <a:off x="0" y="0"/>
              <a:ext cx="799295" cy="799295"/>
            </a:xfrm>
            <a:custGeom>
              <a:avLst/>
              <a:gdLst/>
              <a:ahLst/>
              <a:cxnLst/>
              <a:rect r="r" b="b" t="t" l="l"/>
              <a:pathLst>
                <a:path h="799295" w="799295">
                  <a:moveTo>
                    <a:pt x="399647" y="0"/>
                  </a:moveTo>
                  <a:cubicBezTo>
                    <a:pt x="178928" y="0"/>
                    <a:pt x="0" y="178928"/>
                    <a:pt x="0" y="399647"/>
                  </a:cubicBezTo>
                  <a:cubicBezTo>
                    <a:pt x="0" y="620366"/>
                    <a:pt x="178928" y="799295"/>
                    <a:pt x="399647" y="799295"/>
                  </a:cubicBezTo>
                  <a:cubicBezTo>
                    <a:pt x="620366" y="799295"/>
                    <a:pt x="799295" y="620366"/>
                    <a:pt x="799295" y="399647"/>
                  </a:cubicBezTo>
                  <a:cubicBezTo>
                    <a:pt x="799295" y="178928"/>
                    <a:pt x="620366" y="0"/>
                    <a:pt x="399647" y="0"/>
                  </a:cubicBezTo>
                  <a:close/>
                </a:path>
              </a:pathLst>
            </a:custGeom>
            <a:solidFill>
              <a:srgbClr val="34078D"/>
            </a:solidFill>
          </p:spPr>
        </p:sp>
        <p:sp>
          <p:nvSpPr>
            <p:cNvPr name="TextBox 38" id="38"/>
            <p:cNvSpPr txBox="true"/>
            <p:nvPr/>
          </p:nvSpPr>
          <p:spPr>
            <a:xfrm>
              <a:off x="74934" y="55884"/>
              <a:ext cx="649427" cy="668477"/>
            </a:xfrm>
            <a:prstGeom prst="rect">
              <a:avLst/>
            </a:prstGeom>
          </p:spPr>
          <p:txBody>
            <a:bodyPr anchor="ctr" rtlCol="false" tIns="50800" lIns="50800" bIns="50800" rIns="50800"/>
            <a:lstStyle/>
            <a:p>
              <a:pPr algn="ctr">
                <a:lnSpc>
                  <a:spcPts val="1679"/>
                </a:lnSpc>
              </a:pPr>
            </a:p>
          </p:txBody>
        </p:sp>
      </p:grpSp>
      <p:grpSp>
        <p:nvGrpSpPr>
          <p:cNvPr name="Group 39" id="39"/>
          <p:cNvGrpSpPr/>
          <p:nvPr/>
        </p:nvGrpSpPr>
        <p:grpSpPr>
          <a:xfrm rot="0">
            <a:off x="3394997" y="5279673"/>
            <a:ext cx="115325" cy="115325"/>
            <a:chOff x="0" y="0"/>
            <a:chExt cx="799295" cy="799295"/>
          </a:xfrm>
        </p:grpSpPr>
        <p:sp>
          <p:nvSpPr>
            <p:cNvPr name="Freeform 40" id="40"/>
            <p:cNvSpPr/>
            <p:nvPr/>
          </p:nvSpPr>
          <p:spPr>
            <a:xfrm flipH="false" flipV="false" rot="0">
              <a:off x="0" y="0"/>
              <a:ext cx="799295" cy="799295"/>
            </a:xfrm>
            <a:custGeom>
              <a:avLst/>
              <a:gdLst/>
              <a:ahLst/>
              <a:cxnLst/>
              <a:rect r="r" b="b" t="t" l="l"/>
              <a:pathLst>
                <a:path h="799295" w="799295">
                  <a:moveTo>
                    <a:pt x="399647" y="0"/>
                  </a:moveTo>
                  <a:cubicBezTo>
                    <a:pt x="178928" y="0"/>
                    <a:pt x="0" y="178928"/>
                    <a:pt x="0" y="399647"/>
                  </a:cubicBezTo>
                  <a:cubicBezTo>
                    <a:pt x="0" y="620366"/>
                    <a:pt x="178928" y="799295"/>
                    <a:pt x="399647" y="799295"/>
                  </a:cubicBezTo>
                  <a:cubicBezTo>
                    <a:pt x="620366" y="799295"/>
                    <a:pt x="799295" y="620366"/>
                    <a:pt x="799295" y="399647"/>
                  </a:cubicBezTo>
                  <a:cubicBezTo>
                    <a:pt x="799295" y="178928"/>
                    <a:pt x="620366" y="0"/>
                    <a:pt x="399647" y="0"/>
                  </a:cubicBezTo>
                  <a:close/>
                </a:path>
              </a:pathLst>
            </a:custGeom>
            <a:solidFill>
              <a:srgbClr val="21025E"/>
            </a:solidFill>
          </p:spPr>
        </p:sp>
        <p:sp>
          <p:nvSpPr>
            <p:cNvPr name="TextBox 41" id="41"/>
            <p:cNvSpPr txBox="true"/>
            <p:nvPr/>
          </p:nvSpPr>
          <p:spPr>
            <a:xfrm>
              <a:off x="74934" y="55884"/>
              <a:ext cx="649427" cy="668477"/>
            </a:xfrm>
            <a:prstGeom prst="rect">
              <a:avLst/>
            </a:prstGeom>
          </p:spPr>
          <p:txBody>
            <a:bodyPr anchor="ctr" rtlCol="false" tIns="50800" lIns="50800" bIns="50800" rIns="50800"/>
            <a:lstStyle/>
            <a:p>
              <a:pPr algn="ctr">
                <a:lnSpc>
                  <a:spcPts val="1679"/>
                </a:lnSpc>
              </a:pPr>
            </a:p>
          </p:txBody>
        </p:sp>
      </p:grpSp>
      <p:grpSp>
        <p:nvGrpSpPr>
          <p:cNvPr name="Group 42" id="42"/>
          <p:cNvGrpSpPr/>
          <p:nvPr/>
        </p:nvGrpSpPr>
        <p:grpSpPr>
          <a:xfrm rot="0">
            <a:off x="4742480" y="4997137"/>
            <a:ext cx="282835" cy="282835"/>
            <a:chOff x="0" y="0"/>
            <a:chExt cx="153600" cy="153600"/>
          </a:xfrm>
        </p:grpSpPr>
        <p:sp>
          <p:nvSpPr>
            <p:cNvPr name="Freeform 43" id="43"/>
            <p:cNvSpPr/>
            <p:nvPr/>
          </p:nvSpPr>
          <p:spPr>
            <a:xfrm flipH="false" flipV="false" rot="0">
              <a:off x="0" y="0"/>
              <a:ext cx="153600" cy="153600"/>
            </a:xfrm>
            <a:custGeom>
              <a:avLst/>
              <a:gdLst/>
              <a:ahLst/>
              <a:cxnLst/>
              <a:rect r="r" b="b" t="t" l="l"/>
              <a:pathLst>
                <a:path h="153600" w="153600">
                  <a:moveTo>
                    <a:pt x="76800" y="0"/>
                  </a:moveTo>
                  <a:lnTo>
                    <a:pt x="76800" y="0"/>
                  </a:lnTo>
                  <a:cubicBezTo>
                    <a:pt x="97169" y="0"/>
                    <a:pt x="116703" y="8091"/>
                    <a:pt x="131106" y="22494"/>
                  </a:cubicBezTo>
                  <a:cubicBezTo>
                    <a:pt x="145509" y="36897"/>
                    <a:pt x="153600" y="56431"/>
                    <a:pt x="153600" y="76800"/>
                  </a:cubicBezTo>
                  <a:lnTo>
                    <a:pt x="153600" y="76800"/>
                  </a:lnTo>
                  <a:cubicBezTo>
                    <a:pt x="153600" y="97169"/>
                    <a:pt x="145509" y="116703"/>
                    <a:pt x="131106" y="131106"/>
                  </a:cubicBezTo>
                  <a:cubicBezTo>
                    <a:pt x="116703" y="145509"/>
                    <a:pt x="97169" y="153600"/>
                    <a:pt x="76800" y="153600"/>
                  </a:cubicBezTo>
                  <a:lnTo>
                    <a:pt x="76800" y="153600"/>
                  </a:lnTo>
                  <a:cubicBezTo>
                    <a:pt x="56431" y="153600"/>
                    <a:pt x="36897" y="145509"/>
                    <a:pt x="22494" y="131106"/>
                  </a:cubicBezTo>
                  <a:cubicBezTo>
                    <a:pt x="8091" y="116703"/>
                    <a:pt x="0" y="97169"/>
                    <a:pt x="0" y="76800"/>
                  </a:cubicBezTo>
                  <a:lnTo>
                    <a:pt x="0" y="76800"/>
                  </a:lnTo>
                  <a:cubicBezTo>
                    <a:pt x="0" y="56431"/>
                    <a:pt x="8091" y="36897"/>
                    <a:pt x="22494" y="22494"/>
                  </a:cubicBezTo>
                  <a:cubicBezTo>
                    <a:pt x="36897" y="8091"/>
                    <a:pt x="56431" y="0"/>
                    <a:pt x="76800" y="0"/>
                  </a:cubicBezTo>
                  <a:close/>
                </a:path>
              </a:pathLst>
            </a:custGeom>
            <a:solidFill>
              <a:srgbClr val="C9AEFF"/>
            </a:solidFill>
          </p:spPr>
        </p:sp>
        <p:sp>
          <p:nvSpPr>
            <p:cNvPr name="TextBox 44" id="44"/>
            <p:cNvSpPr txBox="true"/>
            <p:nvPr/>
          </p:nvSpPr>
          <p:spPr>
            <a:xfrm>
              <a:off x="0" y="-19050"/>
              <a:ext cx="153600" cy="172650"/>
            </a:xfrm>
            <a:prstGeom prst="rect">
              <a:avLst/>
            </a:prstGeom>
          </p:spPr>
          <p:txBody>
            <a:bodyPr anchor="ctr" rtlCol="false" tIns="50800" lIns="50800" bIns="50800" rIns="50800"/>
            <a:lstStyle/>
            <a:p>
              <a:pPr algn="ctr">
                <a:lnSpc>
                  <a:spcPts val="1679"/>
                </a:lnSpc>
              </a:pPr>
            </a:p>
          </p:txBody>
        </p:sp>
      </p:grpSp>
      <p:grpSp>
        <p:nvGrpSpPr>
          <p:cNvPr name="Group 45" id="45"/>
          <p:cNvGrpSpPr/>
          <p:nvPr/>
        </p:nvGrpSpPr>
        <p:grpSpPr>
          <a:xfrm rot="0">
            <a:off x="6987372" y="5953491"/>
            <a:ext cx="1946681" cy="858948"/>
            <a:chOff x="0" y="0"/>
            <a:chExt cx="774137" cy="341578"/>
          </a:xfrm>
        </p:grpSpPr>
        <p:sp>
          <p:nvSpPr>
            <p:cNvPr name="Freeform 46" id="46"/>
            <p:cNvSpPr/>
            <p:nvPr/>
          </p:nvSpPr>
          <p:spPr>
            <a:xfrm flipH="false" flipV="false" rot="0">
              <a:off x="0" y="0"/>
              <a:ext cx="774137" cy="341578"/>
            </a:xfrm>
            <a:custGeom>
              <a:avLst/>
              <a:gdLst/>
              <a:ahLst/>
              <a:cxnLst/>
              <a:rect r="r" b="b" t="t" l="l"/>
              <a:pathLst>
                <a:path h="341578" w="774137">
                  <a:moveTo>
                    <a:pt x="31816" y="0"/>
                  </a:moveTo>
                  <a:lnTo>
                    <a:pt x="742321" y="0"/>
                  </a:lnTo>
                  <a:cubicBezTo>
                    <a:pt x="750759" y="0"/>
                    <a:pt x="758851" y="3352"/>
                    <a:pt x="764818" y="9319"/>
                  </a:cubicBezTo>
                  <a:cubicBezTo>
                    <a:pt x="770785" y="15285"/>
                    <a:pt x="774137" y="23378"/>
                    <a:pt x="774137" y="31816"/>
                  </a:cubicBezTo>
                  <a:lnTo>
                    <a:pt x="774137" y="309762"/>
                  </a:lnTo>
                  <a:cubicBezTo>
                    <a:pt x="774137" y="327333"/>
                    <a:pt x="759892" y="341578"/>
                    <a:pt x="742321" y="341578"/>
                  </a:cubicBezTo>
                  <a:lnTo>
                    <a:pt x="31816" y="341578"/>
                  </a:lnTo>
                  <a:cubicBezTo>
                    <a:pt x="14244" y="341578"/>
                    <a:pt x="0" y="327333"/>
                    <a:pt x="0" y="309762"/>
                  </a:cubicBezTo>
                  <a:lnTo>
                    <a:pt x="0" y="31816"/>
                  </a:lnTo>
                  <a:cubicBezTo>
                    <a:pt x="0" y="14244"/>
                    <a:pt x="14244" y="0"/>
                    <a:pt x="31816" y="0"/>
                  </a:cubicBezTo>
                  <a:close/>
                </a:path>
              </a:pathLst>
            </a:custGeom>
            <a:solidFill>
              <a:srgbClr val="FFFFFF"/>
            </a:solidFill>
          </p:spPr>
        </p:sp>
        <p:sp>
          <p:nvSpPr>
            <p:cNvPr name="TextBox 47" id="47"/>
            <p:cNvSpPr txBox="true"/>
            <p:nvPr/>
          </p:nvSpPr>
          <p:spPr>
            <a:xfrm>
              <a:off x="0" y="-19050"/>
              <a:ext cx="774137" cy="360628"/>
            </a:xfrm>
            <a:prstGeom prst="rect">
              <a:avLst/>
            </a:prstGeom>
          </p:spPr>
          <p:txBody>
            <a:bodyPr anchor="ctr" rtlCol="false" tIns="50800" lIns="50800" bIns="50800" rIns="50800"/>
            <a:lstStyle/>
            <a:p>
              <a:pPr algn="ctr">
                <a:lnSpc>
                  <a:spcPts val="1679"/>
                </a:lnSpc>
              </a:pPr>
            </a:p>
          </p:txBody>
        </p:sp>
      </p:grpSp>
      <p:pic>
        <p:nvPicPr>
          <p:cNvPr name="Picture 48" id="48"/>
          <p:cNvPicPr>
            <a:picLocks noChangeAspect="true"/>
          </p:cNvPicPr>
          <p:nvPr/>
        </p:nvPicPr>
        <p:blipFill>
          <a:blip r:embed="rId7"/>
          <a:stretch>
            <a:fillRect/>
          </a:stretch>
        </p:blipFill>
        <p:spPr>
          <a:xfrm rot="0">
            <a:off x="7291922" y="4849239"/>
            <a:ext cx="1351232" cy="788218"/>
          </a:xfrm>
          <a:prstGeom prst="rect">
            <a:avLst/>
          </a:prstGeom>
        </p:spPr>
      </p:pic>
      <p:grpSp>
        <p:nvGrpSpPr>
          <p:cNvPr name="Group 49" id="49"/>
          <p:cNvGrpSpPr/>
          <p:nvPr/>
        </p:nvGrpSpPr>
        <p:grpSpPr>
          <a:xfrm rot="0">
            <a:off x="8354579" y="6426736"/>
            <a:ext cx="444061" cy="154245"/>
            <a:chOff x="0" y="0"/>
            <a:chExt cx="176590" cy="61339"/>
          </a:xfrm>
        </p:grpSpPr>
        <p:sp>
          <p:nvSpPr>
            <p:cNvPr name="Freeform 50" id="50"/>
            <p:cNvSpPr/>
            <p:nvPr/>
          </p:nvSpPr>
          <p:spPr>
            <a:xfrm flipH="false" flipV="false" rot="0">
              <a:off x="0" y="0"/>
              <a:ext cx="176590" cy="61339"/>
            </a:xfrm>
            <a:custGeom>
              <a:avLst/>
              <a:gdLst/>
              <a:ahLst/>
              <a:cxnLst/>
              <a:rect r="r" b="b" t="t" l="l"/>
              <a:pathLst>
                <a:path h="61339" w="176590">
                  <a:moveTo>
                    <a:pt x="30669" y="0"/>
                  </a:moveTo>
                  <a:lnTo>
                    <a:pt x="145921" y="0"/>
                  </a:lnTo>
                  <a:cubicBezTo>
                    <a:pt x="162859" y="0"/>
                    <a:pt x="176590" y="13731"/>
                    <a:pt x="176590" y="30669"/>
                  </a:cubicBezTo>
                  <a:lnTo>
                    <a:pt x="176590" y="30669"/>
                  </a:lnTo>
                  <a:cubicBezTo>
                    <a:pt x="176590" y="47607"/>
                    <a:pt x="162859" y="61339"/>
                    <a:pt x="145921" y="61339"/>
                  </a:cubicBezTo>
                  <a:lnTo>
                    <a:pt x="30669" y="61339"/>
                  </a:lnTo>
                  <a:cubicBezTo>
                    <a:pt x="13731" y="61339"/>
                    <a:pt x="0" y="47607"/>
                    <a:pt x="0" y="30669"/>
                  </a:cubicBezTo>
                  <a:lnTo>
                    <a:pt x="0" y="30669"/>
                  </a:lnTo>
                  <a:cubicBezTo>
                    <a:pt x="0" y="13731"/>
                    <a:pt x="13731" y="0"/>
                    <a:pt x="30669" y="0"/>
                  </a:cubicBezTo>
                  <a:close/>
                </a:path>
              </a:pathLst>
            </a:custGeom>
            <a:solidFill>
              <a:srgbClr val="570BEB"/>
            </a:solidFill>
          </p:spPr>
        </p:sp>
        <p:sp>
          <p:nvSpPr>
            <p:cNvPr name="TextBox 51" id="51"/>
            <p:cNvSpPr txBox="true"/>
            <p:nvPr/>
          </p:nvSpPr>
          <p:spPr>
            <a:xfrm>
              <a:off x="0" y="-19050"/>
              <a:ext cx="176590" cy="80389"/>
            </a:xfrm>
            <a:prstGeom prst="rect">
              <a:avLst/>
            </a:prstGeom>
          </p:spPr>
          <p:txBody>
            <a:bodyPr anchor="ctr" rtlCol="false" tIns="50800" lIns="50800" bIns="50800" rIns="50800"/>
            <a:lstStyle/>
            <a:p>
              <a:pPr algn="ctr">
                <a:lnSpc>
                  <a:spcPts val="1679"/>
                </a:lnSpc>
              </a:pPr>
            </a:p>
          </p:txBody>
        </p:sp>
      </p:grpSp>
      <p:grpSp>
        <p:nvGrpSpPr>
          <p:cNvPr name="Group 52" id="52"/>
          <p:cNvGrpSpPr/>
          <p:nvPr/>
        </p:nvGrpSpPr>
        <p:grpSpPr>
          <a:xfrm rot="0">
            <a:off x="8431606" y="6468970"/>
            <a:ext cx="73327" cy="64161"/>
            <a:chOff x="0" y="0"/>
            <a:chExt cx="812800" cy="711200"/>
          </a:xfrm>
        </p:grpSpPr>
        <p:sp>
          <p:nvSpPr>
            <p:cNvPr name="Freeform 53" id="53"/>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FFFFFF"/>
            </a:solidFill>
          </p:spPr>
        </p:sp>
        <p:sp>
          <p:nvSpPr>
            <p:cNvPr name="TextBox 54" id="54"/>
            <p:cNvSpPr txBox="true"/>
            <p:nvPr/>
          </p:nvSpPr>
          <p:spPr>
            <a:xfrm>
              <a:off x="127000" y="311150"/>
              <a:ext cx="558800" cy="349250"/>
            </a:xfrm>
            <a:prstGeom prst="rect">
              <a:avLst/>
            </a:prstGeom>
          </p:spPr>
          <p:txBody>
            <a:bodyPr anchor="ctr" rtlCol="false" tIns="50800" lIns="50800" bIns="50800" rIns="50800"/>
            <a:lstStyle/>
            <a:p>
              <a:pPr algn="ctr">
                <a:lnSpc>
                  <a:spcPts val="1679"/>
                </a:lnSpc>
              </a:pPr>
            </a:p>
          </p:txBody>
        </p:sp>
      </p:grpSp>
      <p:sp>
        <p:nvSpPr>
          <p:cNvPr name="AutoShape 55" id="55"/>
          <p:cNvSpPr/>
          <p:nvPr/>
        </p:nvSpPr>
        <p:spPr>
          <a:xfrm>
            <a:off x="4735317" y="5355531"/>
            <a:ext cx="1937325" cy="0"/>
          </a:xfrm>
          <a:prstGeom prst="line">
            <a:avLst/>
          </a:prstGeom>
          <a:ln cap="flat" w="9525">
            <a:solidFill>
              <a:srgbClr val="DDDDDD"/>
            </a:solidFill>
            <a:prstDash val="solid"/>
            <a:headEnd type="none" len="sm" w="sm"/>
            <a:tailEnd type="none" len="sm" w="sm"/>
          </a:ln>
        </p:spPr>
      </p:sp>
      <p:grpSp>
        <p:nvGrpSpPr>
          <p:cNvPr name="Group 56" id="56"/>
          <p:cNvGrpSpPr/>
          <p:nvPr/>
        </p:nvGrpSpPr>
        <p:grpSpPr>
          <a:xfrm rot="0">
            <a:off x="4742480" y="5437666"/>
            <a:ext cx="282835" cy="282835"/>
            <a:chOff x="0" y="0"/>
            <a:chExt cx="153600" cy="153600"/>
          </a:xfrm>
        </p:grpSpPr>
        <p:sp>
          <p:nvSpPr>
            <p:cNvPr name="Freeform 57" id="57"/>
            <p:cNvSpPr/>
            <p:nvPr/>
          </p:nvSpPr>
          <p:spPr>
            <a:xfrm flipH="false" flipV="false" rot="0">
              <a:off x="0" y="0"/>
              <a:ext cx="153600" cy="153600"/>
            </a:xfrm>
            <a:custGeom>
              <a:avLst/>
              <a:gdLst/>
              <a:ahLst/>
              <a:cxnLst/>
              <a:rect r="r" b="b" t="t" l="l"/>
              <a:pathLst>
                <a:path h="153600" w="153600">
                  <a:moveTo>
                    <a:pt x="76800" y="0"/>
                  </a:moveTo>
                  <a:lnTo>
                    <a:pt x="76800" y="0"/>
                  </a:lnTo>
                  <a:cubicBezTo>
                    <a:pt x="97169" y="0"/>
                    <a:pt x="116703" y="8091"/>
                    <a:pt x="131106" y="22494"/>
                  </a:cubicBezTo>
                  <a:cubicBezTo>
                    <a:pt x="145509" y="36897"/>
                    <a:pt x="153600" y="56431"/>
                    <a:pt x="153600" y="76800"/>
                  </a:cubicBezTo>
                  <a:lnTo>
                    <a:pt x="153600" y="76800"/>
                  </a:lnTo>
                  <a:cubicBezTo>
                    <a:pt x="153600" y="97169"/>
                    <a:pt x="145509" y="116703"/>
                    <a:pt x="131106" y="131106"/>
                  </a:cubicBezTo>
                  <a:cubicBezTo>
                    <a:pt x="116703" y="145509"/>
                    <a:pt x="97169" y="153600"/>
                    <a:pt x="76800" y="153600"/>
                  </a:cubicBezTo>
                  <a:lnTo>
                    <a:pt x="76800" y="153600"/>
                  </a:lnTo>
                  <a:cubicBezTo>
                    <a:pt x="56431" y="153600"/>
                    <a:pt x="36897" y="145509"/>
                    <a:pt x="22494" y="131106"/>
                  </a:cubicBezTo>
                  <a:cubicBezTo>
                    <a:pt x="8091" y="116703"/>
                    <a:pt x="0" y="97169"/>
                    <a:pt x="0" y="76800"/>
                  </a:cubicBezTo>
                  <a:lnTo>
                    <a:pt x="0" y="76800"/>
                  </a:lnTo>
                  <a:cubicBezTo>
                    <a:pt x="0" y="56431"/>
                    <a:pt x="8091" y="36897"/>
                    <a:pt x="22494" y="22494"/>
                  </a:cubicBezTo>
                  <a:cubicBezTo>
                    <a:pt x="36897" y="8091"/>
                    <a:pt x="56431" y="0"/>
                    <a:pt x="76800" y="0"/>
                  </a:cubicBezTo>
                  <a:close/>
                </a:path>
              </a:pathLst>
            </a:custGeom>
            <a:solidFill>
              <a:srgbClr val="9A6DF3"/>
            </a:solidFill>
          </p:spPr>
        </p:sp>
        <p:sp>
          <p:nvSpPr>
            <p:cNvPr name="TextBox 58" id="58"/>
            <p:cNvSpPr txBox="true"/>
            <p:nvPr/>
          </p:nvSpPr>
          <p:spPr>
            <a:xfrm>
              <a:off x="0" y="-19050"/>
              <a:ext cx="153600" cy="172650"/>
            </a:xfrm>
            <a:prstGeom prst="rect">
              <a:avLst/>
            </a:prstGeom>
          </p:spPr>
          <p:txBody>
            <a:bodyPr anchor="ctr" rtlCol="false" tIns="50800" lIns="50800" bIns="50800" rIns="50800"/>
            <a:lstStyle/>
            <a:p>
              <a:pPr algn="ctr">
                <a:lnSpc>
                  <a:spcPts val="1679"/>
                </a:lnSpc>
              </a:pPr>
            </a:p>
          </p:txBody>
        </p:sp>
      </p:grpSp>
      <p:sp>
        <p:nvSpPr>
          <p:cNvPr name="AutoShape 59" id="59"/>
          <p:cNvSpPr/>
          <p:nvPr/>
        </p:nvSpPr>
        <p:spPr>
          <a:xfrm>
            <a:off x="4735317" y="5796060"/>
            <a:ext cx="1937325" cy="0"/>
          </a:xfrm>
          <a:prstGeom prst="line">
            <a:avLst/>
          </a:prstGeom>
          <a:ln cap="flat" w="9525">
            <a:solidFill>
              <a:srgbClr val="DDDDDD"/>
            </a:solidFill>
            <a:prstDash val="solid"/>
            <a:headEnd type="none" len="sm" w="sm"/>
            <a:tailEnd type="none" len="sm" w="sm"/>
          </a:ln>
        </p:spPr>
      </p:sp>
      <p:grpSp>
        <p:nvGrpSpPr>
          <p:cNvPr name="Group 60" id="60"/>
          <p:cNvGrpSpPr/>
          <p:nvPr/>
        </p:nvGrpSpPr>
        <p:grpSpPr>
          <a:xfrm rot="0">
            <a:off x="4742480" y="5878195"/>
            <a:ext cx="282835" cy="282835"/>
            <a:chOff x="0" y="0"/>
            <a:chExt cx="153600" cy="153600"/>
          </a:xfrm>
        </p:grpSpPr>
        <p:sp>
          <p:nvSpPr>
            <p:cNvPr name="Freeform 61" id="61"/>
            <p:cNvSpPr/>
            <p:nvPr/>
          </p:nvSpPr>
          <p:spPr>
            <a:xfrm flipH="false" flipV="false" rot="0">
              <a:off x="0" y="0"/>
              <a:ext cx="153600" cy="153600"/>
            </a:xfrm>
            <a:custGeom>
              <a:avLst/>
              <a:gdLst/>
              <a:ahLst/>
              <a:cxnLst/>
              <a:rect r="r" b="b" t="t" l="l"/>
              <a:pathLst>
                <a:path h="153600" w="153600">
                  <a:moveTo>
                    <a:pt x="76800" y="0"/>
                  </a:moveTo>
                  <a:lnTo>
                    <a:pt x="76800" y="0"/>
                  </a:lnTo>
                  <a:cubicBezTo>
                    <a:pt x="97169" y="0"/>
                    <a:pt x="116703" y="8091"/>
                    <a:pt x="131106" y="22494"/>
                  </a:cubicBezTo>
                  <a:cubicBezTo>
                    <a:pt x="145509" y="36897"/>
                    <a:pt x="153600" y="56431"/>
                    <a:pt x="153600" y="76800"/>
                  </a:cubicBezTo>
                  <a:lnTo>
                    <a:pt x="153600" y="76800"/>
                  </a:lnTo>
                  <a:cubicBezTo>
                    <a:pt x="153600" y="97169"/>
                    <a:pt x="145509" y="116703"/>
                    <a:pt x="131106" y="131106"/>
                  </a:cubicBezTo>
                  <a:cubicBezTo>
                    <a:pt x="116703" y="145509"/>
                    <a:pt x="97169" y="153600"/>
                    <a:pt x="76800" y="153600"/>
                  </a:cubicBezTo>
                  <a:lnTo>
                    <a:pt x="76800" y="153600"/>
                  </a:lnTo>
                  <a:cubicBezTo>
                    <a:pt x="56431" y="153600"/>
                    <a:pt x="36897" y="145509"/>
                    <a:pt x="22494" y="131106"/>
                  </a:cubicBezTo>
                  <a:cubicBezTo>
                    <a:pt x="8091" y="116703"/>
                    <a:pt x="0" y="97169"/>
                    <a:pt x="0" y="76800"/>
                  </a:cubicBezTo>
                  <a:lnTo>
                    <a:pt x="0" y="76800"/>
                  </a:lnTo>
                  <a:cubicBezTo>
                    <a:pt x="0" y="56431"/>
                    <a:pt x="8091" y="36897"/>
                    <a:pt x="22494" y="22494"/>
                  </a:cubicBezTo>
                  <a:cubicBezTo>
                    <a:pt x="36897" y="8091"/>
                    <a:pt x="56431" y="0"/>
                    <a:pt x="76800" y="0"/>
                  </a:cubicBezTo>
                  <a:close/>
                </a:path>
              </a:pathLst>
            </a:custGeom>
            <a:solidFill>
              <a:srgbClr val="570BEB"/>
            </a:solidFill>
          </p:spPr>
        </p:sp>
        <p:sp>
          <p:nvSpPr>
            <p:cNvPr name="TextBox 62" id="62"/>
            <p:cNvSpPr txBox="true"/>
            <p:nvPr/>
          </p:nvSpPr>
          <p:spPr>
            <a:xfrm>
              <a:off x="0" y="-19050"/>
              <a:ext cx="153600" cy="172650"/>
            </a:xfrm>
            <a:prstGeom prst="rect">
              <a:avLst/>
            </a:prstGeom>
          </p:spPr>
          <p:txBody>
            <a:bodyPr anchor="ctr" rtlCol="false" tIns="50800" lIns="50800" bIns="50800" rIns="50800"/>
            <a:lstStyle/>
            <a:p>
              <a:pPr algn="ctr">
                <a:lnSpc>
                  <a:spcPts val="1679"/>
                </a:lnSpc>
              </a:pPr>
            </a:p>
          </p:txBody>
        </p:sp>
      </p:grpSp>
      <p:sp>
        <p:nvSpPr>
          <p:cNvPr name="AutoShape 63" id="63"/>
          <p:cNvSpPr/>
          <p:nvPr/>
        </p:nvSpPr>
        <p:spPr>
          <a:xfrm>
            <a:off x="4735317" y="6236588"/>
            <a:ext cx="1937325" cy="0"/>
          </a:xfrm>
          <a:prstGeom prst="line">
            <a:avLst/>
          </a:prstGeom>
          <a:ln cap="flat" w="9525">
            <a:solidFill>
              <a:srgbClr val="DDDDDD"/>
            </a:solidFill>
            <a:prstDash val="solid"/>
            <a:headEnd type="none" len="sm" w="sm"/>
            <a:tailEnd type="none" len="sm" w="sm"/>
          </a:ln>
        </p:spPr>
      </p:sp>
      <p:grpSp>
        <p:nvGrpSpPr>
          <p:cNvPr name="Group 64" id="64"/>
          <p:cNvGrpSpPr/>
          <p:nvPr/>
        </p:nvGrpSpPr>
        <p:grpSpPr>
          <a:xfrm rot="0">
            <a:off x="4742480" y="6318723"/>
            <a:ext cx="282835" cy="282835"/>
            <a:chOff x="0" y="0"/>
            <a:chExt cx="153600" cy="153600"/>
          </a:xfrm>
        </p:grpSpPr>
        <p:sp>
          <p:nvSpPr>
            <p:cNvPr name="Freeform 65" id="65"/>
            <p:cNvSpPr/>
            <p:nvPr/>
          </p:nvSpPr>
          <p:spPr>
            <a:xfrm flipH="false" flipV="false" rot="0">
              <a:off x="0" y="0"/>
              <a:ext cx="153600" cy="153600"/>
            </a:xfrm>
            <a:custGeom>
              <a:avLst/>
              <a:gdLst/>
              <a:ahLst/>
              <a:cxnLst/>
              <a:rect r="r" b="b" t="t" l="l"/>
              <a:pathLst>
                <a:path h="153600" w="153600">
                  <a:moveTo>
                    <a:pt x="76800" y="0"/>
                  </a:moveTo>
                  <a:lnTo>
                    <a:pt x="76800" y="0"/>
                  </a:lnTo>
                  <a:cubicBezTo>
                    <a:pt x="97169" y="0"/>
                    <a:pt x="116703" y="8091"/>
                    <a:pt x="131106" y="22494"/>
                  </a:cubicBezTo>
                  <a:cubicBezTo>
                    <a:pt x="145509" y="36897"/>
                    <a:pt x="153600" y="56431"/>
                    <a:pt x="153600" y="76800"/>
                  </a:cubicBezTo>
                  <a:lnTo>
                    <a:pt x="153600" y="76800"/>
                  </a:lnTo>
                  <a:cubicBezTo>
                    <a:pt x="153600" y="97169"/>
                    <a:pt x="145509" y="116703"/>
                    <a:pt x="131106" y="131106"/>
                  </a:cubicBezTo>
                  <a:cubicBezTo>
                    <a:pt x="116703" y="145509"/>
                    <a:pt x="97169" y="153600"/>
                    <a:pt x="76800" y="153600"/>
                  </a:cubicBezTo>
                  <a:lnTo>
                    <a:pt x="76800" y="153600"/>
                  </a:lnTo>
                  <a:cubicBezTo>
                    <a:pt x="56431" y="153600"/>
                    <a:pt x="36897" y="145509"/>
                    <a:pt x="22494" y="131106"/>
                  </a:cubicBezTo>
                  <a:cubicBezTo>
                    <a:pt x="8091" y="116703"/>
                    <a:pt x="0" y="97169"/>
                    <a:pt x="0" y="76800"/>
                  </a:cubicBezTo>
                  <a:lnTo>
                    <a:pt x="0" y="76800"/>
                  </a:lnTo>
                  <a:cubicBezTo>
                    <a:pt x="0" y="56431"/>
                    <a:pt x="8091" y="36897"/>
                    <a:pt x="22494" y="22494"/>
                  </a:cubicBezTo>
                  <a:cubicBezTo>
                    <a:pt x="36897" y="8091"/>
                    <a:pt x="56431" y="0"/>
                    <a:pt x="76800" y="0"/>
                  </a:cubicBezTo>
                  <a:close/>
                </a:path>
              </a:pathLst>
            </a:custGeom>
            <a:solidFill>
              <a:srgbClr val="34078D"/>
            </a:solidFill>
          </p:spPr>
        </p:sp>
        <p:sp>
          <p:nvSpPr>
            <p:cNvPr name="TextBox 66" id="66"/>
            <p:cNvSpPr txBox="true"/>
            <p:nvPr/>
          </p:nvSpPr>
          <p:spPr>
            <a:xfrm>
              <a:off x="0" y="-19050"/>
              <a:ext cx="153600" cy="172650"/>
            </a:xfrm>
            <a:prstGeom prst="rect">
              <a:avLst/>
            </a:prstGeom>
          </p:spPr>
          <p:txBody>
            <a:bodyPr anchor="ctr" rtlCol="false" tIns="50800" lIns="50800" bIns="50800" rIns="50800"/>
            <a:lstStyle/>
            <a:p>
              <a:pPr algn="ctr">
                <a:lnSpc>
                  <a:spcPts val="1679"/>
                </a:lnSpc>
              </a:pPr>
            </a:p>
          </p:txBody>
        </p:sp>
      </p:grpSp>
      <p:sp>
        <p:nvSpPr>
          <p:cNvPr name="Freeform 67" id="67"/>
          <p:cNvSpPr/>
          <p:nvPr/>
        </p:nvSpPr>
        <p:spPr>
          <a:xfrm flipH="false" flipV="false" rot="0">
            <a:off x="4790772" y="5041320"/>
            <a:ext cx="192750" cy="194451"/>
          </a:xfrm>
          <a:custGeom>
            <a:avLst/>
            <a:gdLst/>
            <a:ahLst/>
            <a:cxnLst/>
            <a:rect r="r" b="b" t="t" l="l"/>
            <a:pathLst>
              <a:path h="194451" w="192750">
                <a:moveTo>
                  <a:pt x="0" y="0"/>
                </a:moveTo>
                <a:lnTo>
                  <a:pt x="192750" y="0"/>
                </a:lnTo>
                <a:lnTo>
                  <a:pt x="192750" y="194451"/>
                </a:lnTo>
                <a:lnTo>
                  <a:pt x="0" y="19445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8" id="68"/>
          <p:cNvSpPr/>
          <p:nvPr/>
        </p:nvSpPr>
        <p:spPr>
          <a:xfrm flipH="false" flipV="false" rot="0">
            <a:off x="4787714" y="5482659"/>
            <a:ext cx="192367" cy="192849"/>
          </a:xfrm>
          <a:custGeom>
            <a:avLst/>
            <a:gdLst/>
            <a:ahLst/>
            <a:cxnLst/>
            <a:rect r="r" b="b" t="t" l="l"/>
            <a:pathLst>
              <a:path h="192849" w="192367">
                <a:moveTo>
                  <a:pt x="0" y="0"/>
                </a:moveTo>
                <a:lnTo>
                  <a:pt x="192367" y="0"/>
                </a:lnTo>
                <a:lnTo>
                  <a:pt x="192367" y="192849"/>
                </a:lnTo>
                <a:lnTo>
                  <a:pt x="0" y="19284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69" id="69"/>
          <p:cNvSpPr/>
          <p:nvPr/>
        </p:nvSpPr>
        <p:spPr>
          <a:xfrm flipH="false" flipV="false" rot="0">
            <a:off x="4791997" y="5927712"/>
            <a:ext cx="183800" cy="183800"/>
          </a:xfrm>
          <a:custGeom>
            <a:avLst/>
            <a:gdLst/>
            <a:ahLst/>
            <a:cxnLst/>
            <a:rect r="r" b="b" t="t" l="l"/>
            <a:pathLst>
              <a:path h="183800" w="183800">
                <a:moveTo>
                  <a:pt x="0" y="0"/>
                </a:moveTo>
                <a:lnTo>
                  <a:pt x="183801" y="0"/>
                </a:lnTo>
                <a:lnTo>
                  <a:pt x="183801" y="183800"/>
                </a:lnTo>
                <a:lnTo>
                  <a:pt x="0" y="18380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70" id="70"/>
          <p:cNvSpPr/>
          <p:nvPr/>
        </p:nvSpPr>
        <p:spPr>
          <a:xfrm flipH="false" flipV="false" rot="0">
            <a:off x="4795799" y="6369217"/>
            <a:ext cx="176198" cy="176198"/>
          </a:xfrm>
          <a:custGeom>
            <a:avLst/>
            <a:gdLst/>
            <a:ahLst/>
            <a:cxnLst/>
            <a:rect r="r" b="b" t="t" l="l"/>
            <a:pathLst>
              <a:path h="176198" w="176198">
                <a:moveTo>
                  <a:pt x="0" y="0"/>
                </a:moveTo>
                <a:lnTo>
                  <a:pt x="176197" y="0"/>
                </a:lnTo>
                <a:lnTo>
                  <a:pt x="176197" y="176198"/>
                </a:lnTo>
                <a:lnTo>
                  <a:pt x="0" y="176198"/>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71" id="71"/>
          <p:cNvSpPr/>
          <p:nvPr/>
        </p:nvSpPr>
        <p:spPr>
          <a:xfrm flipH="false" flipV="false" rot="0">
            <a:off x="1022562" y="2856866"/>
            <a:ext cx="1023557" cy="574471"/>
          </a:xfrm>
          <a:custGeom>
            <a:avLst/>
            <a:gdLst/>
            <a:ahLst/>
            <a:cxnLst/>
            <a:rect r="r" b="b" t="t" l="l"/>
            <a:pathLst>
              <a:path h="574471" w="1023557">
                <a:moveTo>
                  <a:pt x="0" y="0"/>
                </a:moveTo>
                <a:lnTo>
                  <a:pt x="1023557" y="0"/>
                </a:lnTo>
                <a:lnTo>
                  <a:pt x="1023557" y="574472"/>
                </a:lnTo>
                <a:lnTo>
                  <a:pt x="0" y="574472"/>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72" id="72"/>
          <p:cNvSpPr txBox="true"/>
          <p:nvPr/>
        </p:nvSpPr>
        <p:spPr>
          <a:xfrm rot="0">
            <a:off x="1015982" y="742155"/>
            <a:ext cx="5750927" cy="349250"/>
          </a:xfrm>
          <a:prstGeom prst="rect">
            <a:avLst/>
          </a:prstGeom>
        </p:spPr>
        <p:txBody>
          <a:bodyPr anchor="t" rtlCol="false" tIns="0" lIns="0" bIns="0" rIns="0">
            <a:spAutoFit/>
          </a:bodyPr>
          <a:lstStyle/>
          <a:p>
            <a:pPr algn="l">
              <a:lnSpc>
                <a:spcPts val="2800"/>
              </a:lnSpc>
            </a:pPr>
            <a:r>
              <a:rPr lang="en-US" b="true" sz="2000" spc="-80">
                <a:solidFill>
                  <a:srgbClr val="FFFFFF"/>
                </a:solidFill>
                <a:latin typeface="TT Interphases Bold"/>
                <a:ea typeface="TT Interphases Bold"/>
                <a:cs typeface="TT Interphases Bold"/>
                <a:sym typeface="TT Interphases Bold"/>
              </a:rPr>
              <a:t>BUSINESS PERFORMANCE OVERVIEW</a:t>
            </a:r>
          </a:p>
        </p:txBody>
      </p:sp>
      <p:sp>
        <p:nvSpPr>
          <p:cNvPr name="TextBox 73" id="73"/>
          <p:cNvSpPr txBox="true"/>
          <p:nvPr/>
        </p:nvSpPr>
        <p:spPr>
          <a:xfrm rot="0">
            <a:off x="1006610" y="1918771"/>
            <a:ext cx="1294181" cy="165100"/>
          </a:xfrm>
          <a:prstGeom prst="rect">
            <a:avLst/>
          </a:prstGeom>
        </p:spPr>
        <p:txBody>
          <a:bodyPr anchor="t" rtlCol="false" tIns="0" lIns="0" bIns="0" rIns="0">
            <a:spAutoFit/>
          </a:bodyPr>
          <a:lstStyle/>
          <a:p>
            <a:pPr algn="l">
              <a:lnSpc>
                <a:spcPts val="1399"/>
              </a:lnSpc>
            </a:pPr>
            <a:r>
              <a:rPr lang="en-US" b="true" sz="999" spc="-39">
                <a:solidFill>
                  <a:srgbClr val="21025E"/>
                </a:solidFill>
                <a:latin typeface="TT Interphases Bold"/>
                <a:ea typeface="TT Interphases Bold"/>
                <a:cs typeface="TT Interphases Bold"/>
                <a:sym typeface="TT Interphases Bold"/>
              </a:rPr>
              <a:t>REVENUE GROWTH</a:t>
            </a:r>
          </a:p>
        </p:txBody>
      </p:sp>
      <p:sp>
        <p:nvSpPr>
          <p:cNvPr name="TextBox 74" id="74"/>
          <p:cNvSpPr txBox="true"/>
          <p:nvPr/>
        </p:nvSpPr>
        <p:spPr>
          <a:xfrm rot="0">
            <a:off x="1015982" y="1554404"/>
            <a:ext cx="1294181" cy="349250"/>
          </a:xfrm>
          <a:prstGeom prst="rect">
            <a:avLst/>
          </a:prstGeom>
        </p:spPr>
        <p:txBody>
          <a:bodyPr anchor="t" rtlCol="false" tIns="0" lIns="0" bIns="0" rIns="0">
            <a:spAutoFit/>
          </a:bodyPr>
          <a:lstStyle/>
          <a:p>
            <a:pPr algn="l">
              <a:lnSpc>
                <a:spcPts val="2800"/>
              </a:lnSpc>
            </a:pPr>
            <a:r>
              <a:rPr lang="en-US" b="true" sz="2000" spc="-80">
                <a:solidFill>
                  <a:srgbClr val="21025E"/>
                </a:solidFill>
                <a:latin typeface="TT Interphases Bold"/>
                <a:ea typeface="TT Interphases Bold"/>
                <a:cs typeface="TT Interphases Bold"/>
                <a:sym typeface="TT Interphases Bold"/>
              </a:rPr>
              <a:t>2025</a:t>
            </a:r>
          </a:p>
        </p:txBody>
      </p:sp>
      <p:sp>
        <p:nvSpPr>
          <p:cNvPr name="TextBox 75" id="75"/>
          <p:cNvSpPr txBox="true"/>
          <p:nvPr/>
        </p:nvSpPr>
        <p:spPr>
          <a:xfrm rot="0">
            <a:off x="6099630" y="4112947"/>
            <a:ext cx="375783" cy="143722"/>
          </a:xfrm>
          <a:prstGeom prst="rect">
            <a:avLst/>
          </a:prstGeom>
        </p:spPr>
        <p:txBody>
          <a:bodyPr anchor="t" rtlCol="false" tIns="0" lIns="0" bIns="0" rIns="0">
            <a:spAutoFit/>
          </a:bodyPr>
          <a:lstStyle/>
          <a:p>
            <a:pPr algn="ctr">
              <a:lnSpc>
                <a:spcPts val="1120"/>
              </a:lnSpc>
            </a:pPr>
            <a:r>
              <a:rPr lang="en-US" sz="800">
                <a:solidFill>
                  <a:srgbClr val="21025E"/>
                </a:solidFill>
                <a:latin typeface="Helvetica Now"/>
                <a:ea typeface="Helvetica Now"/>
                <a:cs typeface="Helvetica Now"/>
                <a:sym typeface="Helvetica Now"/>
              </a:rPr>
              <a:t>Jan</a:t>
            </a:r>
          </a:p>
        </p:txBody>
      </p:sp>
      <p:sp>
        <p:nvSpPr>
          <p:cNvPr name="TextBox 76" id="76"/>
          <p:cNvSpPr txBox="true"/>
          <p:nvPr/>
        </p:nvSpPr>
        <p:spPr>
          <a:xfrm rot="0">
            <a:off x="5149510" y="4978687"/>
            <a:ext cx="972421" cy="279188"/>
          </a:xfrm>
          <a:prstGeom prst="rect">
            <a:avLst/>
          </a:prstGeom>
        </p:spPr>
        <p:txBody>
          <a:bodyPr anchor="t" rtlCol="false" tIns="0" lIns="0" bIns="0" rIns="0">
            <a:spAutoFit/>
          </a:bodyPr>
          <a:lstStyle/>
          <a:p>
            <a:pPr algn="l">
              <a:lnSpc>
                <a:spcPts val="1120"/>
              </a:lnSpc>
            </a:pPr>
            <a:r>
              <a:rPr lang="en-US" sz="800">
                <a:solidFill>
                  <a:srgbClr val="21025E"/>
                </a:solidFill>
                <a:latin typeface="Helvetica Now"/>
                <a:ea typeface="Helvetica Now"/>
                <a:cs typeface="Helvetica Now"/>
                <a:sym typeface="Helvetica Now"/>
              </a:rPr>
              <a:t>Sales Target </a:t>
            </a:r>
          </a:p>
          <a:p>
            <a:pPr algn="l">
              <a:lnSpc>
                <a:spcPts val="1120"/>
              </a:lnSpc>
            </a:pPr>
            <a:r>
              <a:rPr lang="en-US" sz="800">
                <a:solidFill>
                  <a:srgbClr val="21025E"/>
                </a:solidFill>
                <a:latin typeface="Helvetica Now"/>
                <a:ea typeface="Helvetica Now"/>
                <a:cs typeface="Helvetica Now"/>
                <a:sym typeface="Helvetica Now"/>
              </a:rPr>
              <a:t>Achieved</a:t>
            </a:r>
          </a:p>
        </p:txBody>
      </p:sp>
      <p:sp>
        <p:nvSpPr>
          <p:cNvPr name="TextBox 77" id="77"/>
          <p:cNvSpPr txBox="true"/>
          <p:nvPr/>
        </p:nvSpPr>
        <p:spPr>
          <a:xfrm rot="0">
            <a:off x="6121931" y="3572447"/>
            <a:ext cx="367986" cy="139065"/>
          </a:xfrm>
          <a:prstGeom prst="rect">
            <a:avLst/>
          </a:prstGeom>
        </p:spPr>
        <p:txBody>
          <a:bodyPr anchor="t" rtlCol="false" tIns="0" lIns="0" bIns="0" rIns="0">
            <a:spAutoFit/>
          </a:bodyPr>
          <a:lstStyle/>
          <a:p>
            <a:pPr algn="ctr">
              <a:lnSpc>
                <a:spcPts val="1260"/>
              </a:lnSpc>
            </a:pPr>
            <a:r>
              <a:rPr lang="en-US" b="true" sz="900" spc="-36">
                <a:solidFill>
                  <a:srgbClr val="FFFFFF"/>
                </a:solidFill>
                <a:latin typeface="TT Interphases Bold"/>
                <a:ea typeface="TT Interphases Bold"/>
                <a:cs typeface="TT Interphases Bold"/>
                <a:sym typeface="TT Interphases Bold"/>
              </a:rPr>
              <a:t>52</a:t>
            </a:r>
          </a:p>
        </p:txBody>
      </p:sp>
      <p:sp>
        <p:nvSpPr>
          <p:cNvPr name="TextBox 78" id="78"/>
          <p:cNvSpPr txBox="true"/>
          <p:nvPr/>
        </p:nvSpPr>
        <p:spPr>
          <a:xfrm rot="0">
            <a:off x="5844053" y="1618742"/>
            <a:ext cx="2811366" cy="155074"/>
          </a:xfrm>
          <a:prstGeom prst="rect">
            <a:avLst/>
          </a:prstGeom>
        </p:spPr>
        <p:txBody>
          <a:bodyPr anchor="t" rtlCol="false" tIns="0" lIns="0" bIns="0" rIns="0">
            <a:spAutoFit/>
          </a:bodyPr>
          <a:lstStyle/>
          <a:p>
            <a:pPr algn="l">
              <a:lnSpc>
                <a:spcPts val="1303"/>
              </a:lnSpc>
            </a:pPr>
            <a:r>
              <a:rPr lang="en-US" b="true" sz="931" spc="-37">
                <a:solidFill>
                  <a:srgbClr val="21025E"/>
                </a:solidFill>
                <a:latin typeface="TT Interphases Bold"/>
                <a:ea typeface="TT Interphases Bold"/>
                <a:cs typeface="TT Interphases Bold"/>
                <a:sym typeface="TT Interphases Bold"/>
              </a:rPr>
              <a:t>NEW CUSTOMER ACQUISITION</a:t>
            </a:r>
          </a:p>
        </p:txBody>
      </p:sp>
      <p:sp>
        <p:nvSpPr>
          <p:cNvPr name="TextBox 79" id="79"/>
          <p:cNvSpPr txBox="true"/>
          <p:nvPr/>
        </p:nvSpPr>
        <p:spPr>
          <a:xfrm rot="0">
            <a:off x="989271" y="4683030"/>
            <a:ext cx="3277013" cy="165100"/>
          </a:xfrm>
          <a:prstGeom prst="rect">
            <a:avLst/>
          </a:prstGeom>
        </p:spPr>
        <p:txBody>
          <a:bodyPr anchor="t" rtlCol="false" tIns="0" lIns="0" bIns="0" rIns="0">
            <a:spAutoFit/>
          </a:bodyPr>
          <a:lstStyle/>
          <a:p>
            <a:pPr algn="l">
              <a:lnSpc>
                <a:spcPts val="1399"/>
              </a:lnSpc>
            </a:pPr>
            <a:r>
              <a:rPr lang="en-US" b="true" sz="999" spc="-39">
                <a:solidFill>
                  <a:srgbClr val="21025E"/>
                </a:solidFill>
                <a:latin typeface="TT Interphases Bold"/>
                <a:ea typeface="TT Interphases Bold"/>
                <a:cs typeface="TT Interphases Bold"/>
                <a:sym typeface="TT Interphases Bold"/>
              </a:rPr>
              <a:t>MONTHLY  EXPENSES BREAKDOWN</a:t>
            </a:r>
          </a:p>
        </p:txBody>
      </p:sp>
      <p:sp>
        <p:nvSpPr>
          <p:cNvPr name="TextBox 80" id="80"/>
          <p:cNvSpPr txBox="true"/>
          <p:nvPr/>
        </p:nvSpPr>
        <p:spPr>
          <a:xfrm rot="0">
            <a:off x="6542628" y="4112947"/>
            <a:ext cx="394713" cy="143722"/>
          </a:xfrm>
          <a:prstGeom prst="rect">
            <a:avLst/>
          </a:prstGeom>
        </p:spPr>
        <p:txBody>
          <a:bodyPr anchor="t" rtlCol="false" tIns="0" lIns="0" bIns="0" rIns="0">
            <a:spAutoFit/>
          </a:bodyPr>
          <a:lstStyle/>
          <a:p>
            <a:pPr algn="ctr">
              <a:lnSpc>
                <a:spcPts val="1120"/>
              </a:lnSpc>
            </a:pPr>
            <a:r>
              <a:rPr lang="en-US" sz="800">
                <a:solidFill>
                  <a:srgbClr val="21025E"/>
                </a:solidFill>
                <a:latin typeface="Helvetica Now"/>
                <a:ea typeface="Helvetica Now"/>
                <a:cs typeface="Helvetica Now"/>
                <a:sym typeface="Helvetica Now"/>
              </a:rPr>
              <a:t>Feb</a:t>
            </a:r>
          </a:p>
        </p:txBody>
      </p:sp>
      <p:sp>
        <p:nvSpPr>
          <p:cNvPr name="TextBox 81" id="81"/>
          <p:cNvSpPr txBox="true"/>
          <p:nvPr/>
        </p:nvSpPr>
        <p:spPr>
          <a:xfrm rot="0">
            <a:off x="6989402" y="4112947"/>
            <a:ext cx="419042" cy="143722"/>
          </a:xfrm>
          <a:prstGeom prst="rect">
            <a:avLst/>
          </a:prstGeom>
        </p:spPr>
        <p:txBody>
          <a:bodyPr anchor="t" rtlCol="false" tIns="0" lIns="0" bIns="0" rIns="0">
            <a:spAutoFit/>
          </a:bodyPr>
          <a:lstStyle/>
          <a:p>
            <a:pPr algn="ctr">
              <a:lnSpc>
                <a:spcPts val="1120"/>
              </a:lnSpc>
            </a:pPr>
            <a:r>
              <a:rPr lang="en-US" sz="800">
                <a:solidFill>
                  <a:srgbClr val="21025E"/>
                </a:solidFill>
                <a:latin typeface="Helvetica Now"/>
                <a:ea typeface="Helvetica Now"/>
                <a:cs typeface="Helvetica Now"/>
                <a:sym typeface="Helvetica Now"/>
              </a:rPr>
              <a:t>Mar</a:t>
            </a:r>
          </a:p>
        </p:txBody>
      </p:sp>
      <p:sp>
        <p:nvSpPr>
          <p:cNvPr name="TextBox 82" id="82"/>
          <p:cNvSpPr txBox="true"/>
          <p:nvPr/>
        </p:nvSpPr>
        <p:spPr>
          <a:xfrm rot="0">
            <a:off x="7437757" y="4112947"/>
            <a:ext cx="394820" cy="143722"/>
          </a:xfrm>
          <a:prstGeom prst="rect">
            <a:avLst/>
          </a:prstGeom>
        </p:spPr>
        <p:txBody>
          <a:bodyPr anchor="t" rtlCol="false" tIns="0" lIns="0" bIns="0" rIns="0">
            <a:spAutoFit/>
          </a:bodyPr>
          <a:lstStyle/>
          <a:p>
            <a:pPr algn="ctr">
              <a:lnSpc>
                <a:spcPts val="1120"/>
              </a:lnSpc>
            </a:pPr>
            <a:r>
              <a:rPr lang="en-US" sz="800">
                <a:solidFill>
                  <a:srgbClr val="21025E"/>
                </a:solidFill>
                <a:latin typeface="Helvetica Now"/>
                <a:ea typeface="Helvetica Now"/>
                <a:cs typeface="Helvetica Now"/>
                <a:sym typeface="Helvetica Now"/>
              </a:rPr>
              <a:t>Apr</a:t>
            </a:r>
          </a:p>
        </p:txBody>
      </p:sp>
      <p:sp>
        <p:nvSpPr>
          <p:cNvPr name="TextBox 83" id="83"/>
          <p:cNvSpPr txBox="true"/>
          <p:nvPr/>
        </p:nvSpPr>
        <p:spPr>
          <a:xfrm rot="0">
            <a:off x="7894675" y="4112947"/>
            <a:ext cx="393632" cy="143722"/>
          </a:xfrm>
          <a:prstGeom prst="rect">
            <a:avLst/>
          </a:prstGeom>
        </p:spPr>
        <p:txBody>
          <a:bodyPr anchor="t" rtlCol="false" tIns="0" lIns="0" bIns="0" rIns="0">
            <a:spAutoFit/>
          </a:bodyPr>
          <a:lstStyle/>
          <a:p>
            <a:pPr algn="ctr">
              <a:lnSpc>
                <a:spcPts val="1120"/>
              </a:lnSpc>
            </a:pPr>
            <a:r>
              <a:rPr lang="en-US" sz="800">
                <a:solidFill>
                  <a:srgbClr val="21025E"/>
                </a:solidFill>
                <a:latin typeface="Helvetica Now"/>
                <a:ea typeface="Helvetica Now"/>
                <a:cs typeface="Helvetica Now"/>
                <a:sym typeface="Helvetica Now"/>
              </a:rPr>
              <a:t>May</a:t>
            </a:r>
          </a:p>
        </p:txBody>
      </p:sp>
      <p:sp>
        <p:nvSpPr>
          <p:cNvPr name="TextBox 84" id="84"/>
          <p:cNvSpPr txBox="true"/>
          <p:nvPr/>
        </p:nvSpPr>
        <p:spPr>
          <a:xfrm rot="0">
            <a:off x="8347869" y="4112947"/>
            <a:ext cx="374258" cy="143722"/>
          </a:xfrm>
          <a:prstGeom prst="rect">
            <a:avLst/>
          </a:prstGeom>
        </p:spPr>
        <p:txBody>
          <a:bodyPr anchor="t" rtlCol="false" tIns="0" lIns="0" bIns="0" rIns="0">
            <a:spAutoFit/>
          </a:bodyPr>
          <a:lstStyle/>
          <a:p>
            <a:pPr algn="ctr">
              <a:lnSpc>
                <a:spcPts val="1120"/>
              </a:lnSpc>
            </a:pPr>
            <a:r>
              <a:rPr lang="en-US" sz="800">
                <a:solidFill>
                  <a:srgbClr val="21025E"/>
                </a:solidFill>
                <a:latin typeface="Helvetica Now"/>
                <a:ea typeface="Helvetica Now"/>
                <a:cs typeface="Helvetica Now"/>
                <a:sym typeface="Helvetica Now"/>
              </a:rPr>
              <a:t>Jun</a:t>
            </a:r>
          </a:p>
        </p:txBody>
      </p:sp>
      <p:sp>
        <p:nvSpPr>
          <p:cNvPr name="TextBox 85" id="85"/>
          <p:cNvSpPr txBox="true"/>
          <p:nvPr/>
        </p:nvSpPr>
        <p:spPr>
          <a:xfrm rot="0">
            <a:off x="6572782" y="3572447"/>
            <a:ext cx="334406" cy="139065"/>
          </a:xfrm>
          <a:prstGeom prst="rect">
            <a:avLst/>
          </a:prstGeom>
        </p:spPr>
        <p:txBody>
          <a:bodyPr anchor="t" rtlCol="false" tIns="0" lIns="0" bIns="0" rIns="0">
            <a:spAutoFit/>
          </a:bodyPr>
          <a:lstStyle/>
          <a:p>
            <a:pPr algn="ctr">
              <a:lnSpc>
                <a:spcPts val="1260"/>
              </a:lnSpc>
            </a:pPr>
            <a:r>
              <a:rPr lang="en-US" b="true" sz="900" spc="-36">
                <a:solidFill>
                  <a:srgbClr val="FFFFFF"/>
                </a:solidFill>
                <a:latin typeface="TT Interphases Bold"/>
                <a:ea typeface="TT Interphases Bold"/>
                <a:cs typeface="TT Interphases Bold"/>
                <a:sym typeface="TT Interphases Bold"/>
              </a:rPr>
              <a:t>65</a:t>
            </a:r>
          </a:p>
        </p:txBody>
      </p:sp>
      <p:sp>
        <p:nvSpPr>
          <p:cNvPr name="TextBox 86" id="86"/>
          <p:cNvSpPr txBox="true"/>
          <p:nvPr/>
        </p:nvSpPr>
        <p:spPr>
          <a:xfrm rot="0">
            <a:off x="7084610" y="3572447"/>
            <a:ext cx="228626" cy="139065"/>
          </a:xfrm>
          <a:prstGeom prst="rect">
            <a:avLst/>
          </a:prstGeom>
        </p:spPr>
        <p:txBody>
          <a:bodyPr anchor="t" rtlCol="false" tIns="0" lIns="0" bIns="0" rIns="0">
            <a:spAutoFit/>
          </a:bodyPr>
          <a:lstStyle/>
          <a:p>
            <a:pPr algn="ctr">
              <a:lnSpc>
                <a:spcPts val="1260"/>
              </a:lnSpc>
            </a:pPr>
            <a:r>
              <a:rPr lang="en-US" b="true" sz="900" spc="-36">
                <a:solidFill>
                  <a:srgbClr val="FFFFFF"/>
                </a:solidFill>
                <a:latin typeface="TT Interphases Bold"/>
                <a:ea typeface="TT Interphases Bold"/>
                <a:cs typeface="TT Interphases Bold"/>
                <a:sym typeface="TT Interphases Bold"/>
              </a:rPr>
              <a:t>72</a:t>
            </a:r>
          </a:p>
        </p:txBody>
      </p:sp>
      <p:sp>
        <p:nvSpPr>
          <p:cNvPr name="TextBox 87" id="87"/>
          <p:cNvSpPr txBox="true"/>
          <p:nvPr/>
        </p:nvSpPr>
        <p:spPr>
          <a:xfrm rot="0">
            <a:off x="7487406" y="3572447"/>
            <a:ext cx="295521" cy="139065"/>
          </a:xfrm>
          <a:prstGeom prst="rect">
            <a:avLst/>
          </a:prstGeom>
        </p:spPr>
        <p:txBody>
          <a:bodyPr anchor="t" rtlCol="false" tIns="0" lIns="0" bIns="0" rIns="0">
            <a:spAutoFit/>
          </a:bodyPr>
          <a:lstStyle/>
          <a:p>
            <a:pPr algn="ctr">
              <a:lnSpc>
                <a:spcPts val="1260"/>
              </a:lnSpc>
            </a:pPr>
            <a:r>
              <a:rPr lang="en-US" b="true" sz="900" spc="-36">
                <a:solidFill>
                  <a:srgbClr val="FFFFFF"/>
                </a:solidFill>
                <a:latin typeface="TT Interphases Bold"/>
                <a:ea typeface="TT Interphases Bold"/>
                <a:cs typeface="TT Interphases Bold"/>
                <a:sym typeface="TT Interphases Bold"/>
              </a:rPr>
              <a:t>94</a:t>
            </a:r>
          </a:p>
        </p:txBody>
      </p:sp>
      <p:sp>
        <p:nvSpPr>
          <p:cNvPr name="TextBox 88" id="88"/>
          <p:cNvSpPr txBox="true"/>
          <p:nvPr/>
        </p:nvSpPr>
        <p:spPr>
          <a:xfrm rot="0">
            <a:off x="7923771" y="3572447"/>
            <a:ext cx="324165" cy="139065"/>
          </a:xfrm>
          <a:prstGeom prst="rect">
            <a:avLst/>
          </a:prstGeom>
        </p:spPr>
        <p:txBody>
          <a:bodyPr anchor="t" rtlCol="false" tIns="0" lIns="0" bIns="0" rIns="0">
            <a:spAutoFit/>
          </a:bodyPr>
          <a:lstStyle/>
          <a:p>
            <a:pPr algn="ctr">
              <a:lnSpc>
                <a:spcPts val="1260"/>
              </a:lnSpc>
            </a:pPr>
            <a:r>
              <a:rPr lang="en-US" b="true" sz="900" spc="-36">
                <a:solidFill>
                  <a:srgbClr val="FFFFFF"/>
                </a:solidFill>
                <a:latin typeface="TT Interphases Bold"/>
                <a:ea typeface="TT Interphases Bold"/>
                <a:cs typeface="TT Interphases Bold"/>
                <a:sym typeface="TT Interphases Bold"/>
              </a:rPr>
              <a:t>120</a:t>
            </a:r>
          </a:p>
        </p:txBody>
      </p:sp>
      <p:sp>
        <p:nvSpPr>
          <p:cNvPr name="TextBox 89" id="89"/>
          <p:cNvSpPr txBox="true"/>
          <p:nvPr/>
        </p:nvSpPr>
        <p:spPr>
          <a:xfrm rot="0">
            <a:off x="8362577" y="3572447"/>
            <a:ext cx="344842" cy="139065"/>
          </a:xfrm>
          <a:prstGeom prst="rect">
            <a:avLst/>
          </a:prstGeom>
        </p:spPr>
        <p:txBody>
          <a:bodyPr anchor="t" rtlCol="false" tIns="0" lIns="0" bIns="0" rIns="0">
            <a:spAutoFit/>
          </a:bodyPr>
          <a:lstStyle/>
          <a:p>
            <a:pPr algn="ctr">
              <a:lnSpc>
                <a:spcPts val="1260"/>
              </a:lnSpc>
            </a:pPr>
            <a:r>
              <a:rPr lang="en-US" b="true" sz="900" spc="-36">
                <a:solidFill>
                  <a:srgbClr val="FFFFFF"/>
                </a:solidFill>
                <a:latin typeface="TT Interphases Bold"/>
                <a:ea typeface="TT Interphases Bold"/>
                <a:cs typeface="TT Interphases Bold"/>
                <a:sym typeface="TT Interphases Bold"/>
              </a:rPr>
              <a:t>138</a:t>
            </a:r>
          </a:p>
        </p:txBody>
      </p:sp>
      <p:sp>
        <p:nvSpPr>
          <p:cNvPr name="TextBox 90" id="90"/>
          <p:cNvSpPr txBox="true"/>
          <p:nvPr/>
        </p:nvSpPr>
        <p:spPr>
          <a:xfrm rot="0">
            <a:off x="2876077" y="3274584"/>
            <a:ext cx="324073" cy="139065"/>
          </a:xfrm>
          <a:prstGeom prst="rect">
            <a:avLst/>
          </a:prstGeom>
        </p:spPr>
        <p:txBody>
          <a:bodyPr anchor="t" rtlCol="false" tIns="0" lIns="0" bIns="0" rIns="0">
            <a:spAutoFit/>
          </a:bodyPr>
          <a:lstStyle/>
          <a:p>
            <a:pPr algn="ctr">
              <a:lnSpc>
                <a:spcPts val="1260"/>
              </a:lnSpc>
            </a:pPr>
            <a:r>
              <a:rPr lang="en-US" b="true" sz="900" spc="-36">
                <a:solidFill>
                  <a:srgbClr val="570BEB"/>
                </a:solidFill>
                <a:latin typeface="TT Interphases Bold"/>
                <a:ea typeface="TT Interphases Bold"/>
                <a:cs typeface="TT Interphases Bold"/>
                <a:sym typeface="TT Interphases Bold"/>
              </a:rPr>
              <a:t>$ 10M </a:t>
            </a:r>
          </a:p>
        </p:txBody>
      </p:sp>
      <p:sp>
        <p:nvSpPr>
          <p:cNvPr name="TextBox 91" id="91"/>
          <p:cNvSpPr txBox="true"/>
          <p:nvPr/>
        </p:nvSpPr>
        <p:spPr>
          <a:xfrm rot="0">
            <a:off x="3273297" y="2981164"/>
            <a:ext cx="293787" cy="139065"/>
          </a:xfrm>
          <a:prstGeom prst="rect">
            <a:avLst/>
          </a:prstGeom>
        </p:spPr>
        <p:txBody>
          <a:bodyPr anchor="t" rtlCol="false" tIns="0" lIns="0" bIns="0" rIns="0">
            <a:spAutoFit/>
          </a:bodyPr>
          <a:lstStyle/>
          <a:p>
            <a:pPr algn="ctr">
              <a:lnSpc>
                <a:spcPts val="1260"/>
              </a:lnSpc>
            </a:pPr>
            <a:r>
              <a:rPr lang="en-US" b="true" sz="900" spc="-36">
                <a:solidFill>
                  <a:srgbClr val="570BEB"/>
                </a:solidFill>
                <a:latin typeface="TT Interphases Bold"/>
                <a:ea typeface="TT Interphases Bold"/>
                <a:cs typeface="TT Interphases Bold"/>
                <a:sym typeface="TT Interphases Bold"/>
              </a:rPr>
              <a:t>$ 15M</a:t>
            </a:r>
          </a:p>
        </p:txBody>
      </p:sp>
      <p:sp>
        <p:nvSpPr>
          <p:cNvPr name="TextBox 92" id="92"/>
          <p:cNvSpPr txBox="true"/>
          <p:nvPr/>
        </p:nvSpPr>
        <p:spPr>
          <a:xfrm rot="0">
            <a:off x="3669032" y="2557024"/>
            <a:ext cx="309190" cy="139065"/>
          </a:xfrm>
          <a:prstGeom prst="rect">
            <a:avLst/>
          </a:prstGeom>
        </p:spPr>
        <p:txBody>
          <a:bodyPr anchor="t" rtlCol="false" tIns="0" lIns="0" bIns="0" rIns="0">
            <a:spAutoFit/>
          </a:bodyPr>
          <a:lstStyle/>
          <a:p>
            <a:pPr algn="ctr">
              <a:lnSpc>
                <a:spcPts val="1260"/>
              </a:lnSpc>
            </a:pPr>
            <a:r>
              <a:rPr lang="en-US" b="true" sz="900" spc="-36">
                <a:solidFill>
                  <a:srgbClr val="570BEB"/>
                </a:solidFill>
                <a:latin typeface="TT Interphases Bold"/>
                <a:ea typeface="TT Interphases Bold"/>
                <a:cs typeface="TT Interphases Bold"/>
                <a:sym typeface="TT Interphases Bold"/>
              </a:rPr>
              <a:t>$ 27M</a:t>
            </a:r>
          </a:p>
        </p:txBody>
      </p:sp>
      <p:sp>
        <p:nvSpPr>
          <p:cNvPr name="TextBox 93" id="93"/>
          <p:cNvSpPr txBox="true"/>
          <p:nvPr/>
        </p:nvSpPr>
        <p:spPr>
          <a:xfrm rot="0">
            <a:off x="4107968" y="2276310"/>
            <a:ext cx="316632" cy="139065"/>
          </a:xfrm>
          <a:prstGeom prst="rect">
            <a:avLst/>
          </a:prstGeom>
        </p:spPr>
        <p:txBody>
          <a:bodyPr anchor="t" rtlCol="false" tIns="0" lIns="0" bIns="0" rIns="0">
            <a:spAutoFit/>
          </a:bodyPr>
          <a:lstStyle/>
          <a:p>
            <a:pPr algn="ctr">
              <a:lnSpc>
                <a:spcPts val="1260"/>
              </a:lnSpc>
            </a:pPr>
            <a:r>
              <a:rPr lang="en-US" b="true" sz="900" spc="-36">
                <a:solidFill>
                  <a:srgbClr val="570BEB"/>
                </a:solidFill>
                <a:latin typeface="TT Interphases Bold"/>
                <a:ea typeface="TT Interphases Bold"/>
                <a:cs typeface="TT Interphases Bold"/>
                <a:sym typeface="TT Interphases Bold"/>
              </a:rPr>
              <a:t>$ 32M</a:t>
            </a:r>
          </a:p>
        </p:txBody>
      </p:sp>
      <p:sp>
        <p:nvSpPr>
          <p:cNvPr name="TextBox 94" id="94"/>
          <p:cNvSpPr txBox="true"/>
          <p:nvPr/>
        </p:nvSpPr>
        <p:spPr>
          <a:xfrm rot="0">
            <a:off x="4534769" y="1928296"/>
            <a:ext cx="326901" cy="139065"/>
          </a:xfrm>
          <a:prstGeom prst="rect">
            <a:avLst/>
          </a:prstGeom>
        </p:spPr>
        <p:txBody>
          <a:bodyPr anchor="t" rtlCol="false" tIns="0" lIns="0" bIns="0" rIns="0">
            <a:spAutoFit/>
          </a:bodyPr>
          <a:lstStyle/>
          <a:p>
            <a:pPr algn="ctr">
              <a:lnSpc>
                <a:spcPts val="1260"/>
              </a:lnSpc>
            </a:pPr>
            <a:r>
              <a:rPr lang="en-US" b="true" sz="900" spc="-36">
                <a:solidFill>
                  <a:srgbClr val="570BEB"/>
                </a:solidFill>
                <a:latin typeface="TT Interphases Bold"/>
                <a:ea typeface="TT Interphases Bold"/>
                <a:cs typeface="TT Interphases Bold"/>
                <a:sym typeface="TT Interphases Bold"/>
              </a:rPr>
              <a:t>$ 40M</a:t>
            </a:r>
          </a:p>
        </p:txBody>
      </p:sp>
      <p:sp>
        <p:nvSpPr>
          <p:cNvPr name="TextBox 95" id="95"/>
          <p:cNvSpPr txBox="true"/>
          <p:nvPr/>
        </p:nvSpPr>
        <p:spPr>
          <a:xfrm rot="0">
            <a:off x="4903494" y="1688016"/>
            <a:ext cx="318343" cy="139065"/>
          </a:xfrm>
          <a:prstGeom prst="rect">
            <a:avLst/>
          </a:prstGeom>
        </p:spPr>
        <p:txBody>
          <a:bodyPr anchor="t" rtlCol="false" tIns="0" lIns="0" bIns="0" rIns="0">
            <a:spAutoFit/>
          </a:bodyPr>
          <a:lstStyle/>
          <a:p>
            <a:pPr algn="ctr">
              <a:lnSpc>
                <a:spcPts val="1260"/>
              </a:lnSpc>
            </a:pPr>
            <a:r>
              <a:rPr lang="en-US" b="true" sz="900" spc="-36">
                <a:solidFill>
                  <a:srgbClr val="570BEB"/>
                </a:solidFill>
                <a:latin typeface="TT Interphases Bold"/>
                <a:ea typeface="TT Interphases Bold"/>
                <a:cs typeface="TT Interphases Bold"/>
                <a:sym typeface="TT Interphases Bold"/>
              </a:rPr>
              <a:t>$ 45M</a:t>
            </a:r>
          </a:p>
        </p:txBody>
      </p:sp>
      <p:sp>
        <p:nvSpPr>
          <p:cNvPr name="TextBox 96" id="96"/>
          <p:cNvSpPr txBox="true"/>
          <p:nvPr/>
        </p:nvSpPr>
        <p:spPr>
          <a:xfrm rot="0">
            <a:off x="1022562" y="3549491"/>
            <a:ext cx="1531007" cy="685586"/>
          </a:xfrm>
          <a:prstGeom prst="rect">
            <a:avLst/>
          </a:prstGeom>
        </p:spPr>
        <p:txBody>
          <a:bodyPr anchor="t" rtlCol="false" tIns="0" lIns="0" bIns="0" rIns="0">
            <a:spAutoFit/>
          </a:bodyPr>
          <a:lstStyle/>
          <a:p>
            <a:pPr algn="l">
              <a:lnSpc>
                <a:spcPts val="1119"/>
              </a:lnSpc>
            </a:pPr>
            <a:r>
              <a:rPr lang="en-US" sz="799">
                <a:solidFill>
                  <a:srgbClr val="21025E"/>
                </a:solidFill>
                <a:latin typeface="Helvetica Now"/>
                <a:ea typeface="Helvetica Now"/>
                <a:cs typeface="Helvetica Now"/>
                <a:sym typeface="Helvetica Now"/>
              </a:rPr>
              <a:t>Projected 2025 revenue </a:t>
            </a:r>
          </a:p>
          <a:p>
            <a:pPr algn="l">
              <a:lnSpc>
                <a:spcPts val="1119"/>
              </a:lnSpc>
            </a:pPr>
            <a:r>
              <a:rPr lang="en-US" sz="799">
                <a:solidFill>
                  <a:srgbClr val="21025E"/>
                </a:solidFill>
                <a:latin typeface="Helvetica Now"/>
                <a:ea typeface="Helvetica Now"/>
                <a:cs typeface="Helvetica Now"/>
                <a:sym typeface="Helvetica Now"/>
              </a:rPr>
              <a:t>growth increases steadily </a:t>
            </a:r>
          </a:p>
          <a:p>
            <a:pPr algn="l">
              <a:lnSpc>
                <a:spcPts val="1119"/>
              </a:lnSpc>
            </a:pPr>
            <a:r>
              <a:rPr lang="en-US" sz="799">
                <a:solidFill>
                  <a:srgbClr val="21025E"/>
                </a:solidFill>
                <a:latin typeface="Helvetica Now"/>
                <a:ea typeface="Helvetica Now"/>
                <a:cs typeface="Helvetica Now"/>
                <a:sym typeface="Helvetica Now"/>
              </a:rPr>
              <a:t>each month, starting at $10 </a:t>
            </a:r>
          </a:p>
          <a:p>
            <a:pPr algn="l">
              <a:lnSpc>
                <a:spcPts val="1119"/>
              </a:lnSpc>
            </a:pPr>
            <a:r>
              <a:rPr lang="en-US" sz="799">
                <a:solidFill>
                  <a:srgbClr val="21025E"/>
                </a:solidFill>
                <a:latin typeface="Helvetica Now"/>
                <a:ea typeface="Helvetica Now"/>
                <a:cs typeface="Helvetica Now"/>
                <a:sym typeface="Helvetica Now"/>
              </a:rPr>
              <a:t>Mio in January and reaching </a:t>
            </a:r>
          </a:p>
          <a:p>
            <a:pPr algn="l">
              <a:lnSpc>
                <a:spcPts val="1119"/>
              </a:lnSpc>
            </a:pPr>
            <a:r>
              <a:rPr lang="en-US" sz="799">
                <a:solidFill>
                  <a:srgbClr val="21025E"/>
                </a:solidFill>
                <a:latin typeface="Helvetica Now"/>
                <a:ea typeface="Helvetica Now"/>
                <a:cs typeface="Helvetica Now"/>
                <a:sym typeface="Helvetica Now"/>
              </a:rPr>
              <a:t>$45 Mio by June.</a:t>
            </a:r>
          </a:p>
        </p:txBody>
      </p:sp>
      <p:sp>
        <p:nvSpPr>
          <p:cNvPr name="TextBox 97" id="97"/>
          <p:cNvSpPr txBox="true"/>
          <p:nvPr/>
        </p:nvSpPr>
        <p:spPr>
          <a:xfrm rot="0">
            <a:off x="2567927" y="6125996"/>
            <a:ext cx="1815628" cy="414654"/>
          </a:xfrm>
          <a:prstGeom prst="rect">
            <a:avLst/>
          </a:prstGeom>
        </p:spPr>
        <p:txBody>
          <a:bodyPr anchor="t" rtlCol="false" tIns="0" lIns="0" bIns="0" rIns="0">
            <a:spAutoFit/>
          </a:bodyPr>
          <a:lstStyle/>
          <a:p>
            <a:pPr algn="l">
              <a:lnSpc>
                <a:spcPts val="1119"/>
              </a:lnSpc>
            </a:pPr>
            <a:r>
              <a:rPr lang="en-US" sz="799">
                <a:solidFill>
                  <a:srgbClr val="21025E"/>
                </a:solidFill>
                <a:latin typeface="Helvetica Now"/>
                <a:ea typeface="Helvetica Now"/>
                <a:cs typeface="Helvetica Now"/>
                <a:sym typeface="Helvetica Now"/>
              </a:rPr>
              <a:t>Salaries dominate, marketing,</a:t>
            </a:r>
          </a:p>
          <a:p>
            <a:pPr algn="l">
              <a:lnSpc>
                <a:spcPts val="1119"/>
              </a:lnSpc>
            </a:pPr>
            <a:r>
              <a:rPr lang="en-US" sz="799">
                <a:solidFill>
                  <a:srgbClr val="21025E"/>
                </a:solidFill>
                <a:latin typeface="Helvetica Now"/>
                <a:ea typeface="Helvetica Now"/>
                <a:cs typeface="Helvetica Now"/>
                <a:sym typeface="Helvetica Now"/>
              </a:rPr>
              <a:t>rent, utilities, and miscellaneous covering operational essentials.</a:t>
            </a:r>
          </a:p>
        </p:txBody>
      </p:sp>
      <p:sp>
        <p:nvSpPr>
          <p:cNvPr name="TextBox 98" id="98"/>
          <p:cNvSpPr txBox="true"/>
          <p:nvPr/>
        </p:nvSpPr>
        <p:spPr>
          <a:xfrm rot="0">
            <a:off x="2717718" y="5018245"/>
            <a:ext cx="641794" cy="143722"/>
          </a:xfrm>
          <a:prstGeom prst="rect">
            <a:avLst/>
          </a:prstGeom>
        </p:spPr>
        <p:txBody>
          <a:bodyPr anchor="t" rtlCol="false" tIns="0" lIns="0" bIns="0" rIns="0">
            <a:spAutoFit/>
          </a:bodyPr>
          <a:lstStyle/>
          <a:p>
            <a:pPr algn="l">
              <a:lnSpc>
                <a:spcPts val="1120"/>
              </a:lnSpc>
            </a:pPr>
            <a:r>
              <a:rPr lang="en-US" sz="800">
                <a:solidFill>
                  <a:srgbClr val="21025E"/>
                </a:solidFill>
                <a:latin typeface="Helvetica Now"/>
                <a:ea typeface="Helvetica Now"/>
                <a:cs typeface="Helvetica Now"/>
                <a:sym typeface="Helvetica Now"/>
              </a:rPr>
              <a:t>Salaries</a:t>
            </a:r>
          </a:p>
        </p:txBody>
      </p:sp>
      <p:sp>
        <p:nvSpPr>
          <p:cNvPr name="TextBox 99" id="99"/>
          <p:cNvSpPr txBox="true"/>
          <p:nvPr/>
        </p:nvSpPr>
        <p:spPr>
          <a:xfrm rot="0">
            <a:off x="1762092" y="5571887"/>
            <a:ext cx="634386" cy="232611"/>
          </a:xfrm>
          <a:prstGeom prst="rect">
            <a:avLst/>
          </a:prstGeom>
        </p:spPr>
        <p:txBody>
          <a:bodyPr anchor="t" rtlCol="false" tIns="0" lIns="0" bIns="0" rIns="0">
            <a:spAutoFit/>
          </a:bodyPr>
          <a:lstStyle/>
          <a:p>
            <a:pPr algn="ctr">
              <a:lnSpc>
                <a:spcPts val="1955"/>
              </a:lnSpc>
            </a:pPr>
            <a:r>
              <a:rPr lang="en-US" b="true" sz="1397" spc="-55">
                <a:solidFill>
                  <a:srgbClr val="FFFFFF"/>
                </a:solidFill>
                <a:latin typeface="TT Interphases Bold"/>
                <a:ea typeface="TT Interphases Bold"/>
                <a:cs typeface="TT Interphases Bold"/>
                <a:sym typeface="TT Interphases Bold"/>
              </a:rPr>
              <a:t>$ 40K </a:t>
            </a:r>
          </a:p>
        </p:txBody>
      </p:sp>
      <p:sp>
        <p:nvSpPr>
          <p:cNvPr name="TextBox 100" id="100"/>
          <p:cNvSpPr txBox="true"/>
          <p:nvPr/>
        </p:nvSpPr>
        <p:spPr>
          <a:xfrm rot="0">
            <a:off x="2717718" y="5254972"/>
            <a:ext cx="641794" cy="143722"/>
          </a:xfrm>
          <a:prstGeom prst="rect">
            <a:avLst/>
          </a:prstGeom>
        </p:spPr>
        <p:txBody>
          <a:bodyPr anchor="t" rtlCol="false" tIns="0" lIns="0" bIns="0" rIns="0">
            <a:spAutoFit/>
          </a:bodyPr>
          <a:lstStyle/>
          <a:p>
            <a:pPr algn="l">
              <a:lnSpc>
                <a:spcPts val="1120"/>
              </a:lnSpc>
            </a:pPr>
            <a:r>
              <a:rPr lang="en-US" sz="800">
                <a:solidFill>
                  <a:srgbClr val="21025E"/>
                </a:solidFill>
                <a:latin typeface="Helvetica Now"/>
                <a:ea typeface="Helvetica Now"/>
                <a:cs typeface="Helvetica Now"/>
                <a:sym typeface="Helvetica Now"/>
              </a:rPr>
              <a:t>Marketing</a:t>
            </a:r>
          </a:p>
        </p:txBody>
      </p:sp>
      <p:sp>
        <p:nvSpPr>
          <p:cNvPr name="TextBox 101" id="101"/>
          <p:cNvSpPr txBox="true"/>
          <p:nvPr/>
        </p:nvSpPr>
        <p:spPr>
          <a:xfrm rot="0">
            <a:off x="2717718" y="5491699"/>
            <a:ext cx="641794" cy="143722"/>
          </a:xfrm>
          <a:prstGeom prst="rect">
            <a:avLst/>
          </a:prstGeom>
        </p:spPr>
        <p:txBody>
          <a:bodyPr anchor="t" rtlCol="false" tIns="0" lIns="0" bIns="0" rIns="0">
            <a:spAutoFit/>
          </a:bodyPr>
          <a:lstStyle/>
          <a:p>
            <a:pPr algn="l">
              <a:lnSpc>
                <a:spcPts val="1120"/>
              </a:lnSpc>
            </a:pPr>
            <a:r>
              <a:rPr lang="en-US" sz="800">
                <a:solidFill>
                  <a:srgbClr val="21025E"/>
                </a:solidFill>
                <a:latin typeface="Helvetica Now"/>
                <a:ea typeface="Helvetica Now"/>
                <a:cs typeface="Helvetica Now"/>
                <a:sym typeface="Helvetica Now"/>
              </a:rPr>
              <a:t>Utilities</a:t>
            </a:r>
          </a:p>
        </p:txBody>
      </p:sp>
      <p:sp>
        <p:nvSpPr>
          <p:cNvPr name="TextBox 102" id="102"/>
          <p:cNvSpPr txBox="true"/>
          <p:nvPr/>
        </p:nvSpPr>
        <p:spPr>
          <a:xfrm rot="0">
            <a:off x="3545806" y="5018245"/>
            <a:ext cx="790184" cy="143722"/>
          </a:xfrm>
          <a:prstGeom prst="rect">
            <a:avLst/>
          </a:prstGeom>
        </p:spPr>
        <p:txBody>
          <a:bodyPr anchor="t" rtlCol="false" tIns="0" lIns="0" bIns="0" rIns="0">
            <a:spAutoFit/>
          </a:bodyPr>
          <a:lstStyle/>
          <a:p>
            <a:pPr algn="l">
              <a:lnSpc>
                <a:spcPts val="1120"/>
              </a:lnSpc>
            </a:pPr>
            <a:r>
              <a:rPr lang="en-US" sz="800">
                <a:solidFill>
                  <a:srgbClr val="21025E"/>
                </a:solidFill>
                <a:latin typeface="Helvetica Now"/>
                <a:ea typeface="Helvetica Now"/>
                <a:cs typeface="Helvetica Now"/>
                <a:sym typeface="Helvetica Now"/>
              </a:rPr>
              <a:t>Rent</a:t>
            </a:r>
          </a:p>
        </p:txBody>
      </p:sp>
      <p:sp>
        <p:nvSpPr>
          <p:cNvPr name="TextBox 103" id="103"/>
          <p:cNvSpPr txBox="true"/>
          <p:nvPr/>
        </p:nvSpPr>
        <p:spPr>
          <a:xfrm rot="0">
            <a:off x="3545806" y="5255743"/>
            <a:ext cx="795163" cy="143722"/>
          </a:xfrm>
          <a:prstGeom prst="rect">
            <a:avLst/>
          </a:prstGeom>
        </p:spPr>
        <p:txBody>
          <a:bodyPr anchor="t" rtlCol="false" tIns="0" lIns="0" bIns="0" rIns="0">
            <a:spAutoFit/>
          </a:bodyPr>
          <a:lstStyle/>
          <a:p>
            <a:pPr algn="l">
              <a:lnSpc>
                <a:spcPts val="1120"/>
              </a:lnSpc>
            </a:pPr>
            <a:r>
              <a:rPr lang="en-US" sz="800">
                <a:solidFill>
                  <a:srgbClr val="21025E"/>
                </a:solidFill>
                <a:latin typeface="Helvetica Now"/>
                <a:ea typeface="Helvetica Now"/>
                <a:cs typeface="Helvetica Now"/>
                <a:sym typeface="Helvetica Now"/>
              </a:rPr>
              <a:t>Miscellaneous</a:t>
            </a:r>
          </a:p>
        </p:txBody>
      </p:sp>
      <p:sp>
        <p:nvSpPr>
          <p:cNvPr name="TextBox 104" id="104"/>
          <p:cNvSpPr txBox="true"/>
          <p:nvPr/>
        </p:nvSpPr>
        <p:spPr>
          <a:xfrm rot="0">
            <a:off x="1398021" y="6137528"/>
            <a:ext cx="600243" cy="188595"/>
          </a:xfrm>
          <a:prstGeom prst="rect">
            <a:avLst/>
          </a:prstGeom>
        </p:spPr>
        <p:txBody>
          <a:bodyPr anchor="t" rtlCol="false" tIns="0" lIns="0" bIns="0" rIns="0">
            <a:spAutoFit/>
          </a:bodyPr>
          <a:lstStyle/>
          <a:p>
            <a:pPr algn="ctr">
              <a:lnSpc>
                <a:spcPts val="1679"/>
              </a:lnSpc>
            </a:pPr>
            <a:r>
              <a:rPr lang="en-US" b="true" sz="1200" spc="-48">
                <a:solidFill>
                  <a:srgbClr val="FFFFFF"/>
                </a:solidFill>
                <a:latin typeface="TT Interphases Bold"/>
                <a:ea typeface="TT Interphases Bold"/>
                <a:cs typeface="TT Interphases Bold"/>
                <a:sym typeface="TT Interphases Bold"/>
              </a:rPr>
              <a:t>$ 20K </a:t>
            </a:r>
          </a:p>
        </p:txBody>
      </p:sp>
      <p:sp>
        <p:nvSpPr>
          <p:cNvPr name="TextBox 105" id="105"/>
          <p:cNvSpPr txBox="true"/>
          <p:nvPr/>
        </p:nvSpPr>
        <p:spPr>
          <a:xfrm rot="0">
            <a:off x="1076658" y="5977335"/>
            <a:ext cx="364473" cy="139065"/>
          </a:xfrm>
          <a:prstGeom prst="rect">
            <a:avLst/>
          </a:prstGeom>
        </p:spPr>
        <p:txBody>
          <a:bodyPr anchor="t" rtlCol="false" tIns="0" lIns="0" bIns="0" rIns="0">
            <a:spAutoFit/>
          </a:bodyPr>
          <a:lstStyle/>
          <a:p>
            <a:pPr algn="ctr">
              <a:lnSpc>
                <a:spcPts val="1260"/>
              </a:lnSpc>
            </a:pPr>
            <a:r>
              <a:rPr lang="en-US" b="true" sz="900" spc="-36">
                <a:solidFill>
                  <a:srgbClr val="FFFFFF"/>
                </a:solidFill>
                <a:latin typeface="TT Interphases Bold"/>
                <a:ea typeface="TT Interphases Bold"/>
                <a:cs typeface="TT Interphases Bold"/>
                <a:sym typeface="TT Interphases Bold"/>
              </a:rPr>
              <a:t>$ 10K </a:t>
            </a:r>
          </a:p>
        </p:txBody>
      </p:sp>
      <p:sp>
        <p:nvSpPr>
          <p:cNvPr name="TextBox 106" id="106"/>
          <p:cNvSpPr txBox="true"/>
          <p:nvPr/>
        </p:nvSpPr>
        <p:spPr>
          <a:xfrm rot="0">
            <a:off x="1023267" y="5566307"/>
            <a:ext cx="466960" cy="139065"/>
          </a:xfrm>
          <a:prstGeom prst="rect">
            <a:avLst/>
          </a:prstGeom>
        </p:spPr>
        <p:txBody>
          <a:bodyPr anchor="t" rtlCol="false" tIns="0" lIns="0" bIns="0" rIns="0">
            <a:spAutoFit/>
          </a:bodyPr>
          <a:lstStyle/>
          <a:p>
            <a:pPr algn="ctr">
              <a:lnSpc>
                <a:spcPts val="1260"/>
              </a:lnSpc>
            </a:pPr>
            <a:r>
              <a:rPr lang="en-US" b="true" sz="900" spc="-36">
                <a:solidFill>
                  <a:srgbClr val="FFFFFF"/>
                </a:solidFill>
                <a:latin typeface="TT Interphases Bold"/>
                <a:ea typeface="TT Interphases Bold"/>
                <a:cs typeface="TT Interphases Bold"/>
                <a:sym typeface="TT Interphases Bold"/>
              </a:rPr>
              <a:t>$ 15K </a:t>
            </a:r>
          </a:p>
        </p:txBody>
      </p:sp>
      <p:sp>
        <p:nvSpPr>
          <p:cNvPr name="TextBox 107" id="107"/>
          <p:cNvSpPr txBox="true"/>
          <p:nvPr/>
        </p:nvSpPr>
        <p:spPr>
          <a:xfrm rot="0">
            <a:off x="1398021" y="5173615"/>
            <a:ext cx="255679" cy="143722"/>
          </a:xfrm>
          <a:prstGeom prst="rect">
            <a:avLst/>
          </a:prstGeom>
        </p:spPr>
        <p:txBody>
          <a:bodyPr anchor="t" rtlCol="false" tIns="0" lIns="0" bIns="0" rIns="0">
            <a:spAutoFit/>
          </a:bodyPr>
          <a:lstStyle/>
          <a:p>
            <a:pPr algn="ctr">
              <a:lnSpc>
                <a:spcPts val="1120"/>
              </a:lnSpc>
            </a:pPr>
            <a:r>
              <a:rPr lang="en-US" b="true" sz="800" spc="-32">
                <a:solidFill>
                  <a:srgbClr val="FFFFFF"/>
                </a:solidFill>
                <a:latin typeface="TT Interphases Bold"/>
                <a:ea typeface="TT Interphases Bold"/>
                <a:cs typeface="TT Interphases Bold"/>
                <a:sym typeface="TT Interphases Bold"/>
              </a:rPr>
              <a:t>$ 10K </a:t>
            </a:r>
          </a:p>
        </p:txBody>
      </p:sp>
      <p:sp>
        <p:nvSpPr>
          <p:cNvPr name="TextBox 108" id="108"/>
          <p:cNvSpPr txBox="true"/>
          <p:nvPr/>
        </p:nvSpPr>
        <p:spPr>
          <a:xfrm rot="0">
            <a:off x="4735317" y="4683030"/>
            <a:ext cx="1473752" cy="155074"/>
          </a:xfrm>
          <a:prstGeom prst="rect">
            <a:avLst/>
          </a:prstGeom>
        </p:spPr>
        <p:txBody>
          <a:bodyPr anchor="t" rtlCol="false" tIns="0" lIns="0" bIns="0" rIns="0">
            <a:spAutoFit/>
          </a:bodyPr>
          <a:lstStyle/>
          <a:p>
            <a:pPr algn="l">
              <a:lnSpc>
                <a:spcPts val="1303"/>
              </a:lnSpc>
            </a:pPr>
            <a:r>
              <a:rPr lang="en-US" b="true" sz="931" spc="-37">
                <a:solidFill>
                  <a:srgbClr val="21025E"/>
                </a:solidFill>
                <a:latin typeface="TT Interphases Bold"/>
                <a:ea typeface="TT Interphases Bold"/>
                <a:cs typeface="TT Interphases Bold"/>
                <a:sym typeface="TT Interphases Bold"/>
              </a:rPr>
              <a:t>KPI METRICS</a:t>
            </a:r>
          </a:p>
        </p:txBody>
      </p:sp>
      <p:sp>
        <p:nvSpPr>
          <p:cNvPr name="TextBox 109" id="109"/>
          <p:cNvSpPr txBox="true"/>
          <p:nvPr/>
        </p:nvSpPr>
        <p:spPr>
          <a:xfrm rot="0">
            <a:off x="7119977" y="4692555"/>
            <a:ext cx="1649515" cy="139065"/>
          </a:xfrm>
          <a:prstGeom prst="rect">
            <a:avLst/>
          </a:prstGeom>
        </p:spPr>
        <p:txBody>
          <a:bodyPr anchor="t" rtlCol="false" tIns="0" lIns="0" bIns="0" rIns="0">
            <a:spAutoFit/>
          </a:bodyPr>
          <a:lstStyle/>
          <a:p>
            <a:pPr algn="l">
              <a:lnSpc>
                <a:spcPts val="1260"/>
              </a:lnSpc>
            </a:pPr>
            <a:r>
              <a:rPr lang="en-US" b="true" sz="900" spc="-36">
                <a:solidFill>
                  <a:srgbClr val="21025E"/>
                </a:solidFill>
                <a:latin typeface="TT Interphases Bold"/>
                <a:ea typeface="TT Interphases Bold"/>
                <a:cs typeface="TT Interphases Bold"/>
                <a:sym typeface="TT Interphases Bold"/>
              </a:rPr>
              <a:t>BUSINESS PEFORMANCE</a:t>
            </a:r>
          </a:p>
        </p:txBody>
      </p:sp>
      <p:sp>
        <p:nvSpPr>
          <p:cNvPr name="TextBox 110" id="110"/>
          <p:cNvSpPr txBox="true"/>
          <p:nvPr/>
        </p:nvSpPr>
        <p:spPr>
          <a:xfrm rot="0">
            <a:off x="7119977" y="6305421"/>
            <a:ext cx="1247408" cy="349250"/>
          </a:xfrm>
          <a:prstGeom prst="rect">
            <a:avLst/>
          </a:prstGeom>
        </p:spPr>
        <p:txBody>
          <a:bodyPr anchor="t" rtlCol="false" tIns="0" lIns="0" bIns="0" rIns="0">
            <a:spAutoFit/>
          </a:bodyPr>
          <a:lstStyle/>
          <a:p>
            <a:pPr algn="l">
              <a:lnSpc>
                <a:spcPts val="2800"/>
              </a:lnSpc>
            </a:pPr>
            <a:r>
              <a:rPr lang="en-US" b="true" sz="2000" spc="-80">
                <a:solidFill>
                  <a:srgbClr val="21025E"/>
                </a:solidFill>
                <a:latin typeface="TT Interphases Bold"/>
                <a:ea typeface="TT Interphases Bold"/>
                <a:cs typeface="TT Interphases Bold"/>
                <a:sym typeface="TT Interphases Bold"/>
              </a:rPr>
              <a:t>$ 169,000</a:t>
            </a:r>
          </a:p>
        </p:txBody>
      </p:sp>
      <p:sp>
        <p:nvSpPr>
          <p:cNvPr name="TextBox 111" id="111"/>
          <p:cNvSpPr txBox="true"/>
          <p:nvPr/>
        </p:nvSpPr>
        <p:spPr>
          <a:xfrm rot="0">
            <a:off x="7119977" y="6064931"/>
            <a:ext cx="1473752" cy="148590"/>
          </a:xfrm>
          <a:prstGeom prst="rect">
            <a:avLst/>
          </a:prstGeom>
        </p:spPr>
        <p:txBody>
          <a:bodyPr anchor="t" rtlCol="false" tIns="0" lIns="0" bIns="0" rIns="0">
            <a:spAutoFit/>
          </a:bodyPr>
          <a:lstStyle/>
          <a:p>
            <a:pPr algn="l">
              <a:lnSpc>
                <a:spcPts val="1259"/>
              </a:lnSpc>
            </a:pPr>
            <a:r>
              <a:rPr lang="en-US" b="true" sz="899" spc="-35">
                <a:solidFill>
                  <a:srgbClr val="21025E"/>
                </a:solidFill>
                <a:latin typeface="TT Interphases Bold"/>
                <a:ea typeface="TT Interphases Bold"/>
                <a:cs typeface="TT Interphases Bold"/>
                <a:sym typeface="TT Interphases Bold"/>
              </a:rPr>
              <a:t>TOTAL REVENUE</a:t>
            </a:r>
          </a:p>
        </p:txBody>
      </p:sp>
      <p:sp>
        <p:nvSpPr>
          <p:cNvPr name="TextBox 112" id="112"/>
          <p:cNvSpPr txBox="true"/>
          <p:nvPr/>
        </p:nvSpPr>
        <p:spPr>
          <a:xfrm rot="0">
            <a:off x="8538374" y="6414985"/>
            <a:ext cx="188979" cy="143722"/>
          </a:xfrm>
          <a:prstGeom prst="rect">
            <a:avLst/>
          </a:prstGeom>
        </p:spPr>
        <p:txBody>
          <a:bodyPr anchor="t" rtlCol="false" tIns="0" lIns="0" bIns="0" rIns="0">
            <a:spAutoFit/>
          </a:bodyPr>
          <a:lstStyle/>
          <a:p>
            <a:pPr algn="l">
              <a:lnSpc>
                <a:spcPts val="1120"/>
              </a:lnSpc>
            </a:pPr>
            <a:r>
              <a:rPr lang="en-US" b="true" sz="800" spc="-32">
                <a:solidFill>
                  <a:srgbClr val="FFFFFF"/>
                </a:solidFill>
                <a:latin typeface="TT Interphases Bold"/>
                <a:ea typeface="TT Interphases Bold"/>
                <a:cs typeface="TT Interphases Bold"/>
                <a:sym typeface="TT Interphases Bold"/>
              </a:rPr>
              <a:t>59%</a:t>
            </a:r>
          </a:p>
        </p:txBody>
      </p:sp>
      <p:sp>
        <p:nvSpPr>
          <p:cNvPr name="TextBox 113" id="113"/>
          <p:cNvSpPr txBox="true"/>
          <p:nvPr/>
        </p:nvSpPr>
        <p:spPr>
          <a:xfrm rot="0">
            <a:off x="7105666" y="5586610"/>
            <a:ext cx="1710094" cy="143722"/>
          </a:xfrm>
          <a:prstGeom prst="rect">
            <a:avLst/>
          </a:prstGeom>
        </p:spPr>
        <p:txBody>
          <a:bodyPr anchor="t" rtlCol="false" tIns="0" lIns="0" bIns="0" rIns="0">
            <a:spAutoFit/>
          </a:bodyPr>
          <a:lstStyle/>
          <a:p>
            <a:pPr algn="ctr">
              <a:lnSpc>
                <a:spcPts val="1120"/>
              </a:lnSpc>
            </a:pPr>
            <a:r>
              <a:rPr lang="en-US" sz="800">
                <a:solidFill>
                  <a:srgbClr val="21025E"/>
                </a:solidFill>
                <a:latin typeface="Helvetica Now"/>
                <a:ea typeface="Helvetica Now"/>
                <a:cs typeface="Helvetica Now"/>
                <a:sym typeface="Helvetica Now"/>
              </a:rPr>
              <a:t>Improve’s than a last 6 month</a:t>
            </a:r>
          </a:p>
        </p:txBody>
      </p:sp>
      <p:sp>
        <p:nvSpPr>
          <p:cNvPr name="TextBox 114" id="114"/>
          <p:cNvSpPr txBox="true"/>
          <p:nvPr/>
        </p:nvSpPr>
        <p:spPr>
          <a:xfrm rot="0">
            <a:off x="5967166" y="4996655"/>
            <a:ext cx="696984" cy="257175"/>
          </a:xfrm>
          <a:prstGeom prst="rect">
            <a:avLst/>
          </a:prstGeom>
        </p:spPr>
        <p:txBody>
          <a:bodyPr anchor="t" rtlCol="false" tIns="0" lIns="0" bIns="0" rIns="0">
            <a:spAutoFit/>
          </a:bodyPr>
          <a:lstStyle/>
          <a:p>
            <a:pPr algn="r">
              <a:lnSpc>
                <a:spcPts val="2100"/>
              </a:lnSpc>
            </a:pPr>
            <a:r>
              <a:rPr lang="en-US" b="true" sz="1500" spc="-60">
                <a:solidFill>
                  <a:srgbClr val="21025E"/>
                </a:solidFill>
                <a:latin typeface="TT Interphases Bold"/>
                <a:ea typeface="TT Interphases Bold"/>
                <a:cs typeface="TT Interphases Bold"/>
                <a:sym typeface="TT Interphases Bold"/>
              </a:rPr>
              <a:t>90</a:t>
            </a:r>
          </a:p>
        </p:txBody>
      </p:sp>
      <p:sp>
        <p:nvSpPr>
          <p:cNvPr name="TextBox 115" id="115"/>
          <p:cNvSpPr txBox="true"/>
          <p:nvPr/>
        </p:nvSpPr>
        <p:spPr>
          <a:xfrm rot="0">
            <a:off x="5149510" y="5419216"/>
            <a:ext cx="879393" cy="279188"/>
          </a:xfrm>
          <a:prstGeom prst="rect">
            <a:avLst/>
          </a:prstGeom>
        </p:spPr>
        <p:txBody>
          <a:bodyPr anchor="t" rtlCol="false" tIns="0" lIns="0" bIns="0" rIns="0">
            <a:spAutoFit/>
          </a:bodyPr>
          <a:lstStyle/>
          <a:p>
            <a:pPr algn="l">
              <a:lnSpc>
                <a:spcPts val="1120"/>
              </a:lnSpc>
            </a:pPr>
            <a:r>
              <a:rPr lang="en-US" sz="800">
                <a:solidFill>
                  <a:srgbClr val="21025E"/>
                </a:solidFill>
                <a:latin typeface="Helvetica Now"/>
                <a:ea typeface="Helvetica Now"/>
                <a:cs typeface="Helvetica Now"/>
                <a:sym typeface="Helvetica Now"/>
              </a:rPr>
              <a:t>Customer</a:t>
            </a:r>
          </a:p>
          <a:p>
            <a:pPr algn="l">
              <a:lnSpc>
                <a:spcPts val="1120"/>
              </a:lnSpc>
            </a:pPr>
            <a:r>
              <a:rPr lang="en-US" sz="800">
                <a:solidFill>
                  <a:srgbClr val="21025E"/>
                </a:solidFill>
                <a:latin typeface="Helvetica Now"/>
                <a:ea typeface="Helvetica Now"/>
                <a:cs typeface="Helvetica Now"/>
                <a:sym typeface="Helvetica Now"/>
              </a:rPr>
              <a:t>Satisfaction</a:t>
            </a:r>
          </a:p>
        </p:txBody>
      </p:sp>
      <p:sp>
        <p:nvSpPr>
          <p:cNvPr name="TextBox 116" id="116"/>
          <p:cNvSpPr txBox="true"/>
          <p:nvPr/>
        </p:nvSpPr>
        <p:spPr>
          <a:xfrm rot="0">
            <a:off x="5967166" y="5435850"/>
            <a:ext cx="696984" cy="257175"/>
          </a:xfrm>
          <a:prstGeom prst="rect">
            <a:avLst/>
          </a:prstGeom>
        </p:spPr>
        <p:txBody>
          <a:bodyPr anchor="t" rtlCol="false" tIns="0" lIns="0" bIns="0" rIns="0">
            <a:spAutoFit/>
          </a:bodyPr>
          <a:lstStyle/>
          <a:p>
            <a:pPr algn="r">
              <a:lnSpc>
                <a:spcPts val="2100"/>
              </a:lnSpc>
            </a:pPr>
            <a:r>
              <a:rPr lang="en-US" b="true" sz="1500" spc="-60">
                <a:solidFill>
                  <a:srgbClr val="21025E"/>
                </a:solidFill>
                <a:latin typeface="TT Interphases Bold"/>
                <a:ea typeface="TT Interphases Bold"/>
                <a:cs typeface="TT Interphases Bold"/>
                <a:sym typeface="TT Interphases Bold"/>
              </a:rPr>
              <a:t>85</a:t>
            </a:r>
          </a:p>
        </p:txBody>
      </p:sp>
      <p:sp>
        <p:nvSpPr>
          <p:cNvPr name="TextBox 117" id="117"/>
          <p:cNvSpPr txBox="true"/>
          <p:nvPr/>
        </p:nvSpPr>
        <p:spPr>
          <a:xfrm rot="0">
            <a:off x="5149510" y="5859744"/>
            <a:ext cx="881729" cy="279188"/>
          </a:xfrm>
          <a:prstGeom prst="rect">
            <a:avLst/>
          </a:prstGeom>
        </p:spPr>
        <p:txBody>
          <a:bodyPr anchor="t" rtlCol="false" tIns="0" lIns="0" bIns="0" rIns="0">
            <a:spAutoFit/>
          </a:bodyPr>
          <a:lstStyle/>
          <a:p>
            <a:pPr algn="l">
              <a:lnSpc>
                <a:spcPts val="1120"/>
              </a:lnSpc>
            </a:pPr>
            <a:r>
              <a:rPr lang="en-US" sz="800">
                <a:solidFill>
                  <a:srgbClr val="21025E"/>
                </a:solidFill>
                <a:latin typeface="Helvetica Now"/>
                <a:ea typeface="Helvetica Now"/>
                <a:cs typeface="Helvetica Now"/>
                <a:sym typeface="Helvetica Now"/>
              </a:rPr>
              <a:t>Employee</a:t>
            </a:r>
          </a:p>
          <a:p>
            <a:pPr algn="l">
              <a:lnSpc>
                <a:spcPts val="1120"/>
              </a:lnSpc>
            </a:pPr>
            <a:r>
              <a:rPr lang="en-US" sz="800">
                <a:solidFill>
                  <a:srgbClr val="21025E"/>
                </a:solidFill>
                <a:latin typeface="Helvetica Now"/>
                <a:ea typeface="Helvetica Now"/>
                <a:cs typeface="Helvetica Now"/>
                <a:sym typeface="Helvetica Now"/>
              </a:rPr>
              <a:t>Productivity</a:t>
            </a:r>
          </a:p>
        </p:txBody>
      </p:sp>
      <p:sp>
        <p:nvSpPr>
          <p:cNvPr name="TextBox 118" id="118"/>
          <p:cNvSpPr txBox="true"/>
          <p:nvPr/>
        </p:nvSpPr>
        <p:spPr>
          <a:xfrm rot="0">
            <a:off x="5967166" y="5881331"/>
            <a:ext cx="696984" cy="257175"/>
          </a:xfrm>
          <a:prstGeom prst="rect">
            <a:avLst/>
          </a:prstGeom>
        </p:spPr>
        <p:txBody>
          <a:bodyPr anchor="t" rtlCol="false" tIns="0" lIns="0" bIns="0" rIns="0">
            <a:spAutoFit/>
          </a:bodyPr>
          <a:lstStyle/>
          <a:p>
            <a:pPr algn="r">
              <a:lnSpc>
                <a:spcPts val="2100"/>
              </a:lnSpc>
            </a:pPr>
            <a:r>
              <a:rPr lang="en-US" b="true" sz="1500" spc="-60">
                <a:solidFill>
                  <a:srgbClr val="21025E"/>
                </a:solidFill>
                <a:latin typeface="TT Interphases Bold"/>
                <a:ea typeface="TT Interphases Bold"/>
                <a:cs typeface="TT Interphases Bold"/>
                <a:sym typeface="TT Interphases Bold"/>
              </a:rPr>
              <a:t>80</a:t>
            </a:r>
          </a:p>
        </p:txBody>
      </p:sp>
      <p:sp>
        <p:nvSpPr>
          <p:cNvPr name="TextBox 119" id="119"/>
          <p:cNvSpPr txBox="true"/>
          <p:nvPr/>
        </p:nvSpPr>
        <p:spPr>
          <a:xfrm rot="0">
            <a:off x="5149510" y="6300273"/>
            <a:ext cx="864363" cy="279188"/>
          </a:xfrm>
          <a:prstGeom prst="rect">
            <a:avLst/>
          </a:prstGeom>
        </p:spPr>
        <p:txBody>
          <a:bodyPr anchor="t" rtlCol="false" tIns="0" lIns="0" bIns="0" rIns="0">
            <a:spAutoFit/>
          </a:bodyPr>
          <a:lstStyle/>
          <a:p>
            <a:pPr algn="l">
              <a:lnSpc>
                <a:spcPts val="1120"/>
              </a:lnSpc>
            </a:pPr>
            <a:r>
              <a:rPr lang="en-US" sz="800">
                <a:solidFill>
                  <a:srgbClr val="21025E"/>
                </a:solidFill>
                <a:latin typeface="Helvetica Now"/>
                <a:ea typeface="Helvetica Now"/>
                <a:cs typeface="Helvetica Now"/>
                <a:sym typeface="Helvetica Now"/>
              </a:rPr>
              <a:t>Operational</a:t>
            </a:r>
          </a:p>
          <a:p>
            <a:pPr algn="l">
              <a:lnSpc>
                <a:spcPts val="1120"/>
              </a:lnSpc>
            </a:pPr>
            <a:r>
              <a:rPr lang="en-US" sz="800">
                <a:solidFill>
                  <a:srgbClr val="21025E"/>
                </a:solidFill>
                <a:latin typeface="Helvetica Now"/>
                <a:ea typeface="Helvetica Now"/>
                <a:cs typeface="Helvetica Now"/>
                <a:sym typeface="Helvetica Now"/>
              </a:rPr>
              <a:t>Efficiency</a:t>
            </a:r>
          </a:p>
        </p:txBody>
      </p:sp>
      <p:sp>
        <p:nvSpPr>
          <p:cNvPr name="TextBox 120" id="120"/>
          <p:cNvSpPr txBox="true"/>
          <p:nvPr/>
        </p:nvSpPr>
        <p:spPr>
          <a:xfrm rot="0">
            <a:off x="5967166" y="6319035"/>
            <a:ext cx="696984" cy="257175"/>
          </a:xfrm>
          <a:prstGeom prst="rect">
            <a:avLst/>
          </a:prstGeom>
        </p:spPr>
        <p:txBody>
          <a:bodyPr anchor="t" rtlCol="false" tIns="0" lIns="0" bIns="0" rIns="0">
            <a:spAutoFit/>
          </a:bodyPr>
          <a:lstStyle/>
          <a:p>
            <a:pPr algn="r">
              <a:lnSpc>
                <a:spcPts val="2100"/>
              </a:lnSpc>
            </a:pPr>
            <a:r>
              <a:rPr lang="en-US" b="true" sz="1500" spc="-60">
                <a:solidFill>
                  <a:srgbClr val="21025E"/>
                </a:solidFill>
                <a:latin typeface="TT Interphases Bold"/>
                <a:ea typeface="TT Interphases Bold"/>
                <a:cs typeface="TT Interphases Bold"/>
                <a:sym typeface="TT Interphases Bold"/>
              </a:rPr>
              <a:t>75</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A9BFDD"/>
        </a:solidFill>
      </p:bgPr>
    </p:bg>
    <p:spTree>
      <p:nvGrpSpPr>
        <p:cNvPr id="1" name=""/>
        <p:cNvGrpSpPr/>
        <p:nvPr/>
      </p:nvGrpSpPr>
      <p:grpSpPr>
        <a:xfrm>
          <a:off x="0" y="0"/>
          <a:ext cx="0" cy="0"/>
          <a:chOff x="0" y="0"/>
          <a:chExt cx="0" cy="0"/>
        </a:xfrm>
      </p:grpSpPr>
      <p:grpSp>
        <p:nvGrpSpPr>
          <p:cNvPr name="Group 2" id="2"/>
          <p:cNvGrpSpPr/>
          <p:nvPr/>
        </p:nvGrpSpPr>
        <p:grpSpPr>
          <a:xfrm rot="0">
            <a:off x="285750" y="1939698"/>
            <a:ext cx="4448175" cy="2413435"/>
            <a:chOff x="0" y="0"/>
            <a:chExt cx="1737197" cy="942547"/>
          </a:xfrm>
        </p:grpSpPr>
        <p:sp>
          <p:nvSpPr>
            <p:cNvPr name="Freeform 3" id="3"/>
            <p:cNvSpPr/>
            <p:nvPr/>
          </p:nvSpPr>
          <p:spPr>
            <a:xfrm flipH="false" flipV="false" rot="0">
              <a:off x="0" y="0"/>
              <a:ext cx="1737197" cy="942547"/>
            </a:xfrm>
            <a:custGeom>
              <a:avLst/>
              <a:gdLst/>
              <a:ahLst/>
              <a:cxnLst/>
              <a:rect r="r" b="b" t="t" l="l"/>
              <a:pathLst>
                <a:path h="942547" w="1737197">
                  <a:moveTo>
                    <a:pt x="34809" y="0"/>
                  </a:moveTo>
                  <a:lnTo>
                    <a:pt x="1702388" y="0"/>
                  </a:lnTo>
                  <a:cubicBezTo>
                    <a:pt x="1721613" y="0"/>
                    <a:pt x="1737197" y="15585"/>
                    <a:pt x="1737197" y="34809"/>
                  </a:cubicBezTo>
                  <a:lnTo>
                    <a:pt x="1737197" y="907737"/>
                  </a:lnTo>
                  <a:cubicBezTo>
                    <a:pt x="1737197" y="926962"/>
                    <a:pt x="1721613" y="942547"/>
                    <a:pt x="1702388" y="942547"/>
                  </a:cubicBezTo>
                  <a:lnTo>
                    <a:pt x="34809" y="942547"/>
                  </a:lnTo>
                  <a:cubicBezTo>
                    <a:pt x="15585" y="942547"/>
                    <a:pt x="0" y="926962"/>
                    <a:pt x="0" y="907737"/>
                  </a:cubicBezTo>
                  <a:lnTo>
                    <a:pt x="0" y="34809"/>
                  </a:lnTo>
                  <a:cubicBezTo>
                    <a:pt x="0" y="15585"/>
                    <a:pt x="15585" y="0"/>
                    <a:pt x="34809" y="0"/>
                  </a:cubicBezTo>
                  <a:close/>
                </a:path>
              </a:pathLst>
            </a:custGeom>
            <a:solidFill>
              <a:srgbClr val="FFFFFF"/>
            </a:solidFill>
            <a:ln w="9525" cap="sq">
              <a:solidFill>
                <a:srgbClr val="D9D9D9"/>
              </a:solidFill>
              <a:prstDash val="solid"/>
              <a:miter/>
            </a:ln>
          </p:spPr>
        </p:sp>
        <p:sp>
          <p:nvSpPr>
            <p:cNvPr name="TextBox 4" id="4"/>
            <p:cNvSpPr txBox="true"/>
            <p:nvPr/>
          </p:nvSpPr>
          <p:spPr>
            <a:xfrm>
              <a:off x="0" y="19050"/>
              <a:ext cx="1737197" cy="923497"/>
            </a:xfrm>
            <a:prstGeom prst="rect">
              <a:avLst/>
            </a:prstGeom>
          </p:spPr>
          <p:txBody>
            <a:bodyPr anchor="ctr" rtlCol="false" tIns="50800" lIns="50800" bIns="50800" rIns="50800"/>
            <a:lstStyle/>
            <a:p>
              <a:pPr algn="ctr" marL="0" indent="0" lvl="0">
                <a:lnSpc>
                  <a:spcPts val="1200"/>
                </a:lnSpc>
                <a:spcBef>
                  <a:spcPct val="0"/>
                </a:spcBef>
              </a:pPr>
            </a:p>
          </p:txBody>
        </p:sp>
      </p:grpSp>
      <p:grpSp>
        <p:nvGrpSpPr>
          <p:cNvPr name="Group 5" id="5"/>
          <p:cNvGrpSpPr/>
          <p:nvPr/>
        </p:nvGrpSpPr>
        <p:grpSpPr>
          <a:xfrm rot="0">
            <a:off x="285750" y="4643580"/>
            <a:ext cx="2870200" cy="2393979"/>
            <a:chOff x="0" y="0"/>
            <a:chExt cx="1120932" cy="934948"/>
          </a:xfrm>
        </p:grpSpPr>
        <p:sp>
          <p:nvSpPr>
            <p:cNvPr name="Freeform 6" id="6"/>
            <p:cNvSpPr/>
            <p:nvPr/>
          </p:nvSpPr>
          <p:spPr>
            <a:xfrm flipH="false" flipV="false" rot="0">
              <a:off x="0" y="0"/>
              <a:ext cx="1120932" cy="934948"/>
            </a:xfrm>
            <a:custGeom>
              <a:avLst/>
              <a:gdLst/>
              <a:ahLst/>
              <a:cxnLst/>
              <a:rect r="r" b="b" t="t" l="l"/>
              <a:pathLst>
                <a:path h="934948" w="1120932">
                  <a:moveTo>
                    <a:pt x="53947" y="0"/>
                  </a:moveTo>
                  <a:lnTo>
                    <a:pt x="1066986" y="0"/>
                  </a:lnTo>
                  <a:cubicBezTo>
                    <a:pt x="1081293" y="0"/>
                    <a:pt x="1095015" y="5684"/>
                    <a:pt x="1105132" y="15801"/>
                  </a:cubicBezTo>
                  <a:cubicBezTo>
                    <a:pt x="1115249" y="25918"/>
                    <a:pt x="1120932" y="39639"/>
                    <a:pt x="1120932" y="53947"/>
                  </a:cubicBezTo>
                  <a:lnTo>
                    <a:pt x="1120932" y="881001"/>
                  </a:lnTo>
                  <a:cubicBezTo>
                    <a:pt x="1120932" y="910795"/>
                    <a:pt x="1096780" y="934948"/>
                    <a:pt x="1066986" y="934948"/>
                  </a:cubicBezTo>
                  <a:lnTo>
                    <a:pt x="53947" y="934948"/>
                  </a:lnTo>
                  <a:cubicBezTo>
                    <a:pt x="24153" y="934948"/>
                    <a:pt x="0" y="910795"/>
                    <a:pt x="0" y="881001"/>
                  </a:cubicBezTo>
                  <a:lnTo>
                    <a:pt x="0" y="53947"/>
                  </a:lnTo>
                  <a:cubicBezTo>
                    <a:pt x="0" y="39639"/>
                    <a:pt x="5684" y="25918"/>
                    <a:pt x="15801" y="15801"/>
                  </a:cubicBezTo>
                  <a:cubicBezTo>
                    <a:pt x="25918" y="5684"/>
                    <a:pt x="39639" y="0"/>
                    <a:pt x="53947" y="0"/>
                  </a:cubicBezTo>
                  <a:close/>
                </a:path>
              </a:pathLst>
            </a:custGeom>
            <a:solidFill>
              <a:srgbClr val="FFFFFF"/>
            </a:solidFill>
            <a:ln w="9525" cap="sq">
              <a:solidFill>
                <a:srgbClr val="D9D9D9"/>
              </a:solidFill>
              <a:prstDash val="solid"/>
              <a:miter/>
            </a:ln>
          </p:spPr>
        </p:sp>
        <p:sp>
          <p:nvSpPr>
            <p:cNvPr name="TextBox 7" id="7"/>
            <p:cNvSpPr txBox="true"/>
            <p:nvPr/>
          </p:nvSpPr>
          <p:spPr>
            <a:xfrm>
              <a:off x="0" y="19050"/>
              <a:ext cx="1120932" cy="915898"/>
            </a:xfrm>
            <a:prstGeom prst="rect">
              <a:avLst/>
            </a:prstGeom>
          </p:spPr>
          <p:txBody>
            <a:bodyPr anchor="ctr" rtlCol="false" tIns="50800" lIns="50800" bIns="50800" rIns="50800"/>
            <a:lstStyle/>
            <a:p>
              <a:pPr algn="ctr" marL="0" indent="0" lvl="0">
                <a:lnSpc>
                  <a:spcPts val="1200"/>
                </a:lnSpc>
                <a:spcBef>
                  <a:spcPct val="0"/>
                </a:spcBef>
              </a:pPr>
            </a:p>
          </p:txBody>
        </p:sp>
      </p:grpSp>
      <p:grpSp>
        <p:nvGrpSpPr>
          <p:cNvPr name="Group 8" id="8"/>
          <p:cNvGrpSpPr/>
          <p:nvPr/>
        </p:nvGrpSpPr>
        <p:grpSpPr>
          <a:xfrm rot="0">
            <a:off x="5010406" y="1939698"/>
            <a:ext cx="4448175" cy="2413435"/>
            <a:chOff x="0" y="0"/>
            <a:chExt cx="1737197" cy="942547"/>
          </a:xfrm>
        </p:grpSpPr>
        <p:sp>
          <p:nvSpPr>
            <p:cNvPr name="Freeform 9" id="9"/>
            <p:cNvSpPr/>
            <p:nvPr/>
          </p:nvSpPr>
          <p:spPr>
            <a:xfrm flipH="false" flipV="false" rot="0">
              <a:off x="0" y="0"/>
              <a:ext cx="1737197" cy="942547"/>
            </a:xfrm>
            <a:custGeom>
              <a:avLst/>
              <a:gdLst/>
              <a:ahLst/>
              <a:cxnLst/>
              <a:rect r="r" b="b" t="t" l="l"/>
              <a:pathLst>
                <a:path h="942547" w="1737197">
                  <a:moveTo>
                    <a:pt x="34809" y="0"/>
                  </a:moveTo>
                  <a:lnTo>
                    <a:pt x="1702388" y="0"/>
                  </a:lnTo>
                  <a:cubicBezTo>
                    <a:pt x="1721613" y="0"/>
                    <a:pt x="1737197" y="15585"/>
                    <a:pt x="1737197" y="34809"/>
                  </a:cubicBezTo>
                  <a:lnTo>
                    <a:pt x="1737197" y="907737"/>
                  </a:lnTo>
                  <a:cubicBezTo>
                    <a:pt x="1737197" y="926962"/>
                    <a:pt x="1721613" y="942547"/>
                    <a:pt x="1702388" y="942547"/>
                  </a:cubicBezTo>
                  <a:lnTo>
                    <a:pt x="34809" y="942547"/>
                  </a:lnTo>
                  <a:cubicBezTo>
                    <a:pt x="15585" y="942547"/>
                    <a:pt x="0" y="926962"/>
                    <a:pt x="0" y="907737"/>
                  </a:cubicBezTo>
                  <a:lnTo>
                    <a:pt x="0" y="34809"/>
                  </a:lnTo>
                  <a:cubicBezTo>
                    <a:pt x="0" y="15585"/>
                    <a:pt x="15585" y="0"/>
                    <a:pt x="34809" y="0"/>
                  </a:cubicBezTo>
                  <a:close/>
                </a:path>
              </a:pathLst>
            </a:custGeom>
            <a:solidFill>
              <a:srgbClr val="FFFFFF"/>
            </a:solidFill>
            <a:ln w="9525" cap="sq">
              <a:solidFill>
                <a:srgbClr val="D9D9D9"/>
              </a:solidFill>
              <a:prstDash val="solid"/>
              <a:miter/>
            </a:ln>
          </p:spPr>
        </p:sp>
        <p:sp>
          <p:nvSpPr>
            <p:cNvPr name="TextBox 10" id="10"/>
            <p:cNvSpPr txBox="true"/>
            <p:nvPr/>
          </p:nvSpPr>
          <p:spPr>
            <a:xfrm>
              <a:off x="0" y="19050"/>
              <a:ext cx="1737197" cy="923497"/>
            </a:xfrm>
            <a:prstGeom prst="rect">
              <a:avLst/>
            </a:prstGeom>
          </p:spPr>
          <p:txBody>
            <a:bodyPr anchor="ctr" rtlCol="false" tIns="50800" lIns="50800" bIns="50800" rIns="50800"/>
            <a:lstStyle/>
            <a:p>
              <a:pPr algn="ctr">
                <a:lnSpc>
                  <a:spcPts val="1200"/>
                </a:lnSpc>
              </a:pPr>
            </a:p>
          </p:txBody>
        </p:sp>
      </p:grpSp>
      <p:grpSp>
        <p:nvGrpSpPr>
          <p:cNvPr name="Group 11" id="11"/>
          <p:cNvGrpSpPr/>
          <p:nvPr/>
        </p:nvGrpSpPr>
        <p:grpSpPr>
          <a:xfrm rot="0">
            <a:off x="3441700" y="4643580"/>
            <a:ext cx="2870200" cy="2393979"/>
            <a:chOff x="0" y="0"/>
            <a:chExt cx="1120932" cy="934948"/>
          </a:xfrm>
        </p:grpSpPr>
        <p:sp>
          <p:nvSpPr>
            <p:cNvPr name="Freeform 12" id="12"/>
            <p:cNvSpPr/>
            <p:nvPr/>
          </p:nvSpPr>
          <p:spPr>
            <a:xfrm flipH="false" flipV="false" rot="0">
              <a:off x="0" y="0"/>
              <a:ext cx="1120932" cy="934948"/>
            </a:xfrm>
            <a:custGeom>
              <a:avLst/>
              <a:gdLst/>
              <a:ahLst/>
              <a:cxnLst/>
              <a:rect r="r" b="b" t="t" l="l"/>
              <a:pathLst>
                <a:path h="934948" w="1120932">
                  <a:moveTo>
                    <a:pt x="53947" y="0"/>
                  </a:moveTo>
                  <a:lnTo>
                    <a:pt x="1066986" y="0"/>
                  </a:lnTo>
                  <a:cubicBezTo>
                    <a:pt x="1081293" y="0"/>
                    <a:pt x="1095015" y="5684"/>
                    <a:pt x="1105132" y="15801"/>
                  </a:cubicBezTo>
                  <a:cubicBezTo>
                    <a:pt x="1115249" y="25918"/>
                    <a:pt x="1120932" y="39639"/>
                    <a:pt x="1120932" y="53947"/>
                  </a:cubicBezTo>
                  <a:lnTo>
                    <a:pt x="1120932" y="881001"/>
                  </a:lnTo>
                  <a:cubicBezTo>
                    <a:pt x="1120932" y="910795"/>
                    <a:pt x="1096780" y="934948"/>
                    <a:pt x="1066986" y="934948"/>
                  </a:cubicBezTo>
                  <a:lnTo>
                    <a:pt x="53947" y="934948"/>
                  </a:lnTo>
                  <a:cubicBezTo>
                    <a:pt x="24153" y="934948"/>
                    <a:pt x="0" y="910795"/>
                    <a:pt x="0" y="881001"/>
                  </a:cubicBezTo>
                  <a:lnTo>
                    <a:pt x="0" y="53947"/>
                  </a:lnTo>
                  <a:cubicBezTo>
                    <a:pt x="0" y="39639"/>
                    <a:pt x="5684" y="25918"/>
                    <a:pt x="15801" y="15801"/>
                  </a:cubicBezTo>
                  <a:cubicBezTo>
                    <a:pt x="25918" y="5684"/>
                    <a:pt x="39639" y="0"/>
                    <a:pt x="53947" y="0"/>
                  </a:cubicBezTo>
                  <a:close/>
                </a:path>
              </a:pathLst>
            </a:custGeom>
            <a:solidFill>
              <a:srgbClr val="FFFFFF"/>
            </a:solidFill>
            <a:ln w="9525" cap="sq">
              <a:solidFill>
                <a:srgbClr val="D9D9D9"/>
              </a:solidFill>
              <a:prstDash val="solid"/>
              <a:miter/>
            </a:ln>
          </p:spPr>
        </p:sp>
        <p:sp>
          <p:nvSpPr>
            <p:cNvPr name="TextBox 13" id="13"/>
            <p:cNvSpPr txBox="true"/>
            <p:nvPr/>
          </p:nvSpPr>
          <p:spPr>
            <a:xfrm>
              <a:off x="0" y="19050"/>
              <a:ext cx="1120932" cy="915898"/>
            </a:xfrm>
            <a:prstGeom prst="rect">
              <a:avLst/>
            </a:prstGeom>
          </p:spPr>
          <p:txBody>
            <a:bodyPr anchor="ctr" rtlCol="false" tIns="50800" lIns="50800" bIns="50800" rIns="50800"/>
            <a:lstStyle/>
            <a:p>
              <a:pPr algn="ctr" marL="0" indent="0" lvl="0">
                <a:lnSpc>
                  <a:spcPts val="1200"/>
                </a:lnSpc>
                <a:spcBef>
                  <a:spcPct val="0"/>
                </a:spcBef>
              </a:pPr>
            </a:p>
          </p:txBody>
        </p:sp>
      </p:grpSp>
      <p:pic>
        <p:nvPicPr>
          <p:cNvPr name="Picture 14" id="14"/>
          <p:cNvPicPr>
            <a:picLocks noChangeAspect="true"/>
          </p:cNvPicPr>
          <p:nvPr/>
        </p:nvPicPr>
        <p:blipFill>
          <a:blip r:embed="rId2"/>
          <a:stretch>
            <a:fillRect/>
          </a:stretch>
        </p:blipFill>
        <p:spPr>
          <a:xfrm rot="0">
            <a:off x="6843604" y="1926954"/>
            <a:ext cx="2438922" cy="2438922"/>
          </a:xfrm>
          <a:prstGeom prst="rect">
            <a:avLst/>
          </a:prstGeom>
        </p:spPr>
      </p:pic>
      <p:pic>
        <p:nvPicPr>
          <p:cNvPr name="Picture 15" id="15"/>
          <p:cNvPicPr>
            <a:picLocks noChangeAspect="true"/>
          </p:cNvPicPr>
          <p:nvPr/>
        </p:nvPicPr>
        <p:blipFill>
          <a:blip r:embed="rId3"/>
          <a:stretch>
            <a:fillRect/>
          </a:stretch>
        </p:blipFill>
        <p:spPr>
          <a:xfrm rot="0">
            <a:off x="7055126" y="2138476"/>
            <a:ext cx="2015878" cy="2015878"/>
          </a:xfrm>
          <a:prstGeom prst="rect">
            <a:avLst/>
          </a:prstGeom>
        </p:spPr>
      </p:pic>
      <p:pic>
        <p:nvPicPr>
          <p:cNvPr name="Picture 16" id="16"/>
          <p:cNvPicPr>
            <a:picLocks noChangeAspect="true"/>
          </p:cNvPicPr>
          <p:nvPr/>
        </p:nvPicPr>
        <p:blipFill>
          <a:blip r:embed="rId4"/>
          <a:stretch>
            <a:fillRect/>
          </a:stretch>
        </p:blipFill>
        <p:spPr>
          <a:xfrm rot="0">
            <a:off x="7269979" y="2353329"/>
            <a:ext cx="1586174" cy="1586174"/>
          </a:xfrm>
          <a:prstGeom prst="rect">
            <a:avLst/>
          </a:prstGeom>
        </p:spPr>
      </p:pic>
      <p:pic>
        <p:nvPicPr>
          <p:cNvPr name="Picture 17" id="17"/>
          <p:cNvPicPr>
            <a:picLocks noChangeAspect="true"/>
          </p:cNvPicPr>
          <p:nvPr/>
        </p:nvPicPr>
        <p:blipFill>
          <a:blip r:embed="rId5"/>
          <a:stretch>
            <a:fillRect/>
          </a:stretch>
        </p:blipFill>
        <p:spPr>
          <a:xfrm rot="0">
            <a:off x="7485065" y="2563883"/>
            <a:ext cx="1165064" cy="1165064"/>
          </a:xfrm>
          <a:prstGeom prst="rect">
            <a:avLst/>
          </a:prstGeom>
        </p:spPr>
      </p:pic>
      <p:pic>
        <p:nvPicPr>
          <p:cNvPr name="Picture 18" id="18"/>
          <p:cNvPicPr>
            <a:picLocks noChangeAspect="true"/>
          </p:cNvPicPr>
          <p:nvPr/>
        </p:nvPicPr>
        <p:blipFill>
          <a:blip r:embed="rId6"/>
          <a:stretch>
            <a:fillRect/>
          </a:stretch>
        </p:blipFill>
        <p:spPr>
          <a:xfrm rot="0">
            <a:off x="7674135" y="2752953"/>
            <a:ext cx="786925" cy="786925"/>
          </a:xfrm>
          <a:prstGeom prst="rect">
            <a:avLst/>
          </a:prstGeom>
        </p:spPr>
      </p:pic>
      <p:pic>
        <p:nvPicPr>
          <p:cNvPr name="Picture 19" id="19"/>
          <p:cNvPicPr>
            <a:picLocks noChangeAspect="true"/>
          </p:cNvPicPr>
          <p:nvPr/>
        </p:nvPicPr>
        <p:blipFill>
          <a:blip r:embed="rId7"/>
          <a:stretch>
            <a:fillRect/>
          </a:stretch>
        </p:blipFill>
        <p:spPr>
          <a:xfrm rot="0">
            <a:off x="182854" y="2305624"/>
            <a:ext cx="4663747" cy="2080842"/>
          </a:xfrm>
          <a:prstGeom prst="rect">
            <a:avLst/>
          </a:prstGeom>
        </p:spPr>
      </p:pic>
      <p:sp>
        <p:nvSpPr>
          <p:cNvPr name="AutoShape 20" id="20"/>
          <p:cNvSpPr/>
          <p:nvPr/>
        </p:nvSpPr>
        <p:spPr>
          <a:xfrm flipH="true" flipV="true">
            <a:off x="5315206" y="2520811"/>
            <a:ext cx="0" cy="226729"/>
          </a:xfrm>
          <a:prstGeom prst="line">
            <a:avLst/>
          </a:prstGeom>
          <a:ln cap="flat" w="19050">
            <a:solidFill>
              <a:srgbClr val="004AAD"/>
            </a:solidFill>
            <a:prstDash val="solid"/>
            <a:headEnd type="none" len="sm" w="sm"/>
            <a:tailEnd type="none" len="sm" w="sm"/>
          </a:ln>
        </p:spPr>
      </p:sp>
      <p:sp>
        <p:nvSpPr>
          <p:cNvPr name="AutoShape 21" id="21"/>
          <p:cNvSpPr/>
          <p:nvPr/>
        </p:nvSpPr>
        <p:spPr>
          <a:xfrm flipH="true" flipV="true">
            <a:off x="5315206" y="3151773"/>
            <a:ext cx="0" cy="226729"/>
          </a:xfrm>
          <a:prstGeom prst="line">
            <a:avLst/>
          </a:prstGeom>
          <a:ln cap="flat" w="19050">
            <a:solidFill>
              <a:srgbClr val="84A8DB"/>
            </a:solidFill>
            <a:prstDash val="solid"/>
            <a:headEnd type="none" len="sm" w="sm"/>
            <a:tailEnd type="none" len="sm" w="sm"/>
          </a:ln>
        </p:spPr>
      </p:sp>
      <p:sp>
        <p:nvSpPr>
          <p:cNvPr name="AutoShape 22" id="22"/>
          <p:cNvSpPr/>
          <p:nvPr/>
        </p:nvSpPr>
        <p:spPr>
          <a:xfrm flipV="true">
            <a:off x="5315206" y="3782734"/>
            <a:ext cx="0" cy="249185"/>
          </a:xfrm>
          <a:prstGeom prst="line">
            <a:avLst/>
          </a:prstGeom>
          <a:ln cap="flat" w="19050">
            <a:solidFill>
              <a:srgbClr val="A9BFDD"/>
            </a:solidFill>
            <a:prstDash val="solid"/>
            <a:headEnd type="none" len="sm" w="sm"/>
            <a:tailEnd type="none" len="sm" w="sm"/>
          </a:ln>
        </p:spPr>
      </p:sp>
      <p:sp>
        <p:nvSpPr>
          <p:cNvPr name="AutoShape 23" id="23"/>
          <p:cNvSpPr/>
          <p:nvPr/>
        </p:nvSpPr>
        <p:spPr>
          <a:xfrm flipH="true" flipV="true">
            <a:off x="6224714" y="2520811"/>
            <a:ext cx="0" cy="226729"/>
          </a:xfrm>
          <a:prstGeom prst="line">
            <a:avLst/>
          </a:prstGeom>
          <a:ln cap="flat" w="19050">
            <a:solidFill>
              <a:srgbClr val="4B81CC"/>
            </a:solidFill>
            <a:prstDash val="solid"/>
            <a:headEnd type="none" len="sm" w="sm"/>
            <a:tailEnd type="none" len="sm" w="sm"/>
          </a:ln>
        </p:spPr>
      </p:sp>
      <p:sp>
        <p:nvSpPr>
          <p:cNvPr name="AutoShape 24" id="24"/>
          <p:cNvSpPr/>
          <p:nvPr/>
        </p:nvSpPr>
        <p:spPr>
          <a:xfrm flipH="true" flipV="true">
            <a:off x="6224714" y="3151773"/>
            <a:ext cx="0" cy="226729"/>
          </a:xfrm>
          <a:prstGeom prst="line">
            <a:avLst/>
          </a:prstGeom>
          <a:ln cap="flat" w="19050">
            <a:solidFill>
              <a:srgbClr val="1A5DB8"/>
            </a:solidFill>
            <a:prstDash val="solid"/>
            <a:headEnd type="none" len="sm" w="sm"/>
            <a:tailEnd type="none" len="sm" w="sm"/>
          </a:ln>
        </p:spPr>
      </p:sp>
      <p:pic>
        <p:nvPicPr>
          <p:cNvPr name="Picture 25" id="25"/>
          <p:cNvPicPr>
            <a:picLocks noChangeAspect="true"/>
          </p:cNvPicPr>
          <p:nvPr/>
        </p:nvPicPr>
        <p:blipFill>
          <a:blip r:embed="rId8"/>
          <a:stretch>
            <a:fillRect/>
          </a:stretch>
        </p:blipFill>
        <p:spPr>
          <a:xfrm rot="0">
            <a:off x="340328" y="4980734"/>
            <a:ext cx="2774060" cy="1588658"/>
          </a:xfrm>
          <a:prstGeom prst="rect">
            <a:avLst/>
          </a:prstGeom>
        </p:spPr>
      </p:pic>
      <p:pic>
        <p:nvPicPr>
          <p:cNvPr name="Picture 26" id="26"/>
          <p:cNvPicPr>
            <a:picLocks noChangeAspect="true"/>
          </p:cNvPicPr>
          <p:nvPr/>
        </p:nvPicPr>
        <p:blipFill>
          <a:blip r:embed="rId9"/>
          <a:stretch>
            <a:fillRect/>
          </a:stretch>
        </p:blipFill>
        <p:spPr>
          <a:xfrm rot="0">
            <a:off x="3492507" y="4952016"/>
            <a:ext cx="2770352" cy="2134088"/>
          </a:xfrm>
          <a:prstGeom prst="rect">
            <a:avLst/>
          </a:prstGeom>
        </p:spPr>
      </p:pic>
      <p:grpSp>
        <p:nvGrpSpPr>
          <p:cNvPr name="Group 27" id="27"/>
          <p:cNvGrpSpPr/>
          <p:nvPr/>
        </p:nvGrpSpPr>
        <p:grpSpPr>
          <a:xfrm rot="0">
            <a:off x="6597650" y="4643580"/>
            <a:ext cx="2870200" cy="2393979"/>
            <a:chOff x="0" y="0"/>
            <a:chExt cx="1120932" cy="934948"/>
          </a:xfrm>
        </p:grpSpPr>
        <p:sp>
          <p:nvSpPr>
            <p:cNvPr name="Freeform 28" id="28"/>
            <p:cNvSpPr/>
            <p:nvPr/>
          </p:nvSpPr>
          <p:spPr>
            <a:xfrm flipH="false" flipV="false" rot="0">
              <a:off x="0" y="0"/>
              <a:ext cx="1120932" cy="934948"/>
            </a:xfrm>
            <a:custGeom>
              <a:avLst/>
              <a:gdLst/>
              <a:ahLst/>
              <a:cxnLst/>
              <a:rect r="r" b="b" t="t" l="l"/>
              <a:pathLst>
                <a:path h="934948" w="1120932">
                  <a:moveTo>
                    <a:pt x="53947" y="0"/>
                  </a:moveTo>
                  <a:lnTo>
                    <a:pt x="1066986" y="0"/>
                  </a:lnTo>
                  <a:cubicBezTo>
                    <a:pt x="1081293" y="0"/>
                    <a:pt x="1095015" y="5684"/>
                    <a:pt x="1105132" y="15801"/>
                  </a:cubicBezTo>
                  <a:cubicBezTo>
                    <a:pt x="1115249" y="25918"/>
                    <a:pt x="1120932" y="39639"/>
                    <a:pt x="1120932" y="53947"/>
                  </a:cubicBezTo>
                  <a:lnTo>
                    <a:pt x="1120932" y="881001"/>
                  </a:lnTo>
                  <a:cubicBezTo>
                    <a:pt x="1120932" y="910795"/>
                    <a:pt x="1096780" y="934948"/>
                    <a:pt x="1066986" y="934948"/>
                  </a:cubicBezTo>
                  <a:lnTo>
                    <a:pt x="53947" y="934948"/>
                  </a:lnTo>
                  <a:cubicBezTo>
                    <a:pt x="24153" y="934948"/>
                    <a:pt x="0" y="910795"/>
                    <a:pt x="0" y="881001"/>
                  </a:cubicBezTo>
                  <a:lnTo>
                    <a:pt x="0" y="53947"/>
                  </a:lnTo>
                  <a:cubicBezTo>
                    <a:pt x="0" y="39639"/>
                    <a:pt x="5684" y="25918"/>
                    <a:pt x="15801" y="15801"/>
                  </a:cubicBezTo>
                  <a:cubicBezTo>
                    <a:pt x="25918" y="5684"/>
                    <a:pt x="39639" y="0"/>
                    <a:pt x="53947" y="0"/>
                  </a:cubicBezTo>
                  <a:close/>
                </a:path>
              </a:pathLst>
            </a:custGeom>
            <a:solidFill>
              <a:srgbClr val="FFFFFF"/>
            </a:solidFill>
            <a:ln w="9525" cap="sq">
              <a:solidFill>
                <a:srgbClr val="D9D9D9"/>
              </a:solidFill>
              <a:prstDash val="solid"/>
              <a:miter/>
            </a:ln>
          </p:spPr>
        </p:sp>
        <p:sp>
          <p:nvSpPr>
            <p:cNvPr name="TextBox 29" id="29"/>
            <p:cNvSpPr txBox="true"/>
            <p:nvPr/>
          </p:nvSpPr>
          <p:spPr>
            <a:xfrm>
              <a:off x="0" y="19050"/>
              <a:ext cx="1120932" cy="915898"/>
            </a:xfrm>
            <a:prstGeom prst="rect">
              <a:avLst/>
            </a:prstGeom>
          </p:spPr>
          <p:txBody>
            <a:bodyPr anchor="ctr" rtlCol="false" tIns="50800" lIns="50800" bIns="50800" rIns="50800"/>
            <a:lstStyle/>
            <a:p>
              <a:pPr algn="ctr" marL="0" indent="0" lvl="0">
                <a:lnSpc>
                  <a:spcPts val="1200"/>
                </a:lnSpc>
                <a:spcBef>
                  <a:spcPct val="0"/>
                </a:spcBef>
              </a:pPr>
            </a:p>
          </p:txBody>
        </p:sp>
      </p:grpSp>
      <p:sp>
        <p:nvSpPr>
          <p:cNvPr name="TextBox 30" id="30"/>
          <p:cNvSpPr txBox="true"/>
          <p:nvPr/>
        </p:nvSpPr>
        <p:spPr>
          <a:xfrm rot="0">
            <a:off x="8705441" y="5201929"/>
            <a:ext cx="475290" cy="245745"/>
          </a:xfrm>
          <a:prstGeom prst="rect">
            <a:avLst/>
          </a:prstGeom>
        </p:spPr>
        <p:txBody>
          <a:bodyPr anchor="t" rtlCol="false" tIns="0" lIns="0" bIns="0" rIns="0">
            <a:spAutoFit/>
          </a:bodyPr>
          <a:lstStyle/>
          <a:p>
            <a:pPr algn="r" marL="0" indent="0" lvl="0">
              <a:lnSpc>
                <a:spcPts val="1800"/>
              </a:lnSpc>
              <a:spcBef>
                <a:spcPct val="0"/>
              </a:spcBef>
            </a:pPr>
            <a:r>
              <a:rPr lang="en-US" b="true" sz="1800" strike="noStrike" u="none">
                <a:solidFill>
                  <a:srgbClr val="000000"/>
                </a:solidFill>
                <a:latin typeface="Aileron Bold"/>
                <a:ea typeface="Aileron Bold"/>
                <a:cs typeface="Aileron Bold"/>
                <a:sym typeface="Aileron Bold"/>
              </a:rPr>
              <a:t>8%</a:t>
            </a:r>
          </a:p>
        </p:txBody>
      </p:sp>
      <p:sp>
        <p:nvSpPr>
          <p:cNvPr name="TextBox 31" id="31"/>
          <p:cNvSpPr txBox="true"/>
          <p:nvPr/>
        </p:nvSpPr>
        <p:spPr>
          <a:xfrm rot="0">
            <a:off x="6902133" y="5353845"/>
            <a:ext cx="987742" cy="121923"/>
          </a:xfrm>
          <a:prstGeom prst="rect">
            <a:avLst/>
          </a:prstGeom>
        </p:spPr>
        <p:txBody>
          <a:bodyPr anchor="t" rtlCol="false" tIns="0" lIns="0" bIns="0" rIns="0">
            <a:spAutoFit/>
          </a:bodyPr>
          <a:lstStyle/>
          <a:p>
            <a:pPr algn="l">
              <a:lnSpc>
                <a:spcPts val="800"/>
              </a:lnSpc>
              <a:spcBef>
                <a:spcPct val="0"/>
              </a:spcBef>
            </a:pPr>
            <a:r>
              <a:rPr lang="en-US" sz="800">
                <a:solidFill>
                  <a:srgbClr val="000000"/>
                </a:solidFill>
                <a:latin typeface="Aileron"/>
                <a:ea typeface="Aileron"/>
                <a:cs typeface="Aileron"/>
                <a:sym typeface="Aileron"/>
              </a:rPr>
              <a:t>Starting with</a:t>
            </a:r>
          </a:p>
        </p:txBody>
      </p:sp>
      <p:sp>
        <p:nvSpPr>
          <p:cNvPr name="TextBox 32" id="32"/>
          <p:cNvSpPr txBox="true"/>
          <p:nvPr/>
        </p:nvSpPr>
        <p:spPr>
          <a:xfrm rot="0">
            <a:off x="6923367" y="5202381"/>
            <a:ext cx="463271" cy="91443"/>
          </a:xfrm>
          <a:prstGeom prst="rect">
            <a:avLst/>
          </a:prstGeom>
        </p:spPr>
        <p:txBody>
          <a:bodyPr anchor="t" rtlCol="false" tIns="0" lIns="0" bIns="0" rIns="0">
            <a:spAutoFit/>
          </a:bodyPr>
          <a:lstStyle/>
          <a:p>
            <a:pPr algn="l">
              <a:lnSpc>
                <a:spcPts val="600"/>
              </a:lnSpc>
              <a:spcBef>
                <a:spcPct val="0"/>
              </a:spcBef>
            </a:pPr>
            <a:r>
              <a:rPr lang="en-US" sz="600">
                <a:solidFill>
                  <a:srgbClr val="FFFFFF"/>
                </a:solidFill>
                <a:latin typeface="Aileron"/>
                <a:ea typeface="Aileron"/>
                <a:cs typeface="Aileron"/>
                <a:sym typeface="Aileron"/>
              </a:rPr>
              <a:t>Quartal 1</a:t>
            </a:r>
          </a:p>
        </p:txBody>
      </p:sp>
      <p:grpSp>
        <p:nvGrpSpPr>
          <p:cNvPr name="Group 33" id="33"/>
          <p:cNvGrpSpPr/>
          <p:nvPr/>
        </p:nvGrpSpPr>
        <p:grpSpPr>
          <a:xfrm rot="0">
            <a:off x="7582154" y="5319798"/>
            <a:ext cx="970887" cy="1313648"/>
            <a:chOff x="0" y="0"/>
            <a:chExt cx="1294516" cy="1751530"/>
          </a:xfrm>
        </p:grpSpPr>
        <p:sp>
          <p:nvSpPr>
            <p:cNvPr name="AutoShape 34" id="34"/>
            <p:cNvSpPr/>
            <p:nvPr/>
          </p:nvSpPr>
          <p:spPr>
            <a:xfrm>
              <a:off x="0" y="6350"/>
              <a:ext cx="1294516" cy="0"/>
            </a:xfrm>
            <a:prstGeom prst="line">
              <a:avLst/>
            </a:prstGeom>
            <a:ln cap="flat" w="12700">
              <a:solidFill>
                <a:srgbClr val="D9D9D9"/>
              </a:solidFill>
              <a:prstDash val="sysDash"/>
              <a:headEnd type="none" len="sm" w="sm"/>
              <a:tailEnd type="none" len="sm" w="sm"/>
            </a:ln>
          </p:spPr>
        </p:sp>
        <p:sp>
          <p:nvSpPr>
            <p:cNvPr name="AutoShape 35" id="35"/>
            <p:cNvSpPr/>
            <p:nvPr/>
          </p:nvSpPr>
          <p:spPr>
            <a:xfrm>
              <a:off x="0" y="569241"/>
              <a:ext cx="1294516" cy="0"/>
            </a:xfrm>
            <a:prstGeom prst="line">
              <a:avLst/>
            </a:prstGeom>
            <a:ln cap="flat" w="12700">
              <a:solidFill>
                <a:srgbClr val="D9D9D9"/>
              </a:solidFill>
              <a:prstDash val="sysDash"/>
              <a:headEnd type="none" len="sm" w="sm"/>
              <a:tailEnd type="none" len="sm" w="sm"/>
            </a:ln>
          </p:spPr>
        </p:sp>
        <p:sp>
          <p:nvSpPr>
            <p:cNvPr name="AutoShape 36" id="36"/>
            <p:cNvSpPr/>
            <p:nvPr/>
          </p:nvSpPr>
          <p:spPr>
            <a:xfrm>
              <a:off x="0" y="1144832"/>
              <a:ext cx="1294516" cy="0"/>
            </a:xfrm>
            <a:prstGeom prst="line">
              <a:avLst/>
            </a:prstGeom>
            <a:ln cap="flat" w="12700">
              <a:solidFill>
                <a:srgbClr val="D9D9D9"/>
              </a:solidFill>
              <a:prstDash val="sysDash"/>
              <a:headEnd type="none" len="sm" w="sm"/>
              <a:tailEnd type="none" len="sm" w="sm"/>
            </a:ln>
          </p:spPr>
        </p:sp>
        <p:sp>
          <p:nvSpPr>
            <p:cNvPr name="AutoShape 37" id="37"/>
            <p:cNvSpPr/>
            <p:nvPr/>
          </p:nvSpPr>
          <p:spPr>
            <a:xfrm>
              <a:off x="0" y="1745180"/>
              <a:ext cx="1294516" cy="0"/>
            </a:xfrm>
            <a:prstGeom prst="line">
              <a:avLst/>
            </a:prstGeom>
            <a:ln cap="flat" w="12700">
              <a:solidFill>
                <a:srgbClr val="D9D9D9"/>
              </a:solidFill>
              <a:prstDash val="sysDash"/>
              <a:headEnd type="none" len="sm" w="sm"/>
              <a:tailEnd type="none" len="sm" w="sm"/>
            </a:ln>
          </p:spPr>
        </p:sp>
      </p:grpSp>
      <p:sp>
        <p:nvSpPr>
          <p:cNvPr name="AutoShape 38" id="38"/>
          <p:cNvSpPr/>
          <p:nvPr/>
        </p:nvSpPr>
        <p:spPr>
          <a:xfrm flipH="true">
            <a:off x="8072360" y="5324561"/>
            <a:ext cx="0" cy="1308885"/>
          </a:xfrm>
          <a:prstGeom prst="line">
            <a:avLst/>
          </a:prstGeom>
          <a:ln cap="flat" w="9525">
            <a:solidFill>
              <a:srgbClr val="D9D9D9"/>
            </a:solidFill>
            <a:prstDash val="solid"/>
            <a:headEnd type="none" len="sm" w="sm"/>
            <a:tailEnd type="none" len="sm" w="sm"/>
          </a:ln>
        </p:spPr>
      </p:sp>
      <p:grpSp>
        <p:nvGrpSpPr>
          <p:cNvPr name="Group 39" id="39"/>
          <p:cNvGrpSpPr/>
          <p:nvPr/>
        </p:nvGrpSpPr>
        <p:grpSpPr>
          <a:xfrm rot="0">
            <a:off x="8039510" y="5291711"/>
            <a:ext cx="65701" cy="65701"/>
            <a:chOff x="0" y="0"/>
            <a:chExt cx="812800" cy="812800"/>
          </a:xfrm>
        </p:grpSpPr>
        <p:sp>
          <p:nvSpPr>
            <p:cNvPr name="Freeform 40" id="4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4AAD"/>
            </a:solidFill>
          </p:spPr>
        </p:sp>
        <p:sp>
          <p:nvSpPr>
            <p:cNvPr name="TextBox 41" id="41"/>
            <p:cNvSpPr txBox="true"/>
            <p:nvPr/>
          </p:nvSpPr>
          <p:spPr>
            <a:xfrm>
              <a:off x="76200" y="95250"/>
              <a:ext cx="660400" cy="641350"/>
            </a:xfrm>
            <a:prstGeom prst="rect">
              <a:avLst/>
            </a:prstGeom>
          </p:spPr>
          <p:txBody>
            <a:bodyPr anchor="ctr" rtlCol="false" tIns="50800" lIns="50800" bIns="50800" rIns="50800"/>
            <a:lstStyle/>
            <a:p>
              <a:pPr algn="ctr">
                <a:lnSpc>
                  <a:spcPts val="1200"/>
                </a:lnSpc>
              </a:pPr>
            </a:p>
          </p:txBody>
        </p:sp>
      </p:grpSp>
      <p:sp>
        <p:nvSpPr>
          <p:cNvPr name="TextBox 42" id="42"/>
          <p:cNvSpPr txBox="true"/>
          <p:nvPr/>
        </p:nvSpPr>
        <p:spPr>
          <a:xfrm rot="0">
            <a:off x="285750" y="476519"/>
            <a:ext cx="4448175" cy="971550"/>
          </a:xfrm>
          <a:prstGeom prst="rect">
            <a:avLst/>
          </a:prstGeom>
        </p:spPr>
        <p:txBody>
          <a:bodyPr anchor="t" rtlCol="false" tIns="0" lIns="0" bIns="0" rIns="0">
            <a:spAutoFit/>
          </a:bodyPr>
          <a:lstStyle/>
          <a:p>
            <a:pPr algn="l">
              <a:lnSpc>
                <a:spcPts val="3840"/>
              </a:lnSpc>
            </a:pPr>
            <a:r>
              <a:rPr lang="en-US" b="true" sz="3200">
                <a:solidFill>
                  <a:srgbClr val="004AAD"/>
                </a:solidFill>
                <a:latin typeface="Aileron Bold"/>
                <a:ea typeface="Aileron Bold"/>
                <a:cs typeface="Aileron Bold"/>
                <a:sym typeface="Aileron Bold"/>
              </a:rPr>
              <a:t>Sales and Marketing Performance Analysis</a:t>
            </a:r>
          </a:p>
        </p:txBody>
      </p:sp>
      <p:sp>
        <p:nvSpPr>
          <p:cNvPr name="TextBox 43" id="43"/>
          <p:cNvSpPr txBox="true"/>
          <p:nvPr/>
        </p:nvSpPr>
        <p:spPr>
          <a:xfrm rot="0">
            <a:off x="7492411" y="561340"/>
            <a:ext cx="1966170" cy="173355"/>
          </a:xfrm>
          <a:prstGeom prst="rect">
            <a:avLst/>
          </a:prstGeom>
        </p:spPr>
        <p:txBody>
          <a:bodyPr anchor="t" rtlCol="false" tIns="0" lIns="0" bIns="0" rIns="0">
            <a:spAutoFit/>
          </a:bodyPr>
          <a:lstStyle/>
          <a:p>
            <a:pPr algn="r">
              <a:lnSpc>
                <a:spcPts val="1200"/>
              </a:lnSpc>
              <a:spcBef>
                <a:spcPct val="0"/>
              </a:spcBef>
            </a:pPr>
            <a:r>
              <a:rPr lang="en-US" b="true" sz="1200">
                <a:solidFill>
                  <a:srgbClr val="2C2B2D"/>
                </a:solidFill>
                <a:latin typeface="Aileron Bold"/>
                <a:ea typeface="Aileron Bold"/>
                <a:cs typeface="Aileron Bold"/>
                <a:sym typeface="Aileron Bold"/>
              </a:rPr>
              <a:t>Thynk Unlimited</a:t>
            </a:r>
          </a:p>
        </p:txBody>
      </p:sp>
      <p:sp>
        <p:nvSpPr>
          <p:cNvPr name="TextBox 44" id="44"/>
          <p:cNvSpPr txBox="true"/>
          <p:nvPr/>
        </p:nvSpPr>
        <p:spPr>
          <a:xfrm rot="0">
            <a:off x="571500" y="2139723"/>
            <a:ext cx="3886456" cy="139700"/>
          </a:xfrm>
          <a:prstGeom prst="rect">
            <a:avLst/>
          </a:prstGeom>
        </p:spPr>
        <p:txBody>
          <a:bodyPr anchor="t" rtlCol="false" tIns="0" lIns="0" bIns="0" rIns="0">
            <a:spAutoFit/>
          </a:bodyPr>
          <a:lstStyle/>
          <a:p>
            <a:pPr algn="l">
              <a:lnSpc>
                <a:spcPts val="1000"/>
              </a:lnSpc>
              <a:spcBef>
                <a:spcPct val="0"/>
              </a:spcBef>
            </a:pPr>
            <a:r>
              <a:rPr lang="en-US" b="true" sz="1000">
                <a:solidFill>
                  <a:srgbClr val="004AAD"/>
                </a:solidFill>
                <a:latin typeface="Aileron Bold"/>
                <a:ea typeface="Aileron Bold"/>
                <a:cs typeface="Aileron Bold"/>
                <a:sym typeface="Aileron Bold"/>
              </a:rPr>
              <a:t>Monthly Sales Revenue</a:t>
            </a:r>
          </a:p>
        </p:txBody>
      </p:sp>
      <p:sp>
        <p:nvSpPr>
          <p:cNvPr name="TextBox 45" id="45"/>
          <p:cNvSpPr txBox="true"/>
          <p:nvPr/>
        </p:nvSpPr>
        <p:spPr>
          <a:xfrm rot="0">
            <a:off x="5296156" y="2139723"/>
            <a:ext cx="1750692" cy="139700"/>
          </a:xfrm>
          <a:prstGeom prst="rect">
            <a:avLst/>
          </a:prstGeom>
        </p:spPr>
        <p:txBody>
          <a:bodyPr anchor="t" rtlCol="false" tIns="0" lIns="0" bIns="0" rIns="0">
            <a:spAutoFit/>
          </a:bodyPr>
          <a:lstStyle/>
          <a:p>
            <a:pPr algn="l">
              <a:lnSpc>
                <a:spcPts val="1000"/>
              </a:lnSpc>
              <a:spcBef>
                <a:spcPct val="0"/>
              </a:spcBef>
            </a:pPr>
            <a:r>
              <a:rPr lang="en-US" b="true" sz="1000">
                <a:solidFill>
                  <a:srgbClr val="004AAD"/>
                </a:solidFill>
                <a:latin typeface="Aileron Bold"/>
                <a:ea typeface="Aileron Bold"/>
                <a:cs typeface="Aileron Bold"/>
                <a:sym typeface="Aileron Bold"/>
              </a:rPr>
              <a:t>Lead Generation</a:t>
            </a:r>
          </a:p>
        </p:txBody>
      </p:sp>
      <p:sp>
        <p:nvSpPr>
          <p:cNvPr name="TextBox 46" id="46"/>
          <p:cNvSpPr txBox="true"/>
          <p:nvPr/>
        </p:nvSpPr>
        <p:spPr>
          <a:xfrm rot="0">
            <a:off x="571500" y="4843605"/>
            <a:ext cx="2298700" cy="139700"/>
          </a:xfrm>
          <a:prstGeom prst="rect">
            <a:avLst/>
          </a:prstGeom>
        </p:spPr>
        <p:txBody>
          <a:bodyPr anchor="t" rtlCol="false" tIns="0" lIns="0" bIns="0" rIns="0">
            <a:spAutoFit/>
          </a:bodyPr>
          <a:lstStyle/>
          <a:p>
            <a:pPr algn="l">
              <a:lnSpc>
                <a:spcPts val="1000"/>
              </a:lnSpc>
              <a:spcBef>
                <a:spcPct val="0"/>
              </a:spcBef>
            </a:pPr>
            <a:r>
              <a:rPr lang="en-US" b="true" sz="1000">
                <a:solidFill>
                  <a:srgbClr val="004AAD"/>
                </a:solidFill>
                <a:latin typeface="Aileron Bold"/>
                <a:ea typeface="Aileron Bold"/>
                <a:cs typeface="Aileron Bold"/>
                <a:sym typeface="Aileron Bold"/>
              </a:rPr>
              <a:t>Marketing Spend vs ROI</a:t>
            </a:r>
          </a:p>
        </p:txBody>
      </p:sp>
      <p:sp>
        <p:nvSpPr>
          <p:cNvPr name="TextBox 47" id="47"/>
          <p:cNvSpPr txBox="true"/>
          <p:nvPr/>
        </p:nvSpPr>
        <p:spPr>
          <a:xfrm rot="0">
            <a:off x="3723370" y="4843605"/>
            <a:ext cx="2308627" cy="139700"/>
          </a:xfrm>
          <a:prstGeom prst="rect">
            <a:avLst/>
          </a:prstGeom>
        </p:spPr>
        <p:txBody>
          <a:bodyPr anchor="t" rtlCol="false" tIns="0" lIns="0" bIns="0" rIns="0">
            <a:spAutoFit/>
          </a:bodyPr>
          <a:lstStyle/>
          <a:p>
            <a:pPr algn="l">
              <a:lnSpc>
                <a:spcPts val="1000"/>
              </a:lnSpc>
              <a:spcBef>
                <a:spcPct val="0"/>
              </a:spcBef>
            </a:pPr>
            <a:r>
              <a:rPr lang="en-US" b="true" sz="1000">
                <a:solidFill>
                  <a:srgbClr val="004AAD"/>
                </a:solidFill>
                <a:latin typeface="Aileron Bold"/>
                <a:ea typeface="Aileron Bold"/>
                <a:cs typeface="Aileron Bold"/>
                <a:sym typeface="Aileron Bold"/>
              </a:rPr>
              <a:t>Customer Acquisition Cost</a:t>
            </a:r>
          </a:p>
        </p:txBody>
      </p:sp>
      <p:sp>
        <p:nvSpPr>
          <p:cNvPr name="TextBox 48" id="48"/>
          <p:cNvSpPr txBox="true"/>
          <p:nvPr/>
        </p:nvSpPr>
        <p:spPr>
          <a:xfrm rot="0">
            <a:off x="6883400" y="4843605"/>
            <a:ext cx="2195883" cy="139700"/>
          </a:xfrm>
          <a:prstGeom prst="rect">
            <a:avLst/>
          </a:prstGeom>
        </p:spPr>
        <p:txBody>
          <a:bodyPr anchor="t" rtlCol="false" tIns="0" lIns="0" bIns="0" rIns="0">
            <a:spAutoFit/>
          </a:bodyPr>
          <a:lstStyle/>
          <a:p>
            <a:pPr algn="l">
              <a:lnSpc>
                <a:spcPts val="1000"/>
              </a:lnSpc>
              <a:spcBef>
                <a:spcPct val="0"/>
              </a:spcBef>
            </a:pPr>
            <a:r>
              <a:rPr lang="en-US" b="true" sz="1000">
                <a:solidFill>
                  <a:srgbClr val="004AAD"/>
                </a:solidFill>
                <a:latin typeface="Aileron Bold"/>
                <a:ea typeface="Aileron Bold"/>
                <a:cs typeface="Aileron Bold"/>
                <a:sym typeface="Aileron Bold"/>
              </a:rPr>
              <a:t>Conversion Rates</a:t>
            </a:r>
          </a:p>
        </p:txBody>
      </p:sp>
      <p:sp>
        <p:nvSpPr>
          <p:cNvPr name="TextBox 49" id="49"/>
          <p:cNvSpPr txBox="true"/>
          <p:nvPr/>
        </p:nvSpPr>
        <p:spPr>
          <a:xfrm rot="0">
            <a:off x="5400931" y="2505201"/>
            <a:ext cx="738058" cy="245745"/>
          </a:xfrm>
          <a:prstGeom prst="rect">
            <a:avLst/>
          </a:prstGeom>
        </p:spPr>
        <p:txBody>
          <a:bodyPr anchor="t" rtlCol="false" tIns="0" lIns="0" bIns="0" rIns="0">
            <a:spAutoFit/>
          </a:bodyPr>
          <a:lstStyle/>
          <a:p>
            <a:pPr algn="l">
              <a:lnSpc>
                <a:spcPts val="1800"/>
              </a:lnSpc>
              <a:spcBef>
                <a:spcPct val="0"/>
              </a:spcBef>
            </a:pPr>
            <a:r>
              <a:rPr lang="en-US" b="true" sz="1800">
                <a:solidFill>
                  <a:srgbClr val="000000"/>
                </a:solidFill>
                <a:latin typeface="Aileron Bold"/>
                <a:ea typeface="Aileron Bold"/>
                <a:cs typeface="Aileron Bold"/>
                <a:sym typeface="Aileron Bold"/>
              </a:rPr>
              <a:t>300</a:t>
            </a:r>
          </a:p>
        </p:txBody>
      </p:sp>
      <p:sp>
        <p:nvSpPr>
          <p:cNvPr name="TextBox 50" id="50"/>
          <p:cNvSpPr txBox="true"/>
          <p:nvPr/>
        </p:nvSpPr>
        <p:spPr>
          <a:xfrm rot="0">
            <a:off x="5400931" y="2785640"/>
            <a:ext cx="738058" cy="121923"/>
          </a:xfrm>
          <a:prstGeom prst="rect">
            <a:avLst/>
          </a:prstGeom>
        </p:spPr>
        <p:txBody>
          <a:bodyPr anchor="t" rtlCol="false" tIns="0" lIns="0" bIns="0" rIns="0">
            <a:spAutoFit/>
          </a:bodyPr>
          <a:lstStyle/>
          <a:p>
            <a:pPr algn="l">
              <a:lnSpc>
                <a:spcPts val="800"/>
              </a:lnSpc>
              <a:spcBef>
                <a:spcPct val="0"/>
              </a:spcBef>
            </a:pPr>
            <a:r>
              <a:rPr lang="en-US" sz="800">
                <a:solidFill>
                  <a:srgbClr val="000000"/>
                </a:solidFill>
                <a:latin typeface="Aileron"/>
                <a:ea typeface="Aileron"/>
                <a:cs typeface="Aileron"/>
                <a:sym typeface="Aileron"/>
              </a:rPr>
              <a:t>Social Media</a:t>
            </a:r>
          </a:p>
        </p:txBody>
      </p:sp>
      <p:sp>
        <p:nvSpPr>
          <p:cNvPr name="TextBox 51" id="51"/>
          <p:cNvSpPr txBox="true"/>
          <p:nvPr/>
        </p:nvSpPr>
        <p:spPr>
          <a:xfrm rot="0">
            <a:off x="6306503" y="2505201"/>
            <a:ext cx="740346" cy="245745"/>
          </a:xfrm>
          <a:prstGeom prst="rect">
            <a:avLst/>
          </a:prstGeom>
        </p:spPr>
        <p:txBody>
          <a:bodyPr anchor="t" rtlCol="false" tIns="0" lIns="0" bIns="0" rIns="0">
            <a:spAutoFit/>
          </a:bodyPr>
          <a:lstStyle/>
          <a:p>
            <a:pPr algn="l">
              <a:lnSpc>
                <a:spcPts val="1800"/>
              </a:lnSpc>
              <a:spcBef>
                <a:spcPct val="0"/>
              </a:spcBef>
            </a:pPr>
            <a:r>
              <a:rPr lang="en-US" b="true" sz="1800">
                <a:solidFill>
                  <a:srgbClr val="000000"/>
                </a:solidFill>
                <a:latin typeface="Aileron Bold"/>
                <a:ea typeface="Aileron Bold"/>
                <a:cs typeface="Aileron Bold"/>
                <a:sym typeface="Aileron Bold"/>
              </a:rPr>
              <a:t>200</a:t>
            </a:r>
          </a:p>
        </p:txBody>
      </p:sp>
      <p:sp>
        <p:nvSpPr>
          <p:cNvPr name="TextBox 52" id="52"/>
          <p:cNvSpPr txBox="true"/>
          <p:nvPr/>
        </p:nvSpPr>
        <p:spPr>
          <a:xfrm rot="0">
            <a:off x="6306503" y="2785640"/>
            <a:ext cx="595630" cy="121923"/>
          </a:xfrm>
          <a:prstGeom prst="rect">
            <a:avLst/>
          </a:prstGeom>
        </p:spPr>
        <p:txBody>
          <a:bodyPr anchor="t" rtlCol="false" tIns="0" lIns="0" bIns="0" rIns="0">
            <a:spAutoFit/>
          </a:bodyPr>
          <a:lstStyle/>
          <a:p>
            <a:pPr algn="l">
              <a:lnSpc>
                <a:spcPts val="800"/>
              </a:lnSpc>
              <a:spcBef>
                <a:spcPct val="0"/>
              </a:spcBef>
            </a:pPr>
            <a:r>
              <a:rPr lang="en-US" sz="800">
                <a:solidFill>
                  <a:srgbClr val="000000"/>
                </a:solidFill>
                <a:latin typeface="Aileron"/>
                <a:ea typeface="Aileron"/>
                <a:cs typeface="Aileron"/>
                <a:sym typeface="Aileron"/>
              </a:rPr>
              <a:t>Website</a:t>
            </a:r>
          </a:p>
        </p:txBody>
      </p:sp>
      <p:sp>
        <p:nvSpPr>
          <p:cNvPr name="TextBox 53" id="53"/>
          <p:cNvSpPr txBox="true"/>
          <p:nvPr/>
        </p:nvSpPr>
        <p:spPr>
          <a:xfrm rot="0">
            <a:off x="5400931" y="3136162"/>
            <a:ext cx="680449" cy="245745"/>
          </a:xfrm>
          <a:prstGeom prst="rect">
            <a:avLst/>
          </a:prstGeom>
        </p:spPr>
        <p:txBody>
          <a:bodyPr anchor="t" rtlCol="false" tIns="0" lIns="0" bIns="0" rIns="0">
            <a:spAutoFit/>
          </a:bodyPr>
          <a:lstStyle/>
          <a:p>
            <a:pPr algn="l">
              <a:lnSpc>
                <a:spcPts val="1800"/>
              </a:lnSpc>
              <a:spcBef>
                <a:spcPct val="0"/>
              </a:spcBef>
            </a:pPr>
            <a:r>
              <a:rPr lang="en-US" b="true" sz="1800">
                <a:solidFill>
                  <a:srgbClr val="000000"/>
                </a:solidFill>
                <a:latin typeface="Aileron Bold"/>
                <a:ea typeface="Aileron Bold"/>
                <a:cs typeface="Aileron Bold"/>
                <a:sym typeface="Aileron Bold"/>
              </a:rPr>
              <a:t>150</a:t>
            </a:r>
          </a:p>
        </p:txBody>
      </p:sp>
      <p:sp>
        <p:nvSpPr>
          <p:cNvPr name="TextBox 54" id="54"/>
          <p:cNvSpPr txBox="true"/>
          <p:nvPr/>
        </p:nvSpPr>
        <p:spPr>
          <a:xfrm rot="0">
            <a:off x="5400931" y="3416601"/>
            <a:ext cx="631065" cy="121923"/>
          </a:xfrm>
          <a:prstGeom prst="rect">
            <a:avLst/>
          </a:prstGeom>
        </p:spPr>
        <p:txBody>
          <a:bodyPr anchor="t" rtlCol="false" tIns="0" lIns="0" bIns="0" rIns="0">
            <a:spAutoFit/>
          </a:bodyPr>
          <a:lstStyle/>
          <a:p>
            <a:pPr algn="l">
              <a:lnSpc>
                <a:spcPts val="800"/>
              </a:lnSpc>
              <a:spcBef>
                <a:spcPct val="0"/>
              </a:spcBef>
            </a:pPr>
            <a:r>
              <a:rPr lang="en-US" sz="800">
                <a:solidFill>
                  <a:srgbClr val="000000"/>
                </a:solidFill>
                <a:latin typeface="Aileron"/>
                <a:ea typeface="Aileron"/>
                <a:cs typeface="Aileron"/>
                <a:sym typeface="Aileron"/>
              </a:rPr>
              <a:t>Email</a:t>
            </a:r>
          </a:p>
        </p:txBody>
      </p:sp>
      <p:sp>
        <p:nvSpPr>
          <p:cNvPr name="TextBox 55" id="55"/>
          <p:cNvSpPr txBox="true"/>
          <p:nvPr/>
        </p:nvSpPr>
        <p:spPr>
          <a:xfrm rot="0">
            <a:off x="6306503" y="3136162"/>
            <a:ext cx="576897" cy="245745"/>
          </a:xfrm>
          <a:prstGeom prst="rect">
            <a:avLst/>
          </a:prstGeom>
        </p:spPr>
        <p:txBody>
          <a:bodyPr anchor="t" rtlCol="false" tIns="0" lIns="0" bIns="0" rIns="0">
            <a:spAutoFit/>
          </a:bodyPr>
          <a:lstStyle/>
          <a:p>
            <a:pPr algn="l">
              <a:lnSpc>
                <a:spcPts val="1800"/>
              </a:lnSpc>
              <a:spcBef>
                <a:spcPct val="0"/>
              </a:spcBef>
            </a:pPr>
            <a:r>
              <a:rPr lang="en-US" b="true" sz="1800">
                <a:solidFill>
                  <a:srgbClr val="000000"/>
                </a:solidFill>
                <a:latin typeface="Aileron Bold"/>
                <a:ea typeface="Aileron Bold"/>
                <a:cs typeface="Aileron Bold"/>
                <a:sym typeface="Aileron Bold"/>
              </a:rPr>
              <a:t>80</a:t>
            </a:r>
          </a:p>
        </p:txBody>
      </p:sp>
      <p:sp>
        <p:nvSpPr>
          <p:cNvPr name="TextBox 56" id="56"/>
          <p:cNvSpPr txBox="true"/>
          <p:nvPr/>
        </p:nvSpPr>
        <p:spPr>
          <a:xfrm rot="0">
            <a:off x="6306503" y="3416601"/>
            <a:ext cx="616864" cy="121923"/>
          </a:xfrm>
          <a:prstGeom prst="rect">
            <a:avLst/>
          </a:prstGeom>
        </p:spPr>
        <p:txBody>
          <a:bodyPr anchor="t" rtlCol="false" tIns="0" lIns="0" bIns="0" rIns="0">
            <a:spAutoFit/>
          </a:bodyPr>
          <a:lstStyle/>
          <a:p>
            <a:pPr algn="l">
              <a:lnSpc>
                <a:spcPts val="800"/>
              </a:lnSpc>
              <a:spcBef>
                <a:spcPct val="0"/>
              </a:spcBef>
            </a:pPr>
            <a:r>
              <a:rPr lang="en-US" sz="800">
                <a:solidFill>
                  <a:srgbClr val="000000"/>
                </a:solidFill>
                <a:latin typeface="Aileron"/>
                <a:ea typeface="Aileron"/>
                <a:cs typeface="Aileron"/>
                <a:sym typeface="Aileron"/>
              </a:rPr>
              <a:t>Referal</a:t>
            </a:r>
          </a:p>
        </p:txBody>
      </p:sp>
      <p:sp>
        <p:nvSpPr>
          <p:cNvPr name="TextBox 57" id="57"/>
          <p:cNvSpPr txBox="true"/>
          <p:nvPr/>
        </p:nvSpPr>
        <p:spPr>
          <a:xfrm rot="0">
            <a:off x="5400931" y="3786174"/>
            <a:ext cx="770571" cy="245745"/>
          </a:xfrm>
          <a:prstGeom prst="rect">
            <a:avLst/>
          </a:prstGeom>
        </p:spPr>
        <p:txBody>
          <a:bodyPr anchor="t" rtlCol="false" tIns="0" lIns="0" bIns="0" rIns="0">
            <a:spAutoFit/>
          </a:bodyPr>
          <a:lstStyle/>
          <a:p>
            <a:pPr algn="l">
              <a:lnSpc>
                <a:spcPts val="1800"/>
              </a:lnSpc>
              <a:spcBef>
                <a:spcPct val="0"/>
              </a:spcBef>
            </a:pPr>
            <a:r>
              <a:rPr lang="en-US" b="true" sz="1800">
                <a:solidFill>
                  <a:srgbClr val="000000"/>
                </a:solidFill>
                <a:latin typeface="Aileron Bold"/>
                <a:ea typeface="Aileron Bold"/>
                <a:cs typeface="Aileron Bold"/>
                <a:sym typeface="Aileron Bold"/>
              </a:rPr>
              <a:t>100</a:t>
            </a:r>
          </a:p>
        </p:txBody>
      </p:sp>
      <p:sp>
        <p:nvSpPr>
          <p:cNvPr name="TextBox 58" id="58"/>
          <p:cNvSpPr txBox="true"/>
          <p:nvPr/>
        </p:nvSpPr>
        <p:spPr>
          <a:xfrm rot="0">
            <a:off x="5400931" y="4066613"/>
            <a:ext cx="770571" cy="121923"/>
          </a:xfrm>
          <a:prstGeom prst="rect">
            <a:avLst/>
          </a:prstGeom>
        </p:spPr>
        <p:txBody>
          <a:bodyPr anchor="t" rtlCol="false" tIns="0" lIns="0" bIns="0" rIns="0">
            <a:spAutoFit/>
          </a:bodyPr>
          <a:lstStyle/>
          <a:p>
            <a:pPr algn="l">
              <a:lnSpc>
                <a:spcPts val="800"/>
              </a:lnSpc>
              <a:spcBef>
                <a:spcPct val="0"/>
              </a:spcBef>
            </a:pPr>
            <a:r>
              <a:rPr lang="en-US" sz="800">
                <a:solidFill>
                  <a:srgbClr val="000000"/>
                </a:solidFill>
                <a:latin typeface="Aileron"/>
                <a:ea typeface="Aileron"/>
                <a:cs typeface="Aileron"/>
                <a:sym typeface="Aileron"/>
              </a:rPr>
              <a:t>Paid Ads</a:t>
            </a:r>
          </a:p>
        </p:txBody>
      </p:sp>
      <p:sp>
        <p:nvSpPr>
          <p:cNvPr name="TextBox 59" id="59"/>
          <p:cNvSpPr txBox="true"/>
          <p:nvPr/>
        </p:nvSpPr>
        <p:spPr>
          <a:xfrm rot="0">
            <a:off x="819190" y="6500793"/>
            <a:ext cx="280982" cy="173356"/>
          </a:xfrm>
          <a:prstGeom prst="rect">
            <a:avLst/>
          </a:prstGeom>
        </p:spPr>
        <p:txBody>
          <a:bodyPr anchor="t" rtlCol="false" tIns="0" lIns="0" bIns="0" rIns="0">
            <a:spAutoFit/>
          </a:bodyPr>
          <a:lstStyle/>
          <a:p>
            <a:pPr algn="l">
              <a:lnSpc>
                <a:spcPts val="1200"/>
              </a:lnSpc>
              <a:spcBef>
                <a:spcPct val="0"/>
              </a:spcBef>
            </a:pPr>
            <a:r>
              <a:rPr lang="en-US" b="true" sz="1200">
                <a:solidFill>
                  <a:srgbClr val="000000"/>
                </a:solidFill>
                <a:latin typeface="Aileron Bold"/>
                <a:ea typeface="Aileron Bold"/>
                <a:cs typeface="Aileron Bold"/>
                <a:sym typeface="Aileron Bold"/>
              </a:rPr>
              <a:t>4x</a:t>
            </a:r>
          </a:p>
        </p:txBody>
      </p:sp>
      <p:sp>
        <p:nvSpPr>
          <p:cNvPr name="TextBox 60" id="60"/>
          <p:cNvSpPr txBox="true"/>
          <p:nvPr/>
        </p:nvSpPr>
        <p:spPr>
          <a:xfrm rot="0">
            <a:off x="594169" y="6722175"/>
            <a:ext cx="413884" cy="121923"/>
          </a:xfrm>
          <a:prstGeom prst="rect">
            <a:avLst/>
          </a:prstGeom>
        </p:spPr>
        <p:txBody>
          <a:bodyPr anchor="t" rtlCol="false" tIns="0" lIns="0" bIns="0" rIns="0">
            <a:spAutoFit/>
          </a:bodyPr>
          <a:lstStyle/>
          <a:p>
            <a:pPr algn="l">
              <a:lnSpc>
                <a:spcPts val="800"/>
              </a:lnSpc>
              <a:spcBef>
                <a:spcPct val="0"/>
              </a:spcBef>
            </a:pPr>
            <a:r>
              <a:rPr lang="en-US" sz="800">
                <a:solidFill>
                  <a:srgbClr val="000000"/>
                </a:solidFill>
                <a:latin typeface="Aileron"/>
                <a:ea typeface="Aileron"/>
                <a:cs typeface="Aileron"/>
                <a:sym typeface="Aileron"/>
              </a:rPr>
              <a:t>Quartal 1</a:t>
            </a:r>
          </a:p>
        </p:txBody>
      </p:sp>
      <p:sp>
        <p:nvSpPr>
          <p:cNvPr name="TextBox 61" id="61"/>
          <p:cNvSpPr txBox="true"/>
          <p:nvPr/>
        </p:nvSpPr>
        <p:spPr>
          <a:xfrm rot="0">
            <a:off x="608039" y="6536986"/>
            <a:ext cx="193072" cy="91443"/>
          </a:xfrm>
          <a:prstGeom prst="rect">
            <a:avLst/>
          </a:prstGeom>
        </p:spPr>
        <p:txBody>
          <a:bodyPr anchor="t" rtlCol="false" tIns="0" lIns="0" bIns="0" rIns="0">
            <a:spAutoFit/>
          </a:bodyPr>
          <a:lstStyle/>
          <a:p>
            <a:pPr algn="l">
              <a:lnSpc>
                <a:spcPts val="600"/>
              </a:lnSpc>
              <a:spcBef>
                <a:spcPct val="0"/>
              </a:spcBef>
            </a:pPr>
            <a:r>
              <a:rPr lang="en-US" sz="600">
                <a:solidFill>
                  <a:srgbClr val="FFFFFF"/>
                </a:solidFill>
                <a:latin typeface="Aileron"/>
                <a:ea typeface="Aileron"/>
                <a:cs typeface="Aileron"/>
                <a:sym typeface="Aileron"/>
              </a:rPr>
              <a:t>ROI</a:t>
            </a:r>
          </a:p>
        </p:txBody>
      </p:sp>
      <p:sp>
        <p:nvSpPr>
          <p:cNvPr name="TextBox 62" id="62"/>
          <p:cNvSpPr txBox="true"/>
          <p:nvPr/>
        </p:nvSpPr>
        <p:spPr>
          <a:xfrm rot="0">
            <a:off x="1387831" y="6500793"/>
            <a:ext cx="339528" cy="173356"/>
          </a:xfrm>
          <a:prstGeom prst="rect">
            <a:avLst/>
          </a:prstGeom>
        </p:spPr>
        <p:txBody>
          <a:bodyPr anchor="t" rtlCol="false" tIns="0" lIns="0" bIns="0" rIns="0">
            <a:spAutoFit/>
          </a:bodyPr>
          <a:lstStyle/>
          <a:p>
            <a:pPr algn="l">
              <a:lnSpc>
                <a:spcPts val="1200"/>
              </a:lnSpc>
              <a:spcBef>
                <a:spcPct val="0"/>
              </a:spcBef>
            </a:pPr>
            <a:r>
              <a:rPr lang="en-US" b="true" sz="1200">
                <a:solidFill>
                  <a:srgbClr val="000000"/>
                </a:solidFill>
                <a:latin typeface="Aileron Bold"/>
                <a:ea typeface="Aileron Bold"/>
                <a:cs typeface="Aileron Bold"/>
                <a:sym typeface="Aileron Bold"/>
              </a:rPr>
              <a:t>3.5x</a:t>
            </a:r>
          </a:p>
        </p:txBody>
      </p:sp>
      <p:sp>
        <p:nvSpPr>
          <p:cNvPr name="TextBox 63" id="63"/>
          <p:cNvSpPr txBox="true"/>
          <p:nvPr/>
        </p:nvSpPr>
        <p:spPr>
          <a:xfrm rot="0">
            <a:off x="1191078" y="6722175"/>
            <a:ext cx="413884" cy="121923"/>
          </a:xfrm>
          <a:prstGeom prst="rect">
            <a:avLst/>
          </a:prstGeom>
        </p:spPr>
        <p:txBody>
          <a:bodyPr anchor="t" rtlCol="false" tIns="0" lIns="0" bIns="0" rIns="0">
            <a:spAutoFit/>
          </a:bodyPr>
          <a:lstStyle/>
          <a:p>
            <a:pPr algn="l">
              <a:lnSpc>
                <a:spcPts val="800"/>
              </a:lnSpc>
              <a:spcBef>
                <a:spcPct val="0"/>
              </a:spcBef>
            </a:pPr>
            <a:r>
              <a:rPr lang="en-US" sz="800">
                <a:solidFill>
                  <a:srgbClr val="000000"/>
                </a:solidFill>
                <a:latin typeface="Aileron"/>
                <a:ea typeface="Aileron"/>
                <a:cs typeface="Aileron"/>
                <a:sym typeface="Aileron"/>
              </a:rPr>
              <a:t>Quartal 2</a:t>
            </a:r>
          </a:p>
        </p:txBody>
      </p:sp>
      <p:sp>
        <p:nvSpPr>
          <p:cNvPr name="TextBox 64" id="64"/>
          <p:cNvSpPr txBox="true"/>
          <p:nvPr/>
        </p:nvSpPr>
        <p:spPr>
          <a:xfrm rot="0">
            <a:off x="1204947" y="6536986"/>
            <a:ext cx="264281" cy="91443"/>
          </a:xfrm>
          <a:prstGeom prst="rect">
            <a:avLst/>
          </a:prstGeom>
        </p:spPr>
        <p:txBody>
          <a:bodyPr anchor="t" rtlCol="false" tIns="0" lIns="0" bIns="0" rIns="0">
            <a:spAutoFit/>
          </a:bodyPr>
          <a:lstStyle/>
          <a:p>
            <a:pPr algn="l">
              <a:lnSpc>
                <a:spcPts val="600"/>
              </a:lnSpc>
              <a:spcBef>
                <a:spcPct val="0"/>
              </a:spcBef>
            </a:pPr>
            <a:r>
              <a:rPr lang="en-US" sz="600">
                <a:solidFill>
                  <a:srgbClr val="FFFFFF"/>
                </a:solidFill>
                <a:latin typeface="Aileron"/>
                <a:ea typeface="Aileron"/>
                <a:cs typeface="Aileron"/>
                <a:sym typeface="Aileron"/>
              </a:rPr>
              <a:t>ROI</a:t>
            </a:r>
          </a:p>
        </p:txBody>
      </p:sp>
      <p:sp>
        <p:nvSpPr>
          <p:cNvPr name="TextBox 65" id="65"/>
          <p:cNvSpPr txBox="true"/>
          <p:nvPr/>
        </p:nvSpPr>
        <p:spPr>
          <a:xfrm rot="0">
            <a:off x="2013007" y="6500793"/>
            <a:ext cx="316462" cy="173356"/>
          </a:xfrm>
          <a:prstGeom prst="rect">
            <a:avLst/>
          </a:prstGeom>
        </p:spPr>
        <p:txBody>
          <a:bodyPr anchor="t" rtlCol="false" tIns="0" lIns="0" bIns="0" rIns="0">
            <a:spAutoFit/>
          </a:bodyPr>
          <a:lstStyle/>
          <a:p>
            <a:pPr algn="l">
              <a:lnSpc>
                <a:spcPts val="1200"/>
              </a:lnSpc>
              <a:spcBef>
                <a:spcPct val="0"/>
              </a:spcBef>
            </a:pPr>
            <a:r>
              <a:rPr lang="en-US" b="true" sz="1200">
                <a:solidFill>
                  <a:srgbClr val="000000"/>
                </a:solidFill>
                <a:latin typeface="Aileron Bold"/>
                <a:ea typeface="Aileron Bold"/>
                <a:cs typeface="Aileron Bold"/>
                <a:sym typeface="Aileron Bold"/>
              </a:rPr>
              <a:t>5x</a:t>
            </a:r>
          </a:p>
        </p:txBody>
      </p:sp>
      <p:sp>
        <p:nvSpPr>
          <p:cNvPr name="TextBox 66" id="66"/>
          <p:cNvSpPr txBox="true"/>
          <p:nvPr/>
        </p:nvSpPr>
        <p:spPr>
          <a:xfrm rot="0">
            <a:off x="1787986" y="6722175"/>
            <a:ext cx="413884" cy="121923"/>
          </a:xfrm>
          <a:prstGeom prst="rect">
            <a:avLst/>
          </a:prstGeom>
        </p:spPr>
        <p:txBody>
          <a:bodyPr anchor="t" rtlCol="false" tIns="0" lIns="0" bIns="0" rIns="0">
            <a:spAutoFit/>
          </a:bodyPr>
          <a:lstStyle/>
          <a:p>
            <a:pPr algn="l">
              <a:lnSpc>
                <a:spcPts val="800"/>
              </a:lnSpc>
              <a:spcBef>
                <a:spcPct val="0"/>
              </a:spcBef>
            </a:pPr>
            <a:r>
              <a:rPr lang="en-US" sz="800">
                <a:solidFill>
                  <a:srgbClr val="000000"/>
                </a:solidFill>
                <a:latin typeface="Aileron"/>
                <a:ea typeface="Aileron"/>
                <a:cs typeface="Aileron"/>
                <a:sym typeface="Aileron"/>
              </a:rPr>
              <a:t>Quartal 3</a:t>
            </a:r>
          </a:p>
        </p:txBody>
      </p:sp>
      <p:sp>
        <p:nvSpPr>
          <p:cNvPr name="TextBox 67" id="67"/>
          <p:cNvSpPr txBox="true"/>
          <p:nvPr/>
        </p:nvSpPr>
        <p:spPr>
          <a:xfrm rot="0">
            <a:off x="1801856" y="6536986"/>
            <a:ext cx="211151" cy="91443"/>
          </a:xfrm>
          <a:prstGeom prst="rect">
            <a:avLst/>
          </a:prstGeom>
        </p:spPr>
        <p:txBody>
          <a:bodyPr anchor="t" rtlCol="false" tIns="0" lIns="0" bIns="0" rIns="0">
            <a:spAutoFit/>
          </a:bodyPr>
          <a:lstStyle/>
          <a:p>
            <a:pPr algn="l">
              <a:lnSpc>
                <a:spcPts val="600"/>
              </a:lnSpc>
              <a:spcBef>
                <a:spcPct val="0"/>
              </a:spcBef>
            </a:pPr>
            <a:r>
              <a:rPr lang="en-US" sz="600">
                <a:solidFill>
                  <a:srgbClr val="FFFFFF"/>
                </a:solidFill>
                <a:latin typeface="Aileron"/>
                <a:ea typeface="Aileron"/>
                <a:cs typeface="Aileron"/>
                <a:sym typeface="Aileron"/>
              </a:rPr>
              <a:t>ROI</a:t>
            </a:r>
          </a:p>
        </p:txBody>
      </p:sp>
      <p:sp>
        <p:nvSpPr>
          <p:cNvPr name="TextBox 68" id="68"/>
          <p:cNvSpPr txBox="true"/>
          <p:nvPr/>
        </p:nvSpPr>
        <p:spPr>
          <a:xfrm rot="0">
            <a:off x="2581648" y="6500793"/>
            <a:ext cx="464306" cy="173356"/>
          </a:xfrm>
          <a:prstGeom prst="rect">
            <a:avLst/>
          </a:prstGeom>
        </p:spPr>
        <p:txBody>
          <a:bodyPr anchor="t" rtlCol="false" tIns="0" lIns="0" bIns="0" rIns="0">
            <a:spAutoFit/>
          </a:bodyPr>
          <a:lstStyle/>
          <a:p>
            <a:pPr algn="l">
              <a:lnSpc>
                <a:spcPts val="1200"/>
              </a:lnSpc>
              <a:spcBef>
                <a:spcPct val="0"/>
              </a:spcBef>
            </a:pPr>
            <a:r>
              <a:rPr lang="en-US" b="true" sz="1200">
                <a:solidFill>
                  <a:srgbClr val="000000"/>
                </a:solidFill>
                <a:latin typeface="Aileron Bold"/>
                <a:ea typeface="Aileron Bold"/>
                <a:cs typeface="Aileron Bold"/>
                <a:sym typeface="Aileron Bold"/>
              </a:rPr>
              <a:t>4.2x</a:t>
            </a:r>
          </a:p>
        </p:txBody>
      </p:sp>
      <p:sp>
        <p:nvSpPr>
          <p:cNvPr name="TextBox 69" id="69"/>
          <p:cNvSpPr txBox="true"/>
          <p:nvPr/>
        </p:nvSpPr>
        <p:spPr>
          <a:xfrm rot="0">
            <a:off x="2384895" y="6722175"/>
            <a:ext cx="413884" cy="121923"/>
          </a:xfrm>
          <a:prstGeom prst="rect">
            <a:avLst/>
          </a:prstGeom>
        </p:spPr>
        <p:txBody>
          <a:bodyPr anchor="t" rtlCol="false" tIns="0" lIns="0" bIns="0" rIns="0">
            <a:spAutoFit/>
          </a:bodyPr>
          <a:lstStyle/>
          <a:p>
            <a:pPr algn="l">
              <a:lnSpc>
                <a:spcPts val="800"/>
              </a:lnSpc>
              <a:spcBef>
                <a:spcPct val="0"/>
              </a:spcBef>
            </a:pPr>
            <a:r>
              <a:rPr lang="en-US" sz="800">
                <a:solidFill>
                  <a:srgbClr val="000000"/>
                </a:solidFill>
                <a:latin typeface="Aileron"/>
                <a:ea typeface="Aileron"/>
                <a:cs typeface="Aileron"/>
                <a:sym typeface="Aileron"/>
              </a:rPr>
              <a:t>Quartal 4</a:t>
            </a:r>
          </a:p>
        </p:txBody>
      </p:sp>
      <p:sp>
        <p:nvSpPr>
          <p:cNvPr name="TextBox 70" id="70"/>
          <p:cNvSpPr txBox="true"/>
          <p:nvPr/>
        </p:nvSpPr>
        <p:spPr>
          <a:xfrm rot="0">
            <a:off x="2398764" y="6536986"/>
            <a:ext cx="193072" cy="91443"/>
          </a:xfrm>
          <a:prstGeom prst="rect">
            <a:avLst/>
          </a:prstGeom>
        </p:spPr>
        <p:txBody>
          <a:bodyPr anchor="t" rtlCol="false" tIns="0" lIns="0" bIns="0" rIns="0">
            <a:spAutoFit/>
          </a:bodyPr>
          <a:lstStyle/>
          <a:p>
            <a:pPr algn="l">
              <a:lnSpc>
                <a:spcPts val="600"/>
              </a:lnSpc>
              <a:spcBef>
                <a:spcPct val="0"/>
              </a:spcBef>
            </a:pPr>
            <a:r>
              <a:rPr lang="en-US" sz="600">
                <a:solidFill>
                  <a:srgbClr val="FFFFFF"/>
                </a:solidFill>
                <a:latin typeface="Aileron"/>
                <a:ea typeface="Aileron"/>
                <a:cs typeface="Aileron"/>
                <a:sym typeface="Aileron"/>
              </a:rPr>
              <a:t>ROI</a:t>
            </a:r>
          </a:p>
        </p:txBody>
      </p:sp>
      <p:sp>
        <p:nvSpPr>
          <p:cNvPr name="TextBox 71" id="71"/>
          <p:cNvSpPr txBox="true"/>
          <p:nvPr/>
        </p:nvSpPr>
        <p:spPr>
          <a:xfrm rot="0">
            <a:off x="4686300" y="5302412"/>
            <a:ext cx="628906" cy="173356"/>
          </a:xfrm>
          <a:prstGeom prst="rect">
            <a:avLst/>
          </a:prstGeom>
        </p:spPr>
        <p:txBody>
          <a:bodyPr anchor="t" rtlCol="false" tIns="0" lIns="0" bIns="0" rIns="0">
            <a:spAutoFit/>
          </a:bodyPr>
          <a:lstStyle/>
          <a:p>
            <a:pPr algn="l">
              <a:lnSpc>
                <a:spcPts val="1200"/>
              </a:lnSpc>
              <a:spcBef>
                <a:spcPct val="0"/>
              </a:spcBef>
            </a:pPr>
            <a:r>
              <a:rPr lang="en-US" b="true" sz="1200">
                <a:solidFill>
                  <a:srgbClr val="FFFFFF"/>
                </a:solidFill>
                <a:latin typeface="Aileron Bold"/>
                <a:ea typeface="Aileron Bold"/>
                <a:cs typeface="Aileron Bold"/>
                <a:sym typeface="Aileron Bold"/>
              </a:rPr>
              <a:t>$200</a:t>
            </a:r>
          </a:p>
        </p:txBody>
      </p:sp>
      <p:sp>
        <p:nvSpPr>
          <p:cNvPr name="TextBox 72" id="72"/>
          <p:cNvSpPr txBox="true"/>
          <p:nvPr/>
        </p:nvSpPr>
        <p:spPr>
          <a:xfrm rot="0">
            <a:off x="4686300" y="5611233"/>
            <a:ext cx="577850" cy="173356"/>
          </a:xfrm>
          <a:prstGeom prst="rect">
            <a:avLst/>
          </a:prstGeom>
        </p:spPr>
        <p:txBody>
          <a:bodyPr anchor="t" rtlCol="false" tIns="0" lIns="0" bIns="0" rIns="0">
            <a:spAutoFit/>
          </a:bodyPr>
          <a:lstStyle/>
          <a:p>
            <a:pPr algn="l">
              <a:lnSpc>
                <a:spcPts val="1200"/>
              </a:lnSpc>
              <a:spcBef>
                <a:spcPct val="0"/>
              </a:spcBef>
            </a:pPr>
            <a:r>
              <a:rPr lang="en-US" b="true" sz="1200">
                <a:solidFill>
                  <a:srgbClr val="FFFFFF"/>
                </a:solidFill>
                <a:latin typeface="Aileron Bold"/>
                <a:ea typeface="Aileron Bold"/>
                <a:cs typeface="Aileron Bold"/>
                <a:sym typeface="Aileron Bold"/>
              </a:rPr>
              <a:t>$180</a:t>
            </a:r>
          </a:p>
        </p:txBody>
      </p:sp>
      <p:sp>
        <p:nvSpPr>
          <p:cNvPr name="TextBox 73" id="73"/>
          <p:cNvSpPr txBox="true"/>
          <p:nvPr/>
        </p:nvSpPr>
        <p:spPr>
          <a:xfrm rot="0">
            <a:off x="4686300" y="5920053"/>
            <a:ext cx="577850" cy="173356"/>
          </a:xfrm>
          <a:prstGeom prst="rect">
            <a:avLst/>
          </a:prstGeom>
        </p:spPr>
        <p:txBody>
          <a:bodyPr anchor="t" rtlCol="false" tIns="0" lIns="0" bIns="0" rIns="0">
            <a:spAutoFit/>
          </a:bodyPr>
          <a:lstStyle/>
          <a:p>
            <a:pPr algn="l">
              <a:lnSpc>
                <a:spcPts val="1200"/>
              </a:lnSpc>
              <a:spcBef>
                <a:spcPct val="0"/>
              </a:spcBef>
            </a:pPr>
            <a:r>
              <a:rPr lang="en-US" b="true" sz="1200">
                <a:solidFill>
                  <a:srgbClr val="FFFFFF"/>
                </a:solidFill>
                <a:latin typeface="Aileron Bold"/>
                <a:ea typeface="Aileron Bold"/>
                <a:cs typeface="Aileron Bold"/>
                <a:sym typeface="Aileron Bold"/>
              </a:rPr>
              <a:t>$210</a:t>
            </a:r>
          </a:p>
        </p:txBody>
      </p:sp>
      <p:sp>
        <p:nvSpPr>
          <p:cNvPr name="TextBox 74" id="74"/>
          <p:cNvSpPr txBox="true"/>
          <p:nvPr/>
        </p:nvSpPr>
        <p:spPr>
          <a:xfrm rot="0">
            <a:off x="4686300" y="6242808"/>
            <a:ext cx="577850" cy="173356"/>
          </a:xfrm>
          <a:prstGeom prst="rect">
            <a:avLst/>
          </a:prstGeom>
        </p:spPr>
        <p:txBody>
          <a:bodyPr anchor="t" rtlCol="false" tIns="0" lIns="0" bIns="0" rIns="0">
            <a:spAutoFit/>
          </a:bodyPr>
          <a:lstStyle/>
          <a:p>
            <a:pPr algn="l">
              <a:lnSpc>
                <a:spcPts val="1200"/>
              </a:lnSpc>
              <a:spcBef>
                <a:spcPct val="0"/>
              </a:spcBef>
            </a:pPr>
            <a:r>
              <a:rPr lang="en-US" b="true" sz="1200">
                <a:solidFill>
                  <a:srgbClr val="FFFFFF"/>
                </a:solidFill>
                <a:latin typeface="Aileron Bold"/>
                <a:ea typeface="Aileron Bold"/>
                <a:cs typeface="Aileron Bold"/>
                <a:sym typeface="Aileron Bold"/>
              </a:rPr>
              <a:t>$190</a:t>
            </a:r>
          </a:p>
        </p:txBody>
      </p:sp>
      <p:sp>
        <p:nvSpPr>
          <p:cNvPr name="TextBox 75" id="75"/>
          <p:cNvSpPr txBox="true"/>
          <p:nvPr/>
        </p:nvSpPr>
        <p:spPr>
          <a:xfrm rot="0">
            <a:off x="4686300" y="6565564"/>
            <a:ext cx="577850" cy="173356"/>
          </a:xfrm>
          <a:prstGeom prst="rect">
            <a:avLst/>
          </a:prstGeom>
        </p:spPr>
        <p:txBody>
          <a:bodyPr anchor="t" rtlCol="false" tIns="0" lIns="0" bIns="0" rIns="0">
            <a:spAutoFit/>
          </a:bodyPr>
          <a:lstStyle/>
          <a:p>
            <a:pPr algn="l">
              <a:lnSpc>
                <a:spcPts val="1200"/>
              </a:lnSpc>
              <a:spcBef>
                <a:spcPct val="0"/>
              </a:spcBef>
            </a:pPr>
            <a:r>
              <a:rPr lang="en-US" b="true" sz="1200">
                <a:solidFill>
                  <a:srgbClr val="FFFFFF"/>
                </a:solidFill>
                <a:latin typeface="Aileron Bold"/>
                <a:ea typeface="Aileron Bold"/>
                <a:cs typeface="Aileron Bold"/>
                <a:sym typeface="Aileron Bold"/>
              </a:rPr>
              <a:t>$170</a:t>
            </a:r>
          </a:p>
        </p:txBody>
      </p:sp>
      <p:sp>
        <p:nvSpPr>
          <p:cNvPr name="TextBox 76" id="76"/>
          <p:cNvSpPr txBox="true"/>
          <p:nvPr/>
        </p:nvSpPr>
        <p:spPr>
          <a:xfrm rot="0">
            <a:off x="8475496" y="5642906"/>
            <a:ext cx="705235" cy="245745"/>
          </a:xfrm>
          <a:prstGeom prst="rect">
            <a:avLst/>
          </a:prstGeom>
        </p:spPr>
        <p:txBody>
          <a:bodyPr anchor="t" rtlCol="false" tIns="0" lIns="0" bIns="0" rIns="0">
            <a:spAutoFit/>
          </a:bodyPr>
          <a:lstStyle/>
          <a:p>
            <a:pPr algn="r" marL="0" indent="0" lvl="0">
              <a:lnSpc>
                <a:spcPts val="1800"/>
              </a:lnSpc>
              <a:spcBef>
                <a:spcPct val="0"/>
              </a:spcBef>
            </a:pPr>
            <a:r>
              <a:rPr lang="en-US" b="true" sz="1800">
                <a:solidFill>
                  <a:srgbClr val="000000"/>
                </a:solidFill>
                <a:latin typeface="Aileron Bold"/>
                <a:ea typeface="Aileron Bold"/>
                <a:cs typeface="Aileron Bold"/>
                <a:sym typeface="Aileron Bold"/>
              </a:rPr>
              <a:t>9.5</a:t>
            </a:r>
            <a:r>
              <a:rPr lang="en-US" b="true" sz="1800" strike="noStrike" u="none">
                <a:solidFill>
                  <a:srgbClr val="000000"/>
                </a:solidFill>
                <a:latin typeface="Aileron Bold"/>
                <a:ea typeface="Aileron Bold"/>
                <a:cs typeface="Aileron Bold"/>
                <a:sym typeface="Aileron Bold"/>
              </a:rPr>
              <a:t>%</a:t>
            </a:r>
          </a:p>
        </p:txBody>
      </p:sp>
      <p:sp>
        <p:nvSpPr>
          <p:cNvPr name="TextBox 77" id="77"/>
          <p:cNvSpPr txBox="true"/>
          <p:nvPr/>
        </p:nvSpPr>
        <p:spPr>
          <a:xfrm rot="0">
            <a:off x="6902133" y="5794822"/>
            <a:ext cx="987742" cy="121923"/>
          </a:xfrm>
          <a:prstGeom prst="rect">
            <a:avLst/>
          </a:prstGeom>
        </p:spPr>
        <p:txBody>
          <a:bodyPr anchor="t" rtlCol="false" tIns="0" lIns="0" bIns="0" rIns="0">
            <a:spAutoFit/>
          </a:bodyPr>
          <a:lstStyle/>
          <a:p>
            <a:pPr algn="l">
              <a:lnSpc>
                <a:spcPts val="800"/>
              </a:lnSpc>
              <a:spcBef>
                <a:spcPct val="0"/>
              </a:spcBef>
            </a:pPr>
            <a:r>
              <a:rPr lang="en-US" sz="800">
                <a:solidFill>
                  <a:srgbClr val="000000"/>
                </a:solidFill>
                <a:latin typeface="Aileron"/>
                <a:ea typeface="Aileron"/>
                <a:cs typeface="Aileron"/>
                <a:sym typeface="Aileron"/>
              </a:rPr>
              <a:t>Increase to</a:t>
            </a:r>
          </a:p>
        </p:txBody>
      </p:sp>
      <p:sp>
        <p:nvSpPr>
          <p:cNvPr name="TextBox 78" id="78"/>
          <p:cNvSpPr txBox="true"/>
          <p:nvPr/>
        </p:nvSpPr>
        <p:spPr>
          <a:xfrm rot="0">
            <a:off x="6923367" y="5643358"/>
            <a:ext cx="463271" cy="91443"/>
          </a:xfrm>
          <a:prstGeom prst="rect">
            <a:avLst/>
          </a:prstGeom>
        </p:spPr>
        <p:txBody>
          <a:bodyPr anchor="t" rtlCol="false" tIns="0" lIns="0" bIns="0" rIns="0">
            <a:spAutoFit/>
          </a:bodyPr>
          <a:lstStyle/>
          <a:p>
            <a:pPr algn="l">
              <a:lnSpc>
                <a:spcPts val="600"/>
              </a:lnSpc>
              <a:spcBef>
                <a:spcPct val="0"/>
              </a:spcBef>
            </a:pPr>
            <a:r>
              <a:rPr lang="en-US" sz="600">
                <a:solidFill>
                  <a:srgbClr val="FFFFFF"/>
                </a:solidFill>
                <a:latin typeface="Aileron"/>
                <a:ea typeface="Aileron"/>
                <a:cs typeface="Aileron"/>
                <a:sym typeface="Aileron"/>
              </a:rPr>
              <a:t>Quartal 2</a:t>
            </a:r>
          </a:p>
        </p:txBody>
      </p:sp>
      <p:sp>
        <p:nvSpPr>
          <p:cNvPr name="TextBox 79" id="79"/>
          <p:cNvSpPr txBox="true"/>
          <p:nvPr/>
        </p:nvSpPr>
        <p:spPr>
          <a:xfrm rot="0">
            <a:off x="8553041" y="6083884"/>
            <a:ext cx="627690" cy="245745"/>
          </a:xfrm>
          <a:prstGeom prst="rect">
            <a:avLst/>
          </a:prstGeom>
        </p:spPr>
        <p:txBody>
          <a:bodyPr anchor="t" rtlCol="false" tIns="0" lIns="0" bIns="0" rIns="0">
            <a:spAutoFit/>
          </a:bodyPr>
          <a:lstStyle/>
          <a:p>
            <a:pPr algn="r" marL="0" indent="0" lvl="0">
              <a:lnSpc>
                <a:spcPts val="1800"/>
              </a:lnSpc>
              <a:spcBef>
                <a:spcPct val="0"/>
              </a:spcBef>
            </a:pPr>
            <a:r>
              <a:rPr lang="en-US" b="true" sz="1800">
                <a:solidFill>
                  <a:srgbClr val="000000"/>
                </a:solidFill>
                <a:latin typeface="Aileron Bold"/>
                <a:ea typeface="Aileron Bold"/>
                <a:cs typeface="Aileron Bold"/>
                <a:sym typeface="Aileron Bold"/>
              </a:rPr>
              <a:t>7.1</a:t>
            </a:r>
            <a:r>
              <a:rPr lang="en-US" b="true" sz="1800" strike="noStrike" u="none">
                <a:solidFill>
                  <a:srgbClr val="000000"/>
                </a:solidFill>
                <a:latin typeface="Aileron Bold"/>
                <a:ea typeface="Aileron Bold"/>
                <a:cs typeface="Aileron Bold"/>
                <a:sym typeface="Aileron Bold"/>
              </a:rPr>
              <a:t>%</a:t>
            </a:r>
          </a:p>
        </p:txBody>
      </p:sp>
      <p:sp>
        <p:nvSpPr>
          <p:cNvPr name="TextBox 80" id="80"/>
          <p:cNvSpPr txBox="true"/>
          <p:nvPr/>
        </p:nvSpPr>
        <p:spPr>
          <a:xfrm rot="0">
            <a:off x="6902133" y="6235800"/>
            <a:ext cx="987742" cy="121923"/>
          </a:xfrm>
          <a:prstGeom prst="rect">
            <a:avLst/>
          </a:prstGeom>
        </p:spPr>
        <p:txBody>
          <a:bodyPr anchor="t" rtlCol="false" tIns="0" lIns="0" bIns="0" rIns="0">
            <a:spAutoFit/>
          </a:bodyPr>
          <a:lstStyle/>
          <a:p>
            <a:pPr algn="l">
              <a:lnSpc>
                <a:spcPts val="800"/>
              </a:lnSpc>
              <a:spcBef>
                <a:spcPct val="0"/>
              </a:spcBef>
            </a:pPr>
            <a:r>
              <a:rPr lang="en-US" sz="800">
                <a:solidFill>
                  <a:srgbClr val="000000"/>
                </a:solidFill>
                <a:latin typeface="Aileron"/>
                <a:ea typeface="Aileron"/>
                <a:cs typeface="Aileron"/>
                <a:sym typeface="Aileron"/>
              </a:rPr>
              <a:t>Decrease to</a:t>
            </a:r>
          </a:p>
        </p:txBody>
      </p:sp>
      <p:sp>
        <p:nvSpPr>
          <p:cNvPr name="TextBox 81" id="81"/>
          <p:cNvSpPr txBox="true"/>
          <p:nvPr/>
        </p:nvSpPr>
        <p:spPr>
          <a:xfrm rot="0">
            <a:off x="6923367" y="6084335"/>
            <a:ext cx="463271" cy="91443"/>
          </a:xfrm>
          <a:prstGeom prst="rect">
            <a:avLst/>
          </a:prstGeom>
        </p:spPr>
        <p:txBody>
          <a:bodyPr anchor="t" rtlCol="false" tIns="0" lIns="0" bIns="0" rIns="0">
            <a:spAutoFit/>
          </a:bodyPr>
          <a:lstStyle/>
          <a:p>
            <a:pPr algn="l">
              <a:lnSpc>
                <a:spcPts val="600"/>
              </a:lnSpc>
              <a:spcBef>
                <a:spcPct val="0"/>
              </a:spcBef>
            </a:pPr>
            <a:r>
              <a:rPr lang="en-US" sz="600">
                <a:solidFill>
                  <a:srgbClr val="FFFFFF"/>
                </a:solidFill>
                <a:latin typeface="Aileron"/>
                <a:ea typeface="Aileron"/>
                <a:cs typeface="Aileron"/>
                <a:sym typeface="Aileron"/>
              </a:rPr>
              <a:t>Quartal 3</a:t>
            </a:r>
          </a:p>
        </p:txBody>
      </p:sp>
      <p:sp>
        <p:nvSpPr>
          <p:cNvPr name="TextBox 82" id="82"/>
          <p:cNvSpPr txBox="true"/>
          <p:nvPr/>
        </p:nvSpPr>
        <p:spPr>
          <a:xfrm rot="0">
            <a:off x="8553041" y="6524861"/>
            <a:ext cx="627690" cy="245745"/>
          </a:xfrm>
          <a:prstGeom prst="rect">
            <a:avLst/>
          </a:prstGeom>
        </p:spPr>
        <p:txBody>
          <a:bodyPr anchor="t" rtlCol="false" tIns="0" lIns="0" bIns="0" rIns="0">
            <a:spAutoFit/>
          </a:bodyPr>
          <a:lstStyle/>
          <a:p>
            <a:pPr algn="r" marL="0" indent="0" lvl="0">
              <a:lnSpc>
                <a:spcPts val="1800"/>
              </a:lnSpc>
              <a:spcBef>
                <a:spcPct val="0"/>
              </a:spcBef>
            </a:pPr>
            <a:r>
              <a:rPr lang="en-US" b="true" sz="1800">
                <a:solidFill>
                  <a:srgbClr val="000000"/>
                </a:solidFill>
                <a:latin typeface="Aileron Bold"/>
                <a:ea typeface="Aileron Bold"/>
                <a:cs typeface="Aileron Bold"/>
                <a:sym typeface="Aileron Bold"/>
              </a:rPr>
              <a:t>10</a:t>
            </a:r>
            <a:r>
              <a:rPr lang="en-US" b="true" sz="1800" strike="noStrike" u="none">
                <a:solidFill>
                  <a:srgbClr val="000000"/>
                </a:solidFill>
                <a:latin typeface="Aileron Bold"/>
                <a:ea typeface="Aileron Bold"/>
                <a:cs typeface="Aileron Bold"/>
                <a:sym typeface="Aileron Bold"/>
              </a:rPr>
              <a:t>%</a:t>
            </a:r>
          </a:p>
        </p:txBody>
      </p:sp>
      <p:sp>
        <p:nvSpPr>
          <p:cNvPr name="TextBox 83" id="83"/>
          <p:cNvSpPr txBox="true"/>
          <p:nvPr/>
        </p:nvSpPr>
        <p:spPr>
          <a:xfrm rot="0">
            <a:off x="6902133" y="6676777"/>
            <a:ext cx="987742" cy="121923"/>
          </a:xfrm>
          <a:prstGeom prst="rect">
            <a:avLst/>
          </a:prstGeom>
        </p:spPr>
        <p:txBody>
          <a:bodyPr anchor="t" rtlCol="false" tIns="0" lIns="0" bIns="0" rIns="0">
            <a:spAutoFit/>
          </a:bodyPr>
          <a:lstStyle/>
          <a:p>
            <a:pPr algn="l">
              <a:lnSpc>
                <a:spcPts val="800"/>
              </a:lnSpc>
              <a:spcBef>
                <a:spcPct val="0"/>
              </a:spcBef>
            </a:pPr>
            <a:r>
              <a:rPr lang="en-US" sz="800">
                <a:solidFill>
                  <a:srgbClr val="000000"/>
                </a:solidFill>
                <a:latin typeface="Aileron"/>
                <a:ea typeface="Aileron"/>
                <a:cs typeface="Aileron"/>
                <a:sym typeface="Aileron"/>
              </a:rPr>
              <a:t>Increase to</a:t>
            </a:r>
          </a:p>
        </p:txBody>
      </p:sp>
      <p:sp>
        <p:nvSpPr>
          <p:cNvPr name="TextBox 84" id="84"/>
          <p:cNvSpPr txBox="true"/>
          <p:nvPr/>
        </p:nvSpPr>
        <p:spPr>
          <a:xfrm rot="0">
            <a:off x="6923367" y="6525313"/>
            <a:ext cx="463271" cy="91443"/>
          </a:xfrm>
          <a:prstGeom prst="rect">
            <a:avLst/>
          </a:prstGeom>
        </p:spPr>
        <p:txBody>
          <a:bodyPr anchor="t" rtlCol="false" tIns="0" lIns="0" bIns="0" rIns="0">
            <a:spAutoFit/>
          </a:bodyPr>
          <a:lstStyle/>
          <a:p>
            <a:pPr algn="l">
              <a:lnSpc>
                <a:spcPts val="600"/>
              </a:lnSpc>
              <a:spcBef>
                <a:spcPct val="0"/>
              </a:spcBef>
            </a:pPr>
            <a:r>
              <a:rPr lang="en-US" sz="600">
                <a:solidFill>
                  <a:srgbClr val="FFFFFF"/>
                </a:solidFill>
                <a:latin typeface="Aileron"/>
                <a:ea typeface="Aileron"/>
                <a:cs typeface="Aileron"/>
                <a:sym typeface="Aileron"/>
              </a:rPr>
              <a:t>Quartal 4</a:t>
            </a:r>
          </a:p>
        </p:txBody>
      </p:sp>
      <p:grpSp>
        <p:nvGrpSpPr>
          <p:cNvPr name="Group 85" id="85"/>
          <p:cNvGrpSpPr/>
          <p:nvPr/>
        </p:nvGrpSpPr>
        <p:grpSpPr>
          <a:xfrm rot="0">
            <a:off x="8039510" y="5718641"/>
            <a:ext cx="65701" cy="65701"/>
            <a:chOff x="0" y="0"/>
            <a:chExt cx="812800" cy="812800"/>
          </a:xfrm>
        </p:grpSpPr>
        <p:sp>
          <p:nvSpPr>
            <p:cNvPr name="Freeform 86" id="8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4AAD"/>
            </a:solidFill>
          </p:spPr>
        </p:sp>
        <p:sp>
          <p:nvSpPr>
            <p:cNvPr name="TextBox 87" id="87"/>
            <p:cNvSpPr txBox="true"/>
            <p:nvPr/>
          </p:nvSpPr>
          <p:spPr>
            <a:xfrm>
              <a:off x="76200" y="95250"/>
              <a:ext cx="660400" cy="641350"/>
            </a:xfrm>
            <a:prstGeom prst="rect">
              <a:avLst/>
            </a:prstGeom>
          </p:spPr>
          <p:txBody>
            <a:bodyPr anchor="ctr" rtlCol="false" tIns="50800" lIns="50800" bIns="50800" rIns="50800"/>
            <a:lstStyle/>
            <a:p>
              <a:pPr algn="ctr">
                <a:lnSpc>
                  <a:spcPts val="1200"/>
                </a:lnSpc>
              </a:pPr>
            </a:p>
          </p:txBody>
        </p:sp>
      </p:grpSp>
      <p:grpSp>
        <p:nvGrpSpPr>
          <p:cNvPr name="Group 88" id="88"/>
          <p:cNvGrpSpPr/>
          <p:nvPr/>
        </p:nvGrpSpPr>
        <p:grpSpPr>
          <a:xfrm rot="0">
            <a:off x="8039510" y="6145572"/>
            <a:ext cx="65701" cy="65701"/>
            <a:chOff x="0" y="0"/>
            <a:chExt cx="812800" cy="812800"/>
          </a:xfrm>
        </p:grpSpPr>
        <p:sp>
          <p:nvSpPr>
            <p:cNvPr name="Freeform 89" id="8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4AAD"/>
            </a:solidFill>
          </p:spPr>
        </p:sp>
        <p:sp>
          <p:nvSpPr>
            <p:cNvPr name="TextBox 90" id="90"/>
            <p:cNvSpPr txBox="true"/>
            <p:nvPr/>
          </p:nvSpPr>
          <p:spPr>
            <a:xfrm>
              <a:off x="76200" y="95250"/>
              <a:ext cx="660400" cy="641350"/>
            </a:xfrm>
            <a:prstGeom prst="rect">
              <a:avLst/>
            </a:prstGeom>
          </p:spPr>
          <p:txBody>
            <a:bodyPr anchor="ctr" rtlCol="false" tIns="50800" lIns="50800" bIns="50800" rIns="50800"/>
            <a:lstStyle/>
            <a:p>
              <a:pPr algn="ctr">
                <a:lnSpc>
                  <a:spcPts val="1200"/>
                </a:lnSpc>
              </a:pPr>
            </a:p>
          </p:txBody>
        </p:sp>
      </p:grpSp>
      <p:grpSp>
        <p:nvGrpSpPr>
          <p:cNvPr name="Group 91" id="91"/>
          <p:cNvGrpSpPr/>
          <p:nvPr/>
        </p:nvGrpSpPr>
        <p:grpSpPr>
          <a:xfrm rot="0">
            <a:off x="8039510" y="6600596"/>
            <a:ext cx="65701" cy="65701"/>
            <a:chOff x="0" y="0"/>
            <a:chExt cx="812800" cy="812800"/>
          </a:xfrm>
        </p:grpSpPr>
        <p:sp>
          <p:nvSpPr>
            <p:cNvPr name="Freeform 92" id="9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4AAD"/>
            </a:solidFill>
          </p:spPr>
        </p:sp>
        <p:sp>
          <p:nvSpPr>
            <p:cNvPr name="TextBox 93" id="93"/>
            <p:cNvSpPr txBox="true"/>
            <p:nvPr/>
          </p:nvSpPr>
          <p:spPr>
            <a:xfrm>
              <a:off x="76200" y="95250"/>
              <a:ext cx="660400" cy="641350"/>
            </a:xfrm>
            <a:prstGeom prst="rect">
              <a:avLst/>
            </a:prstGeom>
          </p:spPr>
          <p:txBody>
            <a:bodyPr anchor="ctr" rtlCol="false" tIns="50800" lIns="50800" bIns="50800" rIns="50800"/>
            <a:lstStyle/>
            <a:p>
              <a:pPr algn="ctr">
                <a:lnSpc>
                  <a:spcPts val="1200"/>
                </a:lnSpc>
              </a:pPr>
            </a:p>
          </p:txBody>
        </p:sp>
      </p:grpSp>
      <p:sp>
        <p:nvSpPr>
          <p:cNvPr name="TextBox 94" id="94"/>
          <p:cNvSpPr txBox="true"/>
          <p:nvPr/>
        </p:nvSpPr>
        <p:spPr>
          <a:xfrm rot="0">
            <a:off x="7739712" y="777648"/>
            <a:ext cx="1718869" cy="361950"/>
          </a:xfrm>
          <a:prstGeom prst="rect">
            <a:avLst/>
          </a:prstGeom>
        </p:spPr>
        <p:txBody>
          <a:bodyPr anchor="t" rtlCol="false" tIns="0" lIns="0" bIns="0" rIns="0">
            <a:spAutoFit/>
          </a:bodyPr>
          <a:lstStyle/>
          <a:p>
            <a:pPr algn="r">
              <a:lnSpc>
                <a:spcPts val="2879"/>
              </a:lnSpc>
            </a:pPr>
            <a:r>
              <a:rPr lang="en-US" b="true" sz="2400">
                <a:solidFill>
                  <a:srgbClr val="2C2B2D"/>
                </a:solidFill>
                <a:latin typeface="Aileron Bold"/>
                <a:ea typeface="Aileron Bold"/>
                <a:cs typeface="Aileron Bold"/>
                <a:sym typeface="Aileron Bold"/>
              </a:rPr>
              <a:t>2024</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526568" y="-217392"/>
            <a:ext cx="10806735" cy="4449434"/>
            <a:chOff x="0" y="0"/>
            <a:chExt cx="4002494" cy="1647938"/>
          </a:xfrm>
        </p:grpSpPr>
        <p:sp>
          <p:nvSpPr>
            <p:cNvPr name="Freeform 3" id="3"/>
            <p:cNvSpPr/>
            <p:nvPr/>
          </p:nvSpPr>
          <p:spPr>
            <a:xfrm flipH="false" flipV="false" rot="0">
              <a:off x="0" y="0"/>
              <a:ext cx="4002494" cy="1647938"/>
            </a:xfrm>
            <a:custGeom>
              <a:avLst/>
              <a:gdLst/>
              <a:ahLst/>
              <a:cxnLst/>
              <a:rect r="r" b="b" t="t" l="l"/>
              <a:pathLst>
                <a:path h="1647938" w="4002494">
                  <a:moveTo>
                    <a:pt x="21492" y="0"/>
                  </a:moveTo>
                  <a:lnTo>
                    <a:pt x="3981002" y="0"/>
                  </a:lnTo>
                  <a:cubicBezTo>
                    <a:pt x="3986702" y="0"/>
                    <a:pt x="3992169" y="2264"/>
                    <a:pt x="3996199" y="6295"/>
                  </a:cubicBezTo>
                  <a:cubicBezTo>
                    <a:pt x="4000230" y="10325"/>
                    <a:pt x="4002494" y="15792"/>
                    <a:pt x="4002494" y="21492"/>
                  </a:cubicBezTo>
                  <a:lnTo>
                    <a:pt x="4002494" y="1626446"/>
                  </a:lnTo>
                  <a:cubicBezTo>
                    <a:pt x="4002494" y="1638316"/>
                    <a:pt x="3992872" y="1647938"/>
                    <a:pt x="3981002" y="1647938"/>
                  </a:cubicBezTo>
                  <a:lnTo>
                    <a:pt x="21492" y="1647938"/>
                  </a:lnTo>
                  <a:cubicBezTo>
                    <a:pt x="9622" y="1647938"/>
                    <a:pt x="0" y="1638316"/>
                    <a:pt x="0" y="1626446"/>
                  </a:cubicBezTo>
                  <a:lnTo>
                    <a:pt x="0" y="21492"/>
                  </a:lnTo>
                  <a:cubicBezTo>
                    <a:pt x="0" y="9622"/>
                    <a:pt x="9622" y="0"/>
                    <a:pt x="21492" y="0"/>
                  </a:cubicBezTo>
                  <a:close/>
                </a:path>
              </a:pathLst>
            </a:custGeom>
            <a:solidFill>
              <a:srgbClr val="242323"/>
            </a:solidFill>
            <a:ln cap="rnd">
              <a:noFill/>
              <a:prstDash val="solid"/>
              <a:round/>
            </a:ln>
          </p:spPr>
        </p:sp>
        <p:sp>
          <p:nvSpPr>
            <p:cNvPr name="TextBox 4" id="4"/>
            <p:cNvSpPr txBox="true"/>
            <p:nvPr/>
          </p:nvSpPr>
          <p:spPr>
            <a:xfrm>
              <a:off x="0" y="-19050"/>
              <a:ext cx="4002494" cy="1666988"/>
            </a:xfrm>
            <a:prstGeom prst="rect">
              <a:avLst/>
            </a:prstGeom>
          </p:spPr>
          <p:txBody>
            <a:bodyPr anchor="ctr" rtlCol="false" tIns="50800" lIns="50800" bIns="50800" rIns="50800"/>
            <a:lstStyle/>
            <a:p>
              <a:pPr algn="ctr">
                <a:lnSpc>
                  <a:spcPts val="979"/>
                </a:lnSpc>
              </a:pPr>
            </a:p>
          </p:txBody>
        </p:sp>
      </p:grpSp>
      <p:grpSp>
        <p:nvGrpSpPr>
          <p:cNvPr name="Group 5" id="5"/>
          <p:cNvGrpSpPr/>
          <p:nvPr/>
        </p:nvGrpSpPr>
        <p:grpSpPr>
          <a:xfrm rot="0">
            <a:off x="375018" y="1616005"/>
            <a:ext cx="2652912" cy="3163921"/>
            <a:chOff x="0" y="0"/>
            <a:chExt cx="1050629" cy="1253003"/>
          </a:xfrm>
        </p:grpSpPr>
        <p:sp>
          <p:nvSpPr>
            <p:cNvPr name="Freeform 6" id="6"/>
            <p:cNvSpPr/>
            <p:nvPr/>
          </p:nvSpPr>
          <p:spPr>
            <a:xfrm flipH="false" flipV="false" rot="0">
              <a:off x="0" y="0"/>
              <a:ext cx="1050629" cy="1253003"/>
            </a:xfrm>
            <a:custGeom>
              <a:avLst/>
              <a:gdLst/>
              <a:ahLst/>
              <a:cxnLst/>
              <a:rect r="r" b="b" t="t" l="l"/>
              <a:pathLst>
                <a:path h="1253003" w="1050629">
                  <a:moveTo>
                    <a:pt x="58365" y="0"/>
                  </a:moveTo>
                  <a:lnTo>
                    <a:pt x="992264" y="0"/>
                  </a:lnTo>
                  <a:cubicBezTo>
                    <a:pt x="1007743" y="0"/>
                    <a:pt x="1022589" y="6149"/>
                    <a:pt x="1033534" y="17095"/>
                  </a:cubicBezTo>
                  <a:cubicBezTo>
                    <a:pt x="1044480" y="28040"/>
                    <a:pt x="1050629" y="42886"/>
                    <a:pt x="1050629" y="58365"/>
                  </a:cubicBezTo>
                  <a:lnTo>
                    <a:pt x="1050629" y="1194638"/>
                  </a:lnTo>
                  <a:cubicBezTo>
                    <a:pt x="1050629" y="1210117"/>
                    <a:pt x="1044480" y="1224963"/>
                    <a:pt x="1033534" y="1235908"/>
                  </a:cubicBezTo>
                  <a:cubicBezTo>
                    <a:pt x="1022589" y="1246854"/>
                    <a:pt x="1007743" y="1253003"/>
                    <a:pt x="992264" y="1253003"/>
                  </a:cubicBezTo>
                  <a:lnTo>
                    <a:pt x="58365" y="1253003"/>
                  </a:lnTo>
                  <a:cubicBezTo>
                    <a:pt x="42886" y="1253003"/>
                    <a:pt x="28040" y="1246854"/>
                    <a:pt x="17095" y="1235908"/>
                  </a:cubicBezTo>
                  <a:cubicBezTo>
                    <a:pt x="6149" y="1224963"/>
                    <a:pt x="0" y="1210117"/>
                    <a:pt x="0" y="1194638"/>
                  </a:cubicBezTo>
                  <a:lnTo>
                    <a:pt x="0" y="58365"/>
                  </a:lnTo>
                  <a:cubicBezTo>
                    <a:pt x="0" y="42886"/>
                    <a:pt x="6149" y="28040"/>
                    <a:pt x="17095" y="17095"/>
                  </a:cubicBezTo>
                  <a:cubicBezTo>
                    <a:pt x="28040" y="6149"/>
                    <a:pt x="42886" y="0"/>
                    <a:pt x="58365" y="0"/>
                  </a:cubicBezTo>
                  <a:close/>
                </a:path>
              </a:pathLst>
            </a:custGeom>
            <a:solidFill>
              <a:srgbClr val="242323"/>
            </a:solidFill>
            <a:ln w="9525" cap="sq">
              <a:solidFill>
                <a:srgbClr val="FFFFFF"/>
              </a:solidFill>
              <a:prstDash val="solid"/>
              <a:miter/>
            </a:ln>
          </p:spPr>
        </p:sp>
        <p:sp>
          <p:nvSpPr>
            <p:cNvPr name="TextBox 7" id="7"/>
            <p:cNvSpPr txBox="true"/>
            <p:nvPr/>
          </p:nvSpPr>
          <p:spPr>
            <a:xfrm>
              <a:off x="0" y="-9525"/>
              <a:ext cx="1050629" cy="1262528"/>
            </a:xfrm>
            <a:prstGeom prst="rect">
              <a:avLst/>
            </a:prstGeom>
          </p:spPr>
          <p:txBody>
            <a:bodyPr anchor="ctr" rtlCol="false" tIns="50800" lIns="50800" bIns="50800" rIns="50800"/>
            <a:lstStyle/>
            <a:p>
              <a:pPr algn="ctr">
                <a:lnSpc>
                  <a:spcPts val="560"/>
                </a:lnSpc>
              </a:pPr>
            </a:p>
          </p:txBody>
        </p:sp>
      </p:grpSp>
      <p:grpSp>
        <p:nvGrpSpPr>
          <p:cNvPr name="Group 8" id="8"/>
          <p:cNvGrpSpPr/>
          <p:nvPr/>
        </p:nvGrpSpPr>
        <p:grpSpPr>
          <a:xfrm rot="0">
            <a:off x="436371" y="1676359"/>
            <a:ext cx="2530206" cy="344209"/>
            <a:chOff x="0" y="0"/>
            <a:chExt cx="937113" cy="127485"/>
          </a:xfrm>
        </p:grpSpPr>
        <p:sp>
          <p:nvSpPr>
            <p:cNvPr name="Freeform 9" id="9"/>
            <p:cNvSpPr/>
            <p:nvPr/>
          </p:nvSpPr>
          <p:spPr>
            <a:xfrm flipH="false" flipV="false" rot="0">
              <a:off x="0" y="0"/>
              <a:ext cx="937113" cy="127485"/>
            </a:xfrm>
            <a:custGeom>
              <a:avLst/>
              <a:gdLst/>
              <a:ahLst/>
              <a:cxnLst/>
              <a:rect r="r" b="b" t="t" l="l"/>
              <a:pathLst>
                <a:path h="127485" w="937113">
                  <a:moveTo>
                    <a:pt x="52017" y="0"/>
                  </a:moveTo>
                  <a:lnTo>
                    <a:pt x="885097" y="0"/>
                  </a:lnTo>
                  <a:cubicBezTo>
                    <a:pt x="913825" y="0"/>
                    <a:pt x="937113" y="23289"/>
                    <a:pt x="937113" y="52017"/>
                  </a:cubicBezTo>
                  <a:lnTo>
                    <a:pt x="937113" y="75468"/>
                  </a:lnTo>
                  <a:cubicBezTo>
                    <a:pt x="937113" y="104196"/>
                    <a:pt x="913825" y="127485"/>
                    <a:pt x="885097" y="127485"/>
                  </a:cubicBezTo>
                  <a:lnTo>
                    <a:pt x="52017" y="127485"/>
                  </a:lnTo>
                  <a:cubicBezTo>
                    <a:pt x="23289" y="127485"/>
                    <a:pt x="0" y="104196"/>
                    <a:pt x="0" y="75468"/>
                  </a:cubicBezTo>
                  <a:lnTo>
                    <a:pt x="0" y="52017"/>
                  </a:lnTo>
                  <a:cubicBezTo>
                    <a:pt x="0" y="23289"/>
                    <a:pt x="23289" y="0"/>
                    <a:pt x="52017" y="0"/>
                  </a:cubicBezTo>
                  <a:close/>
                </a:path>
              </a:pathLst>
            </a:custGeom>
            <a:solidFill>
              <a:srgbClr val="FFFFFF"/>
            </a:solidFill>
          </p:spPr>
        </p:sp>
        <p:sp>
          <p:nvSpPr>
            <p:cNvPr name="TextBox 10" id="10"/>
            <p:cNvSpPr txBox="true"/>
            <p:nvPr/>
          </p:nvSpPr>
          <p:spPr>
            <a:xfrm>
              <a:off x="0" y="-28575"/>
              <a:ext cx="937113" cy="156060"/>
            </a:xfrm>
            <a:prstGeom prst="rect">
              <a:avLst/>
            </a:prstGeom>
          </p:spPr>
          <p:txBody>
            <a:bodyPr anchor="ctr" rtlCol="false" tIns="50800" lIns="50800" bIns="50800" rIns="50800"/>
            <a:lstStyle/>
            <a:p>
              <a:pPr algn="ctr">
                <a:lnSpc>
                  <a:spcPts val="1960"/>
                </a:lnSpc>
              </a:pPr>
            </a:p>
          </p:txBody>
        </p:sp>
      </p:grpSp>
      <p:sp>
        <p:nvSpPr>
          <p:cNvPr name="TextBox 11" id="11"/>
          <p:cNvSpPr txBox="true"/>
          <p:nvPr/>
        </p:nvSpPr>
        <p:spPr>
          <a:xfrm rot="0">
            <a:off x="764637" y="1733528"/>
            <a:ext cx="1873672" cy="201295"/>
          </a:xfrm>
          <a:prstGeom prst="rect">
            <a:avLst/>
          </a:prstGeom>
        </p:spPr>
        <p:txBody>
          <a:bodyPr anchor="t" rtlCol="false" tIns="0" lIns="0" bIns="0" rIns="0">
            <a:spAutoFit/>
          </a:bodyPr>
          <a:lstStyle/>
          <a:p>
            <a:pPr algn="ctr">
              <a:lnSpc>
                <a:spcPts val="1680"/>
              </a:lnSpc>
            </a:pPr>
            <a:r>
              <a:rPr lang="en-US" b="true" sz="1200">
                <a:solidFill>
                  <a:srgbClr val="242323"/>
                </a:solidFill>
                <a:latin typeface="Poppins Bold"/>
                <a:ea typeface="Poppins Bold"/>
                <a:cs typeface="Poppins Bold"/>
                <a:sym typeface="Poppins Bold"/>
              </a:rPr>
              <a:t>PREFERRED PRODUCTS</a:t>
            </a:r>
          </a:p>
        </p:txBody>
      </p:sp>
      <p:pic>
        <p:nvPicPr>
          <p:cNvPr name="Picture 12" id="12"/>
          <p:cNvPicPr>
            <a:picLocks noChangeAspect="true"/>
          </p:cNvPicPr>
          <p:nvPr/>
        </p:nvPicPr>
        <p:blipFill>
          <a:blip r:embed="rId2"/>
          <a:stretch>
            <a:fillRect/>
          </a:stretch>
        </p:blipFill>
        <p:spPr>
          <a:xfrm rot="0">
            <a:off x="360399" y="2209473"/>
            <a:ext cx="2642798" cy="622986"/>
          </a:xfrm>
          <a:prstGeom prst="rect">
            <a:avLst/>
          </a:prstGeom>
        </p:spPr>
      </p:pic>
      <p:pic>
        <p:nvPicPr>
          <p:cNvPr name="Picture 13" id="13"/>
          <p:cNvPicPr>
            <a:picLocks noChangeAspect="true"/>
          </p:cNvPicPr>
          <p:nvPr/>
        </p:nvPicPr>
        <p:blipFill>
          <a:blip r:embed="rId3"/>
          <a:stretch>
            <a:fillRect/>
          </a:stretch>
        </p:blipFill>
        <p:spPr>
          <a:xfrm rot="0">
            <a:off x="358506" y="2697847"/>
            <a:ext cx="2665508" cy="626771"/>
          </a:xfrm>
          <a:prstGeom prst="rect">
            <a:avLst/>
          </a:prstGeom>
        </p:spPr>
      </p:pic>
      <p:pic>
        <p:nvPicPr>
          <p:cNvPr name="Picture 14" id="14"/>
          <p:cNvPicPr>
            <a:picLocks noChangeAspect="true"/>
          </p:cNvPicPr>
          <p:nvPr/>
        </p:nvPicPr>
        <p:blipFill>
          <a:blip r:embed="rId4"/>
          <a:stretch>
            <a:fillRect/>
          </a:stretch>
        </p:blipFill>
        <p:spPr>
          <a:xfrm rot="0">
            <a:off x="362317" y="3191924"/>
            <a:ext cx="2619776" cy="619149"/>
          </a:xfrm>
          <a:prstGeom prst="rect">
            <a:avLst/>
          </a:prstGeom>
        </p:spPr>
      </p:pic>
      <p:pic>
        <p:nvPicPr>
          <p:cNvPr name="Picture 15" id="15"/>
          <p:cNvPicPr>
            <a:picLocks noChangeAspect="true"/>
          </p:cNvPicPr>
          <p:nvPr/>
        </p:nvPicPr>
        <p:blipFill>
          <a:blip r:embed="rId5"/>
          <a:stretch>
            <a:fillRect/>
          </a:stretch>
        </p:blipFill>
        <p:spPr>
          <a:xfrm rot="0">
            <a:off x="358800" y="3678674"/>
            <a:ext cx="2661984" cy="626184"/>
          </a:xfrm>
          <a:prstGeom prst="rect">
            <a:avLst/>
          </a:prstGeom>
        </p:spPr>
      </p:pic>
      <p:pic>
        <p:nvPicPr>
          <p:cNvPr name="Picture 16" id="16"/>
          <p:cNvPicPr>
            <a:picLocks noChangeAspect="true"/>
          </p:cNvPicPr>
          <p:nvPr/>
        </p:nvPicPr>
        <p:blipFill>
          <a:blip r:embed="rId6"/>
          <a:stretch>
            <a:fillRect/>
          </a:stretch>
        </p:blipFill>
        <p:spPr>
          <a:xfrm rot="0">
            <a:off x="358343" y="4168483"/>
            <a:ext cx="2667466" cy="627098"/>
          </a:xfrm>
          <a:prstGeom prst="rect">
            <a:avLst/>
          </a:prstGeom>
        </p:spPr>
      </p:pic>
      <p:grpSp>
        <p:nvGrpSpPr>
          <p:cNvPr name="Group 17" id="17"/>
          <p:cNvGrpSpPr/>
          <p:nvPr/>
        </p:nvGrpSpPr>
        <p:grpSpPr>
          <a:xfrm rot="0">
            <a:off x="3126834" y="1616005"/>
            <a:ext cx="3213247" cy="3163921"/>
            <a:chOff x="0" y="0"/>
            <a:chExt cx="1272537" cy="1253003"/>
          </a:xfrm>
        </p:grpSpPr>
        <p:sp>
          <p:nvSpPr>
            <p:cNvPr name="Freeform 18" id="18"/>
            <p:cNvSpPr/>
            <p:nvPr/>
          </p:nvSpPr>
          <p:spPr>
            <a:xfrm flipH="false" flipV="false" rot="0">
              <a:off x="0" y="0"/>
              <a:ext cx="1272537" cy="1253003"/>
            </a:xfrm>
            <a:custGeom>
              <a:avLst/>
              <a:gdLst/>
              <a:ahLst/>
              <a:cxnLst/>
              <a:rect r="r" b="b" t="t" l="l"/>
              <a:pathLst>
                <a:path h="1253003" w="1272537">
                  <a:moveTo>
                    <a:pt x="48188" y="0"/>
                  </a:moveTo>
                  <a:lnTo>
                    <a:pt x="1224350" y="0"/>
                  </a:lnTo>
                  <a:cubicBezTo>
                    <a:pt x="1250963" y="0"/>
                    <a:pt x="1272537" y="21574"/>
                    <a:pt x="1272537" y="48188"/>
                  </a:cubicBezTo>
                  <a:lnTo>
                    <a:pt x="1272537" y="1204816"/>
                  </a:lnTo>
                  <a:cubicBezTo>
                    <a:pt x="1272537" y="1231429"/>
                    <a:pt x="1250963" y="1253003"/>
                    <a:pt x="1224350" y="1253003"/>
                  </a:cubicBezTo>
                  <a:lnTo>
                    <a:pt x="48188" y="1253003"/>
                  </a:lnTo>
                  <a:cubicBezTo>
                    <a:pt x="21574" y="1253003"/>
                    <a:pt x="0" y="1231429"/>
                    <a:pt x="0" y="1204816"/>
                  </a:cubicBezTo>
                  <a:lnTo>
                    <a:pt x="0" y="48188"/>
                  </a:lnTo>
                  <a:cubicBezTo>
                    <a:pt x="0" y="21574"/>
                    <a:pt x="21574" y="0"/>
                    <a:pt x="48188" y="0"/>
                  </a:cubicBezTo>
                  <a:close/>
                </a:path>
              </a:pathLst>
            </a:custGeom>
            <a:solidFill>
              <a:srgbClr val="242323"/>
            </a:solidFill>
            <a:ln w="9525" cap="sq">
              <a:solidFill>
                <a:srgbClr val="FFFFFF"/>
              </a:solidFill>
              <a:prstDash val="solid"/>
              <a:miter/>
            </a:ln>
          </p:spPr>
        </p:sp>
        <p:sp>
          <p:nvSpPr>
            <p:cNvPr name="TextBox 19" id="19"/>
            <p:cNvSpPr txBox="true"/>
            <p:nvPr/>
          </p:nvSpPr>
          <p:spPr>
            <a:xfrm>
              <a:off x="0" y="-9525"/>
              <a:ext cx="1272537" cy="1262528"/>
            </a:xfrm>
            <a:prstGeom prst="rect">
              <a:avLst/>
            </a:prstGeom>
          </p:spPr>
          <p:txBody>
            <a:bodyPr anchor="ctr" rtlCol="false" tIns="50800" lIns="50800" bIns="50800" rIns="50800"/>
            <a:lstStyle/>
            <a:p>
              <a:pPr algn="ctr">
                <a:lnSpc>
                  <a:spcPts val="560"/>
                </a:lnSpc>
              </a:pPr>
            </a:p>
          </p:txBody>
        </p:sp>
      </p:grpSp>
      <p:grpSp>
        <p:nvGrpSpPr>
          <p:cNvPr name="Group 20" id="20"/>
          <p:cNvGrpSpPr/>
          <p:nvPr/>
        </p:nvGrpSpPr>
        <p:grpSpPr>
          <a:xfrm rot="0">
            <a:off x="3184874" y="1676359"/>
            <a:ext cx="3097166" cy="344209"/>
            <a:chOff x="0" y="0"/>
            <a:chExt cx="1147099" cy="127485"/>
          </a:xfrm>
        </p:grpSpPr>
        <p:sp>
          <p:nvSpPr>
            <p:cNvPr name="Freeform 21" id="21"/>
            <p:cNvSpPr/>
            <p:nvPr/>
          </p:nvSpPr>
          <p:spPr>
            <a:xfrm flipH="false" flipV="false" rot="0">
              <a:off x="0" y="0"/>
              <a:ext cx="1147099" cy="127485"/>
            </a:xfrm>
            <a:custGeom>
              <a:avLst/>
              <a:gdLst/>
              <a:ahLst/>
              <a:cxnLst/>
              <a:rect r="r" b="b" t="t" l="l"/>
              <a:pathLst>
                <a:path h="127485" w="1147099">
                  <a:moveTo>
                    <a:pt x="42495" y="0"/>
                  </a:moveTo>
                  <a:lnTo>
                    <a:pt x="1104604" y="0"/>
                  </a:lnTo>
                  <a:cubicBezTo>
                    <a:pt x="1128073" y="0"/>
                    <a:pt x="1147099" y="19025"/>
                    <a:pt x="1147099" y="42495"/>
                  </a:cubicBezTo>
                  <a:lnTo>
                    <a:pt x="1147099" y="84990"/>
                  </a:lnTo>
                  <a:cubicBezTo>
                    <a:pt x="1147099" y="108459"/>
                    <a:pt x="1128073" y="127485"/>
                    <a:pt x="1104604" y="127485"/>
                  </a:cubicBezTo>
                  <a:lnTo>
                    <a:pt x="42495" y="127485"/>
                  </a:lnTo>
                  <a:cubicBezTo>
                    <a:pt x="19025" y="127485"/>
                    <a:pt x="0" y="108459"/>
                    <a:pt x="0" y="84990"/>
                  </a:cubicBezTo>
                  <a:lnTo>
                    <a:pt x="0" y="42495"/>
                  </a:lnTo>
                  <a:cubicBezTo>
                    <a:pt x="0" y="19025"/>
                    <a:pt x="19025" y="0"/>
                    <a:pt x="42495" y="0"/>
                  </a:cubicBezTo>
                  <a:close/>
                </a:path>
              </a:pathLst>
            </a:custGeom>
            <a:solidFill>
              <a:srgbClr val="FFFFFF"/>
            </a:solidFill>
          </p:spPr>
        </p:sp>
        <p:sp>
          <p:nvSpPr>
            <p:cNvPr name="TextBox 22" id="22"/>
            <p:cNvSpPr txBox="true"/>
            <p:nvPr/>
          </p:nvSpPr>
          <p:spPr>
            <a:xfrm>
              <a:off x="0" y="-47625"/>
              <a:ext cx="1147099" cy="175110"/>
            </a:xfrm>
            <a:prstGeom prst="rect">
              <a:avLst/>
            </a:prstGeom>
          </p:spPr>
          <p:txBody>
            <a:bodyPr anchor="ctr" rtlCol="false" tIns="50800" lIns="50800" bIns="50800" rIns="50800"/>
            <a:lstStyle/>
            <a:p>
              <a:pPr algn="ctr">
                <a:lnSpc>
                  <a:spcPts val="1960"/>
                </a:lnSpc>
              </a:pPr>
            </a:p>
          </p:txBody>
        </p:sp>
      </p:grpSp>
      <p:pic>
        <p:nvPicPr>
          <p:cNvPr name="Picture 23" id="23"/>
          <p:cNvPicPr>
            <a:picLocks noChangeAspect="true"/>
          </p:cNvPicPr>
          <p:nvPr/>
        </p:nvPicPr>
        <p:blipFill>
          <a:blip r:embed="rId7"/>
          <a:stretch>
            <a:fillRect/>
          </a:stretch>
        </p:blipFill>
        <p:spPr>
          <a:xfrm rot="0">
            <a:off x="2978763" y="2322266"/>
            <a:ext cx="3509389" cy="2310082"/>
          </a:xfrm>
          <a:prstGeom prst="rect">
            <a:avLst/>
          </a:prstGeom>
        </p:spPr>
      </p:pic>
      <p:grpSp>
        <p:nvGrpSpPr>
          <p:cNvPr name="Group 24" id="24"/>
          <p:cNvGrpSpPr/>
          <p:nvPr/>
        </p:nvGrpSpPr>
        <p:grpSpPr>
          <a:xfrm rot="0">
            <a:off x="375018" y="4872435"/>
            <a:ext cx="5965063" cy="2086599"/>
            <a:chOff x="0" y="0"/>
            <a:chExt cx="2362335" cy="826353"/>
          </a:xfrm>
        </p:grpSpPr>
        <p:sp>
          <p:nvSpPr>
            <p:cNvPr name="Freeform 25" id="25"/>
            <p:cNvSpPr/>
            <p:nvPr/>
          </p:nvSpPr>
          <p:spPr>
            <a:xfrm flipH="false" flipV="false" rot="0">
              <a:off x="0" y="0"/>
              <a:ext cx="2362335" cy="826353"/>
            </a:xfrm>
            <a:custGeom>
              <a:avLst/>
              <a:gdLst/>
              <a:ahLst/>
              <a:cxnLst/>
              <a:rect r="r" b="b" t="t" l="l"/>
              <a:pathLst>
                <a:path h="826353" w="2362335">
                  <a:moveTo>
                    <a:pt x="25958" y="0"/>
                  </a:moveTo>
                  <a:lnTo>
                    <a:pt x="2336378" y="0"/>
                  </a:lnTo>
                  <a:cubicBezTo>
                    <a:pt x="2350714" y="0"/>
                    <a:pt x="2362335" y="11622"/>
                    <a:pt x="2362335" y="25958"/>
                  </a:cubicBezTo>
                  <a:lnTo>
                    <a:pt x="2362335" y="800395"/>
                  </a:lnTo>
                  <a:cubicBezTo>
                    <a:pt x="2362335" y="807280"/>
                    <a:pt x="2359601" y="813882"/>
                    <a:pt x="2354732" y="818750"/>
                  </a:cubicBezTo>
                  <a:cubicBezTo>
                    <a:pt x="2349865" y="823618"/>
                    <a:pt x="2343262" y="826353"/>
                    <a:pt x="2336378" y="826353"/>
                  </a:cubicBezTo>
                  <a:lnTo>
                    <a:pt x="25958" y="826353"/>
                  </a:lnTo>
                  <a:cubicBezTo>
                    <a:pt x="19073" y="826353"/>
                    <a:pt x="12471" y="823618"/>
                    <a:pt x="7603" y="818750"/>
                  </a:cubicBezTo>
                  <a:cubicBezTo>
                    <a:pt x="2735" y="813882"/>
                    <a:pt x="0" y="807280"/>
                    <a:pt x="0" y="800395"/>
                  </a:cubicBezTo>
                  <a:lnTo>
                    <a:pt x="0" y="25958"/>
                  </a:lnTo>
                  <a:cubicBezTo>
                    <a:pt x="0" y="19073"/>
                    <a:pt x="2735" y="12471"/>
                    <a:pt x="7603" y="7603"/>
                  </a:cubicBezTo>
                  <a:cubicBezTo>
                    <a:pt x="12471" y="2735"/>
                    <a:pt x="19073" y="0"/>
                    <a:pt x="25958" y="0"/>
                  </a:cubicBezTo>
                  <a:close/>
                </a:path>
              </a:pathLst>
            </a:custGeom>
            <a:solidFill>
              <a:srgbClr val="242323"/>
            </a:solidFill>
            <a:ln w="9525" cap="sq">
              <a:solidFill>
                <a:srgbClr val="FFFFFF"/>
              </a:solidFill>
              <a:prstDash val="solid"/>
              <a:miter/>
            </a:ln>
          </p:spPr>
        </p:sp>
        <p:sp>
          <p:nvSpPr>
            <p:cNvPr name="TextBox 26" id="26"/>
            <p:cNvSpPr txBox="true"/>
            <p:nvPr/>
          </p:nvSpPr>
          <p:spPr>
            <a:xfrm>
              <a:off x="0" y="-9525"/>
              <a:ext cx="2362335" cy="835878"/>
            </a:xfrm>
            <a:prstGeom prst="rect">
              <a:avLst/>
            </a:prstGeom>
          </p:spPr>
          <p:txBody>
            <a:bodyPr anchor="ctr" rtlCol="false" tIns="50800" lIns="50800" bIns="50800" rIns="50800"/>
            <a:lstStyle/>
            <a:p>
              <a:pPr algn="ctr">
                <a:lnSpc>
                  <a:spcPts val="560"/>
                </a:lnSpc>
              </a:pPr>
            </a:p>
          </p:txBody>
        </p:sp>
      </p:grpSp>
      <p:pic>
        <p:nvPicPr>
          <p:cNvPr name="Picture 27" id="27"/>
          <p:cNvPicPr>
            <a:picLocks noChangeAspect="true"/>
          </p:cNvPicPr>
          <p:nvPr/>
        </p:nvPicPr>
        <p:blipFill>
          <a:blip r:embed="rId8"/>
          <a:stretch>
            <a:fillRect/>
          </a:stretch>
        </p:blipFill>
        <p:spPr>
          <a:xfrm rot="0">
            <a:off x="373303" y="4849029"/>
            <a:ext cx="2436181" cy="2132427"/>
          </a:xfrm>
          <a:prstGeom prst="rect">
            <a:avLst/>
          </a:prstGeom>
        </p:spPr>
      </p:pic>
      <p:sp>
        <p:nvSpPr>
          <p:cNvPr name="AutoShape 28" id="28"/>
          <p:cNvSpPr/>
          <p:nvPr/>
        </p:nvSpPr>
        <p:spPr>
          <a:xfrm>
            <a:off x="2848032" y="6041203"/>
            <a:ext cx="3113427" cy="0"/>
          </a:xfrm>
          <a:prstGeom prst="line">
            <a:avLst/>
          </a:prstGeom>
          <a:ln cap="flat" w="9525">
            <a:solidFill>
              <a:srgbClr val="FFFFFF"/>
            </a:solidFill>
            <a:prstDash val="solid"/>
            <a:headEnd type="none" len="sm" w="sm"/>
            <a:tailEnd type="none" len="sm" w="sm"/>
          </a:ln>
        </p:spPr>
      </p:sp>
      <p:sp>
        <p:nvSpPr>
          <p:cNvPr name="AutoShape 29" id="29"/>
          <p:cNvSpPr/>
          <p:nvPr/>
        </p:nvSpPr>
        <p:spPr>
          <a:xfrm>
            <a:off x="2848032" y="6458287"/>
            <a:ext cx="3113427" cy="0"/>
          </a:xfrm>
          <a:prstGeom prst="line">
            <a:avLst/>
          </a:prstGeom>
          <a:ln cap="flat" w="9525">
            <a:solidFill>
              <a:srgbClr val="FFFFFF"/>
            </a:solidFill>
            <a:prstDash val="solid"/>
            <a:headEnd type="none" len="sm" w="sm"/>
            <a:tailEnd type="none" len="sm" w="sm"/>
          </a:ln>
        </p:spPr>
      </p:sp>
      <p:grpSp>
        <p:nvGrpSpPr>
          <p:cNvPr name="Group 30" id="30"/>
          <p:cNvGrpSpPr/>
          <p:nvPr/>
        </p:nvGrpSpPr>
        <p:grpSpPr>
          <a:xfrm rot="0">
            <a:off x="2959566" y="5721189"/>
            <a:ext cx="222942" cy="222942"/>
            <a:chOff x="0" y="0"/>
            <a:chExt cx="82571" cy="82571"/>
          </a:xfrm>
        </p:grpSpPr>
        <p:sp>
          <p:nvSpPr>
            <p:cNvPr name="Freeform 31" id="31"/>
            <p:cNvSpPr/>
            <p:nvPr/>
          </p:nvSpPr>
          <p:spPr>
            <a:xfrm flipH="false" flipV="false" rot="0">
              <a:off x="0" y="0"/>
              <a:ext cx="82571" cy="82571"/>
            </a:xfrm>
            <a:custGeom>
              <a:avLst/>
              <a:gdLst/>
              <a:ahLst/>
              <a:cxnLst/>
              <a:rect r="r" b="b" t="t" l="l"/>
              <a:pathLst>
                <a:path h="82571" w="82571">
                  <a:moveTo>
                    <a:pt x="41286" y="0"/>
                  </a:moveTo>
                  <a:lnTo>
                    <a:pt x="41286" y="0"/>
                  </a:lnTo>
                  <a:cubicBezTo>
                    <a:pt x="52235" y="0"/>
                    <a:pt x="62736" y="4350"/>
                    <a:pt x="70479" y="12092"/>
                  </a:cubicBezTo>
                  <a:cubicBezTo>
                    <a:pt x="78221" y="19835"/>
                    <a:pt x="82571" y="30336"/>
                    <a:pt x="82571" y="41286"/>
                  </a:cubicBezTo>
                  <a:lnTo>
                    <a:pt x="82571" y="41286"/>
                  </a:lnTo>
                  <a:cubicBezTo>
                    <a:pt x="82571" y="64087"/>
                    <a:pt x="64087" y="82571"/>
                    <a:pt x="41286" y="82571"/>
                  </a:cubicBezTo>
                  <a:lnTo>
                    <a:pt x="41286" y="82571"/>
                  </a:lnTo>
                  <a:cubicBezTo>
                    <a:pt x="18484" y="82571"/>
                    <a:pt x="0" y="64087"/>
                    <a:pt x="0" y="41286"/>
                  </a:cubicBezTo>
                  <a:lnTo>
                    <a:pt x="0" y="41286"/>
                  </a:lnTo>
                  <a:cubicBezTo>
                    <a:pt x="0" y="18484"/>
                    <a:pt x="18484" y="0"/>
                    <a:pt x="41286" y="0"/>
                  </a:cubicBezTo>
                  <a:close/>
                </a:path>
              </a:pathLst>
            </a:custGeom>
            <a:solidFill>
              <a:srgbClr val="FF9A00"/>
            </a:solidFill>
          </p:spPr>
        </p:sp>
        <p:sp>
          <p:nvSpPr>
            <p:cNvPr name="TextBox 32" id="32"/>
            <p:cNvSpPr txBox="true"/>
            <p:nvPr/>
          </p:nvSpPr>
          <p:spPr>
            <a:xfrm>
              <a:off x="0" y="-47625"/>
              <a:ext cx="82571" cy="130196"/>
            </a:xfrm>
            <a:prstGeom prst="rect">
              <a:avLst/>
            </a:prstGeom>
          </p:spPr>
          <p:txBody>
            <a:bodyPr anchor="ctr" rtlCol="false" tIns="50800" lIns="50800" bIns="50800" rIns="50800"/>
            <a:lstStyle/>
            <a:p>
              <a:pPr algn="ctr">
                <a:lnSpc>
                  <a:spcPts val="1960"/>
                </a:lnSpc>
              </a:pPr>
            </a:p>
          </p:txBody>
        </p:sp>
      </p:grpSp>
      <p:grpSp>
        <p:nvGrpSpPr>
          <p:cNvPr name="Group 33" id="33"/>
          <p:cNvGrpSpPr/>
          <p:nvPr/>
        </p:nvGrpSpPr>
        <p:grpSpPr>
          <a:xfrm rot="0">
            <a:off x="4510952" y="5721189"/>
            <a:ext cx="222942" cy="222942"/>
            <a:chOff x="0" y="0"/>
            <a:chExt cx="82571" cy="82571"/>
          </a:xfrm>
        </p:grpSpPr>
        <p:sp>
          <p:nvSpPr>
            <p:cNvPr name="Freeform 34" id="34"/>
            <p:cNvSpPr/>
            <p:nvPr/>
          </p:nvSpPr>
          <p:spPr>
            <a:xfrm flipH="false" flipV="false" rot="0">
              <a:off x="0" y="0"/>
              <a:ext cx="82571" cy="82571"/>
            </a:xfrm>
            <a:custGeom>
              <a:avLst/>
              <a:gdLst/>
              <a:ahLst/>
              <a:cxnLst/>
              <a:rect r="r" b="b" t="t" l="l"/>
              <a:pathLst>
                <a:path h="82571" w="82571">
                  <a:moveTo>
                    <a:pt x="41286" y="0"/>
                  </a:moveTo>
                  <a:lnTo>
                    <a:pt x="41286" y="0"/>
                  </a:lnTo>
                  <a:cubicBezTo>
                    <a:pt x="52235" y="0"/>
                    <a:pt x="62736" y="4350"/>
                    <a:pt x="70479" y="12092"/>
                  </a:cubicBezTo>
                  <a:cubicBezTo>
                    <a:pt x="78221" y="19835"/>
                    <a:pt x="82571" y="30336"/>
                    <a:pt x="82571" y="41286"/>
                  </a:cubicBezTo>
                  <a:lnTo>
                    <a:pt x="82571" y="41286"/>
                  </a:lnTo>
                  <a:cubicBezTo>
                    <a:pt x="82571" y="64087"/>
                    <a:pt x="64087" y="82571"/>
                    <a:pt x="41286" y="82571"/>
                  </a:cubicBezTo>
                  <a:lnTo>
                    <a:pt x="41286" y="82571"/>
                  </a:lnTo>
                  <a:cubicBezTo>
                    <a:pt x="18484" y="82571"/>
                    <a:pt x="0" y="64087"/>
                    <a:pt x="0" y="41286"/>
                  </a:cubicBezTo>
                  <a:lnTo>
                    <a:pt x="0" y="41286"/>
                  </a:lnTo>
                  <a:cubicBezTo>
                    <a:pt x="0" y="18484"/>
                    <a:pt x="18484" y="0"/>
                    <a:pt x="41286" y="0"/>
                  </a:cubicBezTo>
                  <a:close/>
                </a:path>
              </a:pathLst>
            </a:custGeom>
            <a:solidFill>
              <a:srgbClr val="FFB647"/>
            </a:solidFill>
          </p:spPr>
        </p:sp>
        <p:sp>
          <p:nvSpPr>
            <p:cNvPr name="TextBox 35" id="35"/>
            <p:cNvSpPr txBox="true"/>
            <p:nvPr/>
          </p:nvSpPr>
          <p:spPr>
            <a:xfrm>
              <a:off x="0" y="-47625"/>
              <a:ext cx="82571" cy="130196"/>
            </a:xfrm>
            <a:prstGeom prst="rect">
              <a:avLst/>
            </a:prstGeom>
          </p:spPr>
          <p:txBody>
            <a:bodyPr anchor="ctr" rtlCol="false" tIns="50800" lIns="50800" bIns="50800" rIns="50800"/>
            <a:lstStyle/>
            <a:p>
              <a:pPr algn="ctr">
                <a:lnSpc>
                  <a:spcPts val="1960"/>
                </a:lnSpc>
              </a:pPr>
            </a:p>
          </p:txBody>
        </p:sp>
      </p:grpSp>
      <p:grpSp>
        <p:nvGrpSpPr>
          <p:cNvPr name="Group 36" id="36"/>
          <p:cNvGrpSpPr/>
          <p:nvPr/>
        </p:nvGrpSpPr>
        <p:grpSpPr>
          <a:xfrm rot="0">
            <a:off x="4510952" y="6138274"/>
            <a:ext cx="222942" cy="222942"/>
            <a:chOff x="0" y="0"/>
            <a:chExt cx="82571" cy="82571"/>
          </a:xfrm>
        </p:grpSpPr>
        <p:sp>
          <p:nvSpPr>
            <p:cNvPr name="Freeform 37" id="37"/>
            <p:cNvSpPr/>
            <p:nvPr/>
          </p:nvSpPr>
          <p:spPr>
            <a:xfrm flipH="false" flipV="false" rot="0">
              <a:off x="0" y="0"/>
              <a:ext cx="82571" cy="82571"/>
            </a:xfrm>
            <a:custGeom>
              <a:avLst/>
              <a:gdLst/>
              <a:ahLst/>
              <a:cxnLst/>
              <a:rect r="r" b="b" t="t" l="l"/>
              <a:pathLst>
                <a:path h="82571" w="82571">
                  <a:moveTo>
                    <a:pt x="41286" y="0"/>
                  </a:moveTo>
                  <a:lnTo>
                    <a:pt x="41286" y="0"/>
                  </a:lnTo>
                  <a:cubicBezTo>
                    <a:pt x="52235" y="0"/>
                    <a:pt x="62736" y="4350"/>
                    <a:pt x="70479" y="12092"/>
                  </a:cubicBezTo>
                  <a:cubicBezTo>
                    <a:pt x="78221" y="19835"/>
                    <a:pt x="82571" y="30336"/>
                    <a:pt x="82571" y="41286"/>
                  </a:cubicBezTo>
                  <a:lnTo>
                    <a:pt x="82571" y="41286"/>
                  </a:lnTo>
                  <a:cubicBezTo>
                    <a:pt x="82571" y="64087"/>
                    <a:pt x="64087" y="82571"/>
                    <a:pt x="41286" y="82571"/>
                  </a:cubicBezTo>
                  <a:lnTo>
                    <a:pt x="41286" y="82571"/>
                  </a:lnTo>
                  <a:cubicBezTo>
                    <a:pt x="18484" y="82571"/>
                    <a:pt x="0" y="64087"/>
                    <a:pt x="0" y="41286"/>
                  </a:cubicBezTo>
                  <a:lnTo>
                    <a:pt x="0" y="41286"/>
                  </a:lnTo>
                  <a:cubicBezTo>
                    <a:pt x="0" y="18484"/>
                    <a:pt x="18484" y="0"/>
                    <a:pt x="41286" y="0"/>
                  </a:cubicBezTo>
                  <a:close/>
                </a:path>
              </a:pathLst>
            </a:custGeom>
            <a:solidFill>
              <a:srgbClr val="FFE4BB"/>
            </a:solidFill>
          </p:spPr>
        </p:sp>
        <p:sp>
          <p:nvSpPr>
            <p:cNvPr name="TextBox 38" id="38"/>
            <p:cNvSpPr txBox="true"/>
            <p:nvPr/>
          </p:nvSpPr>
          <p:spPr>
            <a:xfrm>
              <a:off x="0" y="-47625"/>
              <a:ext cx="82571" cy="130196"/>
            </a:xfrm>
            <a:prstGeom prst="rect">
              <a:avLst/>
            </a:prstGeom>
          </p:spPr>
          <p:txBody>
            <a:bodyPr anchor="ctr" rtlCol="false" tIns="50800" lIns="50800" bIns="50800" rIns="50800"/>
            <a:lstStyle/>
            <a:p>
              <a:pPr algn="ctr">
                <a:lnSpc>
                  <a:spcPts val="1960"/>
                </a:lnSpc>
              </a:pPr>
            </a:p>
          </p:txBody>
        </p:sp>
      </p:grpSp>
      <p:grpSp>
        <p:nvGrpSpPr>
          <p:cNvPr name="Group 39" id="39"/>
          <p:cNvGrpSpPr/>
          <p:nvPr/>
        </p:nvGrpSpPr>
        <p:grpSpPr>
          <a:xfrm rot="0">
            <a:off x="4510952" y="6555358"/>
            <a:ext cx="222942" cy="222942"/>
            <a:chOff x="0" y="0"/>
            <a:chExt cx="82571" cy="82571"/>
          </a:xfrm>
        </p:grpSpPr>
        <p:sp>
          <p:nvSpPr>
            <p:cNvPr name="Freeform 40" id="40"/>
            <p:cNvSpPr/>
            <p:nvPr/>
          </p:nvSpPr>
          <p:spPr>
            <a:xfrm flipH="false" flipV="false" rot="0">
              <a:off x="0" y="0"/>
              <a:ext cx="82571" cy="82571"/>
            </a:xfrm>
            <a:custGeom>
              <a:avLst/>
              <a:gdLst/>
              <a:ahLst/>
              <a:cxnLst/>
              <a:rect r="r" b="b" t="t" l="l"/>
              <a:pathLst>
                <a:path h="82571" w="82571">
                  <a:moveTo>
                    <a:pt x="41286" y="0"/>
                  </a:moveTo>
                  <a:lnTo>
                    <a:pt x="41286" y="0"/>
                  </a:lnTo>
                  <a:cubicBezTo>
                    <a:pt x="52235" y="0"/>
                    <a:pt x="62736" y="4350"/>
                    <a:pt x="70479" y="12092"/>
                  </a:cubicBezTo>
                  <a:cubicBezTo>
                    <a:pt x="78221" y="19835"/>
                    <a:pt x="82571" y="30336"/>
                    <a:pt x="82571" y="41286"/>
                  </a:cubicBezTo>
                  <a:lnTo>
                    <a:pt x="82571" y="41286"/>
                  </a:lnTo>
                  <a:cubicBezTo>
                    <a:pt x="82571" y="64087"/>
                    <a:pt x="64087" y="82571"/>
                    <a:pt x="41286" y="82571"/>
                  </a:cubicBezTo>
                  <a:lnTo>
                    <a:pt x="41286" y="82571"/>
                  </a:lnTo>
                  <a:cubicBezTo>
                    <a:pt x="18484" y="82571"/>
                    <a:pt x="0" y="64087"/>
                    <a:pt x="0" y="41286"/>
                  </a:cubicBezTo>
                  <a:lnTo>
                    <a:pt x="0" y="41286"/>
                  </a:lnTo>
                  <a:cubicBezTo>
                    <a:pt x="0" y="18484"/>
                    <a:pt x="18484" y="0"/>
                    <a:pt x="41286" y="0"/>
                  </a:cubicBezTo>
                  <a:close/>
                </a:path>
              </a:pathLst>
            </a:custGeom>
            <a:solidFill>
              <a:srgbClr val="FFFFFF"/>
            </a:solidFill>
          </p:spPr>
        </p:sp>
        <p:sp>
          <p:nvSpPr>
            <p:cNvPr name="TextBox 41" id="41"/>
            <p:cNvSpPr txBox="true"/>
            <p:nvPr/>
          </p:nvSpPr>
          <p:spPr>
            <a:xfrm>
              <a:off x="0" y="-47625"/>
              <a:ext cx="82571" cy="130196"/>
            </a:xfrm>
            <a:prstGeom prst="rect">
              <a:avLst/>
            </a:prstGeom>
          </p:spPr>
          <p:txBody>
            <a:bodyPr anchor="ctr" rtlCol="false" tIns="50800" lIns="50800" bIns="50800" rIns="50800"/>
            <a:lstStyle/>
            <a:p>
              <a:pPr algn="ctr">
                <a:lnSpc>
                  <a:spcPts val="1960"/>
                </a:lnSpc>
              </a:pPr>
            </a:p>
          </p:txBody>
        </p:sp>
      </p:grpSp>
      <p:grpSp>
        <p:nvGrpSpPr>
          <p:cNvPr name="Group 42" id="42"/>
          <p:cNvGrpSpPr/>
          <p:nvPr/>
        </p:nvGrpSpPr>
        <p:grpSpPr>
          <a:xfrm rot="0">
            <a:off x="2959566" y="6138274"/>
            <a:ext cx="222942" cy="222942"/>
            <a:chOff x="0" y="0"/>
            <a:chExt cx="82571" cy="82571"/>
          </a:xfrm>
        </p:grpSpPr>
        <p:sp>
          <p:nvSpPr>
            <p:cNvPr name="Freeform 43" id="43"/>
            <p:cNvSpPr/>
            <p:nvPr/>
          </p:nvSpPr>
          <p:spPr>
            <a:xfrm flipH="false" flipV="false" rot="0">
              <a:off x="0" y="0"/>
              <a:ext cx="82571" cy="82571"/>
            </a:xfrm>
            <a:custGeom>
              <a:avLst/>
              <a:gdLst/>
              <a:ahLst/>
              <a:cxnLst/>
              <a:rect r="r" b="b" t="t" l="l"/>
              <a:pathLst>
                <a:path h="82571" w="82571">
                  <a:moveTo>
                    <a:pt x="41286" y="0"/>
                  </a:moveTo>
                  <a:lnTo>
                    <a:pt x="41286" y="0"/>
                  </a:lnTo>
                  <a:cubicBezTo>
                    <a:pt x="52235" y="0"/>
                    <a:pt x="62736" y="4350"/>
                    <a:pt x="70479" y="12092"/>
                  </a:cubicBezTo>
                  <a:cubicBezTo>
                    <a:pt x="78221" y="19835"/>
                    <a:pt x="82571" y="30336"/>
                    <a:pt x="82571" y="41286"/>
                  </a:cubicBezTo>
                  <a:lnTo>
                    <a:pt x="82571" y="41286"/>
                  </a:lnTo>
                  <a:cubicBezTo>
                    <a:pt x="82571" y="64087"/>
                    <a:pt x="64087" y="82571"/>
                    <a:pt x="41286" y="82571"/>
                  </a:cubicBezTo>
                  <a:lnTo>
                    <a:pt x="41286" y="82571"/>
                  </a:lnTo>
                  <a:cubicBezTo>
                    <a:pt x="18484" y="82571"/>
                    <a:pt x="0" y="64087"/>
                    <a:pt x="0" y="41286"/>
                  </a:cubicBezTo>
                  <a:lnTo>
                    <a:pt x="0" y="41286"/>
                  </a:lnTo>
                  <a:cubicBezTo>
                    <a:pt x="0" y="18484"/>
                    <a:pt x="18484" y="0"/>
                    <a:pt x="41286" y="0"/>
                  </a:cubicBezTo>
                  <a:close/>
                </a:path>
              </a:pathLst>
            </a:custGeom>
            <a:solidFill>
              <a:srgbClr val="FFD89B"/>
            </a:solidFill>
          </p:spPr>
        </p:sp>
        <p:sp>
          <p:nvSpPr>
            <p:cNvPr name="TextBox 44" id="44"/>
            <p:cNvSpPr txBox="true"/>
            <p:nvPr/>
          </p:nvSpPr>
          <p:spPr>
            <a:xfrm>
              <a:off x="0" y="-47625"/>
              <a:ext cx="82571" cy="130196"/>
            </a:xfrm>
            <a:prstGeom prst="rect">
              <a:avLst/>
            </a:prstGeom>
          </p:spPr>
          <p:txBody>
            <a:bodyPr anchor="ctr" rtlCol="false" tIns="50800" lIns="50800" bIns="50800" rIns="50800"/>
            <a:lstStyle/>
            <a:p>
              <a:pPr algn="ctr">
                <a:lnSpc>
                  <a:spcPts val="1960"/>
                </a:lnSpc>
              </a:pPr>
            </a:p>
          </p:txBody>
        </p:sp>
      </p:grpSp>
      <p:grpSp>
        <p:nvGrpSpPr>
          <p:cNvPr name="Group 45" id="45"/>
          <p:cNvGrpSpPr/>
          <p:nvPr/>
        </p:nvGrpSpPr>
        <p:grpSpPr>
          <a:xfrm rot="0">
            <a:off x="2959566" y="6555358"/>
            <a:ext cx="222942" cy="222942"/>
            <a:chOff x="0" y="0"/>
            <a:chExt cx="82571" cy="82571"/>
          </a:xfrm>
        </p:grpSpPr>
        <p:sp>
          <p:nvSpPr>
            <p:cNvPr name="Freeform 46" id="46"/>
            <p:cNvSpPr/>
            <p:nvPr/>
          </p:nvSpPr>
          <p:spPr>
            <a:xfrm flipH="false" flipV="false" rot="0">
              <a:off x="0" y="0"/>
              <a:ext cx="82571" cy="82571"/>
            </a:xfrm>
            <a:custGeom>
              <a:avLst/>
              <a:gdLst/>
              <a:ahLst/>
              <a:cxnLst/>
              <a:rect r="r" b="b" t="t" l="l"/>
              <a:pathLst>
                <a:path h="82571" w="82571">
                  <a:moveTo>
                    <a:pt x="41286" y="0"/>
                  </a:moveTo>
                  <a:lnTo>
                    <a:pt x="41286" y="0"/>
                  </a:lnTo>
                  <a:cubicBezTo>
                    <a:pt x="52235" y="0"/>
                    <a:pt x="62736" y="4350"/>
                    <a:pt x="70479" y="12092"/>
                  </a:cubicBezTo>
                  <a:cubicBezTo>
                    <a:pt x="78221" y="19835"/>
                    <a:pt x="82571" y="30336"/>
                    <a:pt x="82571" y="41286"/>
                  </a:cubicBezTo>
                  <a:lnTo>
                    <a:pt x="82571" y="41286"/>
                  </a:lnTo>
                  <a:cubicBezTo>
                    <a:pt x="82571" y="64087"/>
                    <a:pt x="64087" y="82571"/>
                    <a:pt x="41286" y="82571"/>
                  </a:cubicBezTo>
                  <a:lnTo>
                    <a:pt x="41286" y="82571"/>
                  </a:lnTo>
                  <a:cubicBezTo>
                    <a:pt x="18484" y="82571"/>
                    <a:pt x="0" y="64087"/>
                    <a:pt x="0" y="41286"/>
                  </a:cubicBezTo>
                  <a:lnTo>
                    <a:pt x="0" y="41286"/>
                  </a:lnTo>
                  <a:cubicBezTo>
                    <a:pt x="0" y="18484"/>
                    <a:pt x="18484" y="0"/>
                    <a:pt x="41286" y="0"/>
                  </a:cubicBezTo>
                  <a:close/>
                </a:path>
              </a:pathLst>
            </a:custGeom>
            <a:solidFill>
              <a:srgbClr val="FFEFD7"/>
            </a:solidFill>
          </p:spPr>
        </p:sp>
        <p:sp>
          <p:nvSpPr>
            <p:cNvPr name="TextBox 47" id="47"/>
            <p:cNvSpPr txBox="true"/>
            <p:nvPr/>
          </p:nvSpPr>
          <p:spPr>
            <a:xfrm>
              <a:off x="0" y="-47625"/>
              <a:ext cx="82571" cy="130196"/>
            </a:xfrm>
            <a:prstGeom prst="rect">
              <a:avLst/>
            </a:prstGeom>
          </p:spPr>
          <p:txBody>
            <a:bodyPr anchor="ctr" rtlCol="false" tIns="50800" lIns="50800" bIns="50800" rIns="50800"/>
            <a:lstStyle/>
            <a:p>
              <a:pPr algn="ctr">
                <a:lnSpc>
                  <a:spcPts val="1960"/>
                </a:lnSpc>
              </a:pPr>
            </a:p>
          </p:txBody>
        </p:sp>
      </p:grpSp>
      <p:grpSp>
        <p:nvGrpSpPr>
          <p:cNvPr name="Group 48" id="48"/>
          <p:cNvGrpSpPr/>
          <p:nvPr/>
        </p:nvGrpSpPr>
        <p:grpSpPr>
          <a:xfrm rot="0">
            <a:off x="6435330" y="1631429"/>
            <a:ext cx="2943252" cy="2631743"/>
            <a:chOff x="0" y="0"/>
            <a:chExt cx="1165612" cy="1042245"/>
          </a:xfrm>
        </p:grpSpPr>
        <p:sp>
          <p:nvSpPr>
            <p:cNvPr name="Freeform 49" id="49"/>
            <p:cNvSpPr/>
            <p:nvPr/>
          </p:nvSpPr>
          <p:spPr>
            <a:xfrm flipH="false" flipV="false" rot="0">
              <a:off x="0" y="0"/>
              <a:ext cx="1165612" cy="1042245"/>
            </a:xfrm>
            <a:custGeom>
              <a:avLst/>
              <a:gdLst/>
              <a:ahLst/>
              <a:cxnLst/>
              <a:rect r="r" b="b" t="t" l="l"/>
              <a:pathLst>
                <a:path h="1042245" w="1165612">
                  <a:moveTo>
                    <a:pt x="52608" y="0"/>
                  </a:moveTo>
                  <a:lnTo>
                    <a:pt x="1113004" y="0"/>
                  </a:lnTo>
                  <a:cubicBezTo>
                    <a:pt x="1126957" y="0"/>
                    <a:pt x="1140337" y="5543"/>
                    <a:pt x="1150203" y="15409"/>
                  </a:cubicBezTo>
                  <a:cubicBezTo>
                    <a:pt x="1160069" y="25274"/>
                    <a:pt x="1165612" y="38655"/>
                    <a:pt x="1165612" y="52608"/>
                  </a:cubicBezTo>
                  <a:lnTo>
                    <a:pt x="1165612" y="989637"/>
                  </a:lnTo>
                  <a:cubicBezTo>
                    <a:pt x="1165612" y="1003590"/>
                    <a:pt x="1160069" y="1016971"/>
                    <a:pt x="1150203" y="1026837"/>
                  </a:cubicBezTo>
                  <a:cubicBezTo>
                    <a:pt x="1140337" y="1036703"/>
                    <a:pt x="1126957" y="1042245"/>
                    <a:pt x="1113004" y="1042245"/>
                  </a:cubicBezTo>
                  <a:lnTo>
                    <a:pt x="52608" y="1042245"/>
                  </a:lnTo>
                  <a:cubicBezTo>
                    <a:pt x="38655" y="1042245"/>
                    <a:pt x="25274" y="1036703"/>
                    <a:pt x="15409" y="1026837"/>
                  </a:cubicBezTo>
                  <a:cubicBezTo>
                    <a:pt x="5543" y="1016971"/>
                    <a:pt x="0" y="1003590"/>
                    <a:pt x="0" y="989637"/>
                  </a:cubicBezTo>
                  <a:lnTo>
                    <a:pt x="0" y="52608"/>
                  </a:lnTo>
                  <a:cubicBezTo>
                    <a:pt x="0" y="38655"/>
                    <a:pt x="5543" y="25274"/>
                    <a:pt x="15409" y="15409"/>
                  </a:cubicBezTo>
                  <a:cubicBezTo>
                    <a:pt x="25274" y="5543"/>
                    <a:pt x="38655" y="0"/>
                    <a:pt x="52608" y="0"/>
                  </a:cubicBezTo>
                  <a:close/>
                </a:path>
              </a:pathLst>
            </a:custGeom>
            <a:solidFill>
              <a:srgbClr val="242323"/>
            </a:solidFill>
            <a:ln w="9525" cap="sq">
              <a:solidFill>
                <a:srgbClr val="FFFFFF"/>
              </a:solidFill>
              <a:prstDash val="solid"/>
              <a:miter/>
            </a:ln>
          </p:spPr>
        </p:sp>
        <p:sp>
          <p:nvSpPr>
            <p:cNvPr name="TextBox 50" id="50"/>
            <p:cNvSpPr txBox="true"/>
            <p:nvPr/>
          </p:nvSpPr>
          <p:spPr>
            <a:xfrm>
              <a:off x="0" y="-9525"/>
              <a:ext cx="1165612" cy="1051770"/>
            </a:xfrm>
            <a:prstGeom prst="rect">
              <a:avLst/>
            </a:prstGeom>
          </p:spPr>
          <p:txBody>
            <a:bodyPr anchor="ctr" rtlCol="false" tIns="50800" lIns="50800" bIns="50800" rIns="50800"/>
            <a:lstStyle/>
            <a:p>
              <a:pPr algn="ctr">
                <a:lnSpc>
                  <a:spcPts val="560"/>
                </a:lnSpc>
              </a:pPr>
            </a:p>
          </p:txBody>
        </p:sp>
      </p:grpSp>
      <p:grpSp>
        <p:nvGrpSpPr>
          <p:cNvPr name="Group 51" id="51"/>
          <p:cNvGrpSpPr/>
          <p:nvPr/>
        </p:nvGrpSpPr>
        <p:grpSpPr>
          <a:xfrm rot="0">
            <a:off x="6503398" y="1676359"/>
            <a:ext cx="2807116" cy="344209"/>
            <a:chOff x="0" y="0"/>
            <a:chExt cx="1039673" cy="127485"/>
          </a:xfrm>
        </p:grpSpPr>
        <p:sp>
          <p:nvSpPr>
            <p:cNvPr name="Freeform 52" id="52"/>
            <p:cNvSpPr/>
            <p:nvPr/>
          </p:nvSpPr>
          <p:spPr>
            <a:xfrm flipH="false" flipV="false" rot="0">
              <a:off x="0" y="0"/>
              <a:ext cx="1039673" cy="127485"/>
            </a:xfrm>
            <a:custGeom>
              <a:avLst/>
              <a:gdLst/>
              <a:ahLst/>
              <a:cxnLst/>
              <a:rect r="r" b="b" t="t" l="l"/>
              <a:pathLst>
                <a:path h="127485" w="1039673">
                  <a:moveTo>
                    <a:pt x="46885" y="0"/>
                  </a:moveTo>
                  <a:lnTo>
                    <a:pt x="992787" y="0"/>
                  </a:lnTo>
                  <a:cubicBezTo>
                    <a:pt x="1005222" y="0"/>
                    <a:pt x="1017148" y="4940"/>
                    <a:pt x="1025940" y="13732"/>
                  </a:cubicBezTo>
                  <a:cubicBezTo>
                    <a:pt x="1034733" y="22525"/>
                    <a:pt x="1039673" y="34451"/>
                    <a:pt x="1039673" y="46885"/>
                  </a:cubicBezTo>
                  <a:lnTo>
                    <a:pt x="1039673" y="80599"/>
                  </a:lnTo>
                  <a:cubicBezTo>
                    <a:pt x="1039673" y="93034"/>
                    <a:pt x="1034733" y="104960"/>
                    <a:pt x="1025940" y="113752"/>
                  </a:cubicBezTo>
                  <a:cubicBezTo>
                    <a:pt x="1017148" y="122545"/>
                    <a:pt x="1005222" y="127485"/>
                    <a:pt x="992787" y="127485"/>
                  </a:cubicBezTo>
                  <a:lnTo>
                    <a:pt x="46885" y="127485"/>
                  </a:lnTo>
                  <a:cubicBezTo>
                    <a:pt x="34451" y="127485"/>
                    <a:pt x="22525" y="122545"/>
                    <a:pt x="13732" y="113752"/>
                  </a:cubicBezTo>
                  <a:cubicBezTo>
                    <a:pt x="4940" y="104960"/>
                    <a:pt x="0" y="93034"/>
                    <a:pt x="0" y="80599"/>
                  </a:cubicBezTo>
                  <a:lnTo>
                    <a:pt x="0" y="46885"/>
                  </a:lnTo>
                  <a:cubicBezTo>
                    <a:pt x="0" y="34451"/>
                    <a:pt x="4940" y="22525"/>
                    <a:pt x="13732" y="13732"/>
                  </a:cubicBezTo>
                  <a:cubicBezTo>
                    <a:pt x="22525" y="4940"/>
                    <a:pt x="34451" y="0"/>
                    <a:pt x="46885" y="0"/>
                  </a:cubicBezTo>
                  <a:close/>
                </a:path>
              </a:pathLst>
            </a:custGeom>
            <a:solidFill>
              <a:srgbClr val="FFFFFF"/>
            </a:solidFill>
          </p:spPr>
        </p:sp>
        <p:sp>
          <p:nvSpPr>
            <p:cNvPr name="TextBox 53" id="53"/>
            <p:cNvSpPr txBox="true"/>
            <p:nvPr/>
          </p:nvSpPr>
          <p:spPr>
            <a:xfrm>
              <a:off x="0" y="-47625"/>
              <a:ext cx="1039673" cy="175110"/>
            </a:xfrm>
            <a:prstGeom prst="rect">
              <a:avLst/>
            </a:prstGeom>
          </p:spPr>
          <p:txBody>
            <a:bodyPr anchor="ctr" rtlCol="false" tIns="50800" lIns="50800" bIns="50800" rIns="50800"/>
            <a:lstStyle/>
            <a:p>
              <a:pPr algn="ctr">
                <a:lnSpc>
                  <a:spcPts val="1960"/>
                </a:lnSpc>
              </a:pPr>
            </a:p>
          </p:txBody>
        </p:sp>
      </p:grpSp>
      <p:grpSp>
        <p:nvGrpSpPr>
          <p:cNvPr name="Group 54" id="54"/>
          <p:cNvGrpSpPr/>
          <p:nvPr/>
        </p:nvGrpSpPr>
        <p:grpSpPr>
          <a:xfrm rot="0">
            <a:off x="6435330" y="4327291"/>
            <a:ext cx="2943252" cy="2631743"/>
            <a:chOff x="0" y="0"/>
            <a:chExt cx="1165612" cy="1042245"/>
          </a:xfrm>
        </p:grpSpPr>
        <p:sp>
          <p:nvSpPr>
            <p:cNvPr name="Freeform 55" id="55"/>
            <p:cNvSpPr/>
            <p:nvPr/>
          </p:nvSpPr>
          <p:spPr>
            <a:xfrm flipH="false" flipV="false" rot="0">
              <a:off x="0" y="0"/>
              <a:ext cx="1165612" cy="1042245"/>
            </a:xfrm>
            <a:custGeom>
              <a:avLst/>
              <a:gdLst/>
              <a:ahLst/>
              <a:cxnLst/>
              <a:rect r="r" b="b" t="t" l="l"/>
              <a:pathLst>
                <a:path h="1042245" w="1165612">
                  <a:moveTo>
                    <a:pt x="52608" y="0"/>
                  </a:moveTo>
                  <a:lnTo>
                    <a:pt x="1113004" y="0"/>
                  </a:lnTo>
                  <a:cubicBezTo>
                    <a:pt x="1126957" y="0"/>
                    <a:pt x="1140337" y="5543"/>
                    <a:pt x="1150203" y="15409"/>
                  </a:cubicBezTo>
                  <a:cubicBezTo>
                    <a:pt x="1160069" y="25274"/>
                    <a:pt x="1165612" y="38655"/>
                    <a:pt x="1165612" y="52608"/>
                  </a:cubicBezTo>
                  <a:lnTo>
                    <a:pt x="1165612" y="989637"/>
                  </a:lnTo>
                  <a:cubicBezTo>
                    <a:pt x="1165612" y="1003590"/>
                    <a:pt x="1160069" y="1016971"/>
                    <a:pt x="1150203" y="1026837"/>
                  </a:cubicBezTo>
                  <a:cubicBezTo>
                    <a:pt x="1140337" y="1036703"/>
                    <a:pt x="1126957" y="1042245"/>
                    <a:pt x="1113004" y="1042245"/>
                  </a:cubicBezTo>
                  <a:lnTo>
                    <a:pt x="52608" y="1042245"/>
                  </a:lnTo>
                  <a:cubicBezTo>
                    <a:pt x="38655" y="1042245"/>
                    <a:pt x="25274" y="1036703"/>
                    <a:pt x="15409" y="1026837"/>
                  </a:cubicBezTo>
                  <a:cubicBezTo>
                    <a:pt x="5543" y="1016971"/>
                    <a:pt x="0" y="1003590"/>
                    <a:pt x="0" y="989637"/>
                  </a:cubicBezTo>
                  <a:lnTo>
                    <a:pt x="0" y="52608"/>
                  </a:lnTo>
                  <a:cubicBezTo>
                    <a:pt x="0" y="38655"/>
                    <a:pt x="5543" y="25274"/>
                    <a:pt x="15409" y="15409"/>
                  </a:cubicBezTo>
                  <a:cubicBezTo>
                    <a:pt x="25274" y="5543"/>
                    <a:pt x="38655" y="0"/>
                    <a:pt x="52608" y="0"/>
                  </a:cubicBezTo>
                  <a:close/>
                </a:path>
              </a:pathLst>
            </a:custGeom>
            <a:solidFill>
              <a:srgbClr val="242323"/>
            </a:solidFill>
            <a:ln w="9525" cap="sq">
              <a:solidFill>
                <a:srgbClr val="FFFFFF"/>
              </a:solidFill>
              <a:prstDash val="solid"/>
              <a:miter/>
            </a:ln>
          </p:spPr>
        </p:sp>
        <p:sp>
          <p:nvSpPr>
            <p:cNvPr name="TextBox 56" id="56"/>
            <p:cNvSpPr txBox="true"/>
            <p:nvPr/>
          </p:nvSpPr>
          <p:spPr>
            <a:xfrm>
              <a:off x="0" y="-9525"/>
              <a:ext cx="1165612" cy="1051770"/>
            </a:xfrm>
            <a:prstGeom prst="rect">
              <a:avLst/>
            </a:prstGeom>
          </p:spPr>
          <p:txBody>
            <a:bodyPr anchor="ctr" rtlCol="false" tIns="50800" lIns="50800" bIns="50800" rIns="50800"/>
            <a:lstStyle/>
            <a:p>
              <a:pPr algn="ctr">
                <a:lnSpc>
                  <a:spcPts val="560"/>
                </a:lnSpc>
              </a:pPr>
            </a:p>
          </p:txBody>
        </p:sp>
      </p:grpSp>
      <p:grpSp>
        <p:nvGrpSpPr>
          <p:cNvPr name="Group 57" id="57"/>
          <p:cNvGrpSpPr/>
          <p:nvPr/>
        </p:nvGrpSpPr>
        <p:grpSpPr>
          <a:xfrm rot="0">
            <a:off x="6503398" y="4372221"/>
            <a:ext cx="2807116" cy="344209"/>
            <a:chOff x="0" y="0"/>
            <a:chExt cx="1039673" cy="127485"/>
          </a:xfrm>
        </p:grpSpPr>
        <p:sp>
          <p:nvSpPr>
            <p:cNvPr name="Freeform 58" id="58"/>
            <p:cNvSpPr/>
            <p:nvPr/>
          </p:nvSpPr>
          <p:spPr>
            <a:xfrm flipH="false" flipV="false" rot="0">
              <a:off x="0" y="0"/>
              <a:ext cx="1039673" cy="127485"/>
            </a:xfrm>
            <a:custGeom>
              <a:avLst/>
              <a:gdLst/>
              <a:ahLst/>
              <a:cxnLst/>
              <a:rect r="r" b="b" t="t" l="l"/>
              <a:pathLst>
                <a:path h="127485" w="1039673">
                  <a:moveTo>
                    <a:pt x="46885" y="0"/>
                  </a:moveTo>
                  <a:lnTo>
                    <a:pt x="992787" y="0"/>
                  </a:lnTo>
                  <a:cubicBezTo>
                    <a:pt x="1005222" y="0"/>
                    <a:pt x="1017148" y="4940"/>
                    <a:pt x="1025940" y="13732"/>
                  </a:cubicBezTo>
                  <a:cubicBezTo>
                    <a:pt x="1034733" y="22525"/>
                    <a:pt x="1039673" y="34451"/>
                    <a:pt x="1039673" y="46885"/>
                  </a:cubicBezTo>
                  <a:lnTo>
                    <a:pt x="1039673" y="80599"/>
                  </a:lnTo>
                  <a:cubicBezTo>
                    <a:pt x="1039673" y="93034"/>
                    <a:pt x="1034733" y="104960"/>
                    <a:pt x="1025940" y="113752"/>
                  </a:cubicBezTo>
                  <a:cubicBezTo>
                    <a:pt x="1017148" y="122545"/>
                    <a:pt x="1005222" y="127485"/>
                    <a:pt x="992787" y="127485"/>
                  </a:cubicBezTo>
                  <a:lnTo>
                    <a:pt x="46885" y="127485"/>
                  </a:lnTo>
                  <a:cubicBezTo>
                    <a:pt x="34451" y="127485"/>
                    <a:pt x="22525" y="122545"/>
                    <a:pt x="13732" y="113752"/>
                  </a:cubicBezTo>
                  <a:cubicBezTo>
                    <a:pt x="4940" y="104960"/>
                    <a:pt x="0" y="93034"/>
                    <a:pt x="0" y="80599"/>
                  </a:cubicBezTo>
                  <a:lnTo>
                    <a:pt x="0" y="46885"/>
                  </a:lnTo>
                  <a:cubicBezTo>
                    <a:pt x="0" y="34451"/>
                    <a:pt x="4940" y="22525"/>
                    <a:pt x="13732" y="13732"/>
                  </a:cubicBezTo>
                  <a:cubicBezTo>
                    <a:pt x="22525" y="4940"/>
                    <a:pt x="34451" y="0"/>
                    <a:pt x="46885" y="0"/>
                  </a:cubicBezTo>
                  <a:close/>
                </a:path>
              </a:pathLst>
            </a:custGeom>
            <a:solidFill>
              <a:srgbClr val="FFFFFF"/>
            </a:solidFill>
          </p:spPr>
        </p:sp>
        <p:sp>
          <p:nvSpPr>
            <p:cNvPr name="TextBox 59" id="59"/>
            <p:cNvSpPr txBox="true"/>
            <p:nvPr/>
          </p:nvSpPr>
          <p:spPr>
            <a:xfrm>
              <a:off x="0" y="-47625"/>
              <a:ext cx="1039673" cy="175110"/>
            </a:xfrm>
            <a:prstGeom prst="rect">
              <a:avLst/>
            </a:prstGeom>
          </p:spPr>
          <p:txBody>
            <a:bodyPr anchor="ctr" rtlCol="false" tIns="50800" lIns="50800" bIns="50800" rIns="50800"/>
            <a:lstStyle/>
            <a:p>
              <a:pPr algn="ctr">
                <a:lnSpc>
                  <a:spcPts val="1960"/>
                </a:lnSpc>
              </a:pPr>
            </a:p>
          </p:txBody>
        </p:sp>
      </p:grpSp>
      <p:pic>
        <p:nvPicPr>
          <p:cNvPr name="Picture 60" id="60"/>
          <p:cNvPicPr>
            <a:picLocks noChangeAspect="true"/>
          </p:cNvPicPr>
          <p:nvPr/>
        </p:nvPicPr>
        <p:blipFill>
          <a:blip r:embed="rId9"/>
          <a:stretch>
            <a:fillRect/>
          </a:stretch>
        </p:blipFill>
        <p:spPr>
          <a:xfrm rot="0">
            <a:off x="6222686" y="2334003"/>
            <a:ext cx="3368539" cy="1847214"/>
          </a:xfrm>
          <a:prstGeom prst="rect">
            <a:avLst/>
          </a:prstGeom>
        </p:spPr>
      </p:pic>
      <p:sp>
        <p:nvSpPr>
          <p:cNvPr name="TextBox 61" id="61"/>
          <p:cNvSpPr txBox="true"/>
          <p:nvPr/>
        </p:nvSpPr>
        <p:spPr>
          <a:xfrm rot="0">
            <a:off x="6757346" y="4010579"/>
            <a:ext cx="303520" cy="95885"/>
          </a:xfrm>
          <a:prstGeom prst="rect">
            <a:avLst/>
          </a:prstGeom>
        </p:spPr>
        <p:txBody>
          <a:bodyPr anchor="t" rtlCol="false" tIns="0" lIns="0" bIns="0" rIns="0">
            <a:spAutoFit/>
          </a:bodyPr>
          <a:lstStyle/>
          <a:p>
            <a:pPr algn="l">
              <a:lnSpc>
                <a:spcPts val="839"/>
              </a:lnSpc>
            </a:pPr>
            <a:r>
              <a:rPr lang="en-US" sz="599">
                <a:solidFill>
                  <a:srgbClr val="FFFFFF"/>
                </a:solidFill>
                <a:latin typeface="Poppins Light"/>
                <a:ea typeface="Poppins Light"/>
                <a:cs typeface="Poppins Light"/>
                <a:sym typeface="Poppins Light"/>
              </a:rPr>
              <a:t>ITEM 1</a:t>
            </a:r>
          </a:p>
        </p:txBody>
      </p:sp>
      <p:grpSp>
        <p:nvGrpSpPr>
          <p:cNvPr name="Group 62" id="62"/>
          <p:cNvGrpSpPr/>
          <p:nvPr/>
        </p:nvGrpSpPr>
        <p:grpSpPr>
          <a:xfrm rot="0">
            <a:off x="6602298" y="4001628"/>
            <a:ext cx="123312" cy="123312"/>
            <a:chOff x="0" y="0"/>
            <a:chExt cx="38084" cy="38084"/>
          </a:xfrm>
        </p:grpSpPr>
        <p:sp>
          <p:nvSpPr>
            <p:cNvPr name="Freeform 63" id="63"/>
            <p:cNvSpPr/>
            <p:nvPr/>
          </p:nvSpPr>
          <p:spPr>
            <a:xfrm flipH="false" flipV="false" rot="0">
              <a:off x="0" y="0"/>
              <a:ext cx="38084" cy="38084"/>
            </a:xfrm>
            <a:custGeom>
              <a:avLst/>
              <a:gdLst/>
              <a:ahLst/>
              <a:cxnLst/>
              <a:rect r="r" b="b" t="t" l="l"/>
              <a:pathLst>
                <a:path h="38084" w="38084">
                  <a:moveTo>
                    <a:pt x="19042" y="0"/>
                  </a:moveTo>
                  <a:lnTo>
                    <a:pt x="19042" y="0"/>
                  </a:lnTo>
                  <a:cubicBezTo>
                    <a:pt x="24092" y="0"/>
                    <a:pt x="28935" y="2006"/>
                    <a:pt x="32506" y="5577"/>
                  </a:cubicBezTo>
                  <a:cubicBezTo>
                    <a:pt x="36077" y="9148"/>
                    <a:pt x="38084" y="13992"/>
                    <a:pt x="38084" y="19042"/>
                  </a:cubicBezTo>
                  <a:lnTo>
                    <a:pt x="38084" y="19042"/>
                  </a:lnTo>
                  <a:cubicBezTo>
                    <a:pt x="38084" y="24092"/>
                    <a:pt x="36077" y="28935"/>
                    <a:pt x="32506" y="32506"/>
                  </a:cubicBezTo>
                  <a:cubicBezTo>
                    <a:pt x="28935" y="36077"/>
                    <a:pt x="24092" y="38084"/>
                    <a:pt x="19042" y="38084"/>
                  </a:cubicBezTo>
                  <a:lnTo>
                    <a:pt x="19042" y="38084"/>
                  </a:lnTo>
                  <a:cubicBezTo>
                    <a:pt x="13992" y="38084"/>
                    <a:pt x="9148" y="36077"/>
                    <a:pt x="5577" y="32506"/>
                  </a:cubicBezTo>
                  <a:cubicBezTo>
                    <a:pt x="2006" y="28935"/>
                    <a:pt x="0" y="24092"/>
                    <a:pt x="0" y="19042"/>
                  </a:cubicBezTo>
                  <a:lnTo>
                    <a:pt x="0" y="19042"/>
                  </a:lnTo>
                  <a:cubicBezTo>
                    <a:pt x="0" y="13992"/>
                    <a:pt x="2006" y="9148"/>
                    <a:pt x="5577" y="5577"/>
                  </a:cubicBezTo>
                  <a:cubicBezTo>
                    <a:pt x="9148" y="2006"/>
                    <a:pt x="13992" y="0"/>
                    <a:pt x="19042" y="0"/>
                  </a:cubicBezTo>
                  <a:close/>
                </a:path>
              </a:pathLst>
            </a:custGeom>
            <a:solidFill>
              <a:srgbClr val="FF9A00"/>
            </a:solidFill>
          </p:spPr>
        </p:sp>
        <p:sp>
          <p:nvSpPr>
            <p:cNvPr name="TextBox 64" id="64"/>
            <p:cNvSpPr txBox="true"/>
            <p:nvPr/>
          </p:nvSpPr>
          <p:spPr>
            <a:xfrm>
              <a:off x="0" y="-19050"/>
              <a:ext cx="38084" cy="57134"/>
            </a:xfrm>
            <a:prstGeom prst="rect">
              <a:avLst/>
            </a:prstGeom>
          </p:spPr>
          <p:txBody>
            <a:bodyPr anchor="ctr" rtlCol="false" tIns="60921" lIns="60921" bIns="60921" rIns="60921"/>
            <a:lstStyle/>
            <a:p>
              <a:pPr algn="ctr">
                <a:lnSpc>
                  <a:spcPts val="840"/>
                </a:lnSpc>
              </a:pPr>
            </a:p>
          </p:txBody>
        </p:sp>
      </p:grpSp>
      <p:sp>
        <p:nvSpPr>
          <p:cNvPr name="TextBox 65" id="65"/>
          <p:cNvSpPr txBox="true"/>
          <p:nvPr/>
        </p:nvSpPr>
        <p:spPr>
          <a:xfrm rot="0">
            <a:off x="7295033" y="4010579"/>
            <a:ext cx="303520" cy="95885"/>
          </a:xfrm>
          <a:prstGeom prst="rect">
            <a:avLst/>
          </a:prstGeom>
        </p:spPr>
        <p:txBody>
          <a:bodyPr anchor="t" rtlCol="false" tIns="0" lIns="0" bIns="0" rIns="0">
            <a:spAutoFit/>
          </a:bodyPr>
          <a:lstStyle/>
          <a:p>
            <a:pPr algn="l">
              <a:lnSpc>
                <a:spcPts val="839"/>
              </a:lnSpc>
            </a:pPr>
            <a:r>
              <a:rPr lang="en-US" sz="599">
                <a:solidFill>
                  <a:srgbClr val="FFFFFF"/>
                </a:solidFill>
                <a:latin typeface="Poppins Light"/>
                <a:ea typeface="Poppins Light"/>
                <a:cs typeface="Poppins Light"/>
                <a:sym typeface="Poppins Light"/>
              </a:rPr>
              <a:t>ITEM 2</a:t>
            </a:r>
          </a:p>
        </p:txBody>
      </p:sp>
      <p:grpSp>
        <p:nvGrpSpPr>
          <p:cNvPr name="Group 66" id="66"/>
          <p:cNvGrpSpPr/>
          <p:nvPr/>
        </p:nvGrpSpPr>
        <p:grpSpPr>
          <a:xfrm rot="0">
            <a:off x="7139985" y="4001628"/>
            <a:ext cx="123312" cy="123312"/>
            <a:chOff x="0" y="0"/>
            <a:chExt cx="38084" cy="38084"/>
          </a:xfrm>
        </p:grpSpPr>
        <p:sp>
          <p:nvSpPr>
            <p:cNvPr name="Freeform 67" id="67"/>
            <p:cNvSpPr/>
            <p:nvPr/>
          </p:nvSpPr>
          <p:spPr>
            <a:xfrm flipH="false" flipV="false" rot="0">
              <a:off x="0" y="0"/>
              <a:ext cx="38084" cy="38084"/>
            </a:xfrm>
            <a:custGeom>
              <a:avLst/>
              <a:gdLst/>
              <a:ahLst/>
              <a:cxnLst/>
              <a:rect r="r" b="b" t="t" l="l"/>
              <a:pathLst>
                <a:path h="38084" w="38084">
                  <a:moveTo>
                    <a:pt x="19042" y="0"/>
                  </a:moveTo>
                  <a:lnTo>
                    <a:pt x="19042" y="0"/>
                  </a:lnTo>
                  <a:cubicBezTo>
                    <a:pt x="24092" y="0"/>
                    <a:pt x="28935" y="2006"/>
                    <a:pt x="32506" y="5577"/>
                  </a:cubicBezTo>
                  <a:cubicBezTo>
                    <a:pt x="36077" y="9148"/>
                    <a:pt x="38084" y="13992"/>
                    <a:pt x="38084" y="19042"/>
                  </a:cubicBezTo>
                  <a:lnTo>
                    <a:pt x="38084" y="19042"/>
                  </a:lnTo>
                  <a:cubicBezTo>
                    <a:pt x="38084" y="24092"/>
                    <a:pt x="36077" y="28935"/>
                    <a:pt x="32506" y="32506"/>
                  </a:cubicBezTo>
                  <a:cubicBezTo>
                    <a:pt x="28935" y="36077"/>
                    <a:pt x="24092" y="38084"/>
                    <a:pt x="19042" y="38084"/>
                  </a:cubicBezTo>
                  <a:lnTo>
                    <a:pt x="19042" y="38084"/>
                  </a:lnTo>
                  <a:cubicBezTo>
                    <a:pt x="13992" y="38084"/>
                    <a:pt x="9148" y="36077"/>
                    <a:pt x="5577" y="32506"/>
                  </a:cubicBezTo>
                  <a:cubicBezTo>
                    <a:pt x="2006" y="28935"/>
                    <a:pt x="0" y="24092"/>
                    <a:pt x="0" y="19042"/>
                  </a:cubicBezTo>
                  <a:lnTo>
                    <a:pt x="0" y="19042"/>
                  </a:lnTo>
                  <a:cubicBezTo>
                    <a:pt x="0" y="13992"/>
                    <a:pt x="2006" y="9148"/>
                    <a:pt x="5577" y="5577"/>
                  </a:cubicBezTo>
                  <a:cubicBezTo>
                    <a:pt x="9148" y="2006"/>
                    <a:pt x="13992" y="0"/>
                    <a:pt x="19042" y="0"/>
                  </a:cubicBezTo>
                  <a:close/>
                </a:path>
              </a:pathLst>
            </a:custGeom>
            <a:solidFill>
              <a:srgbClr val="FF9A00"/>
            </a:solidFill>
          </p:spPr>
        </p:sp>
        <p:sp>
          <p:nvSpPr>
            <p:cNvPr name="TextBox 68" id="68"/>
            <p:cNvSpPr txBox="true"/>
            <p:nvPr/>
          </p:nvSpPr>
          <p:spPr>
            <a:xfrm>
              <a:off x="0" y="-19050"/>
              <a:ext cx="38084" cy="57134"/>
            </a:xfrm>
            <a:prstGeom prst="rect">
              <a:avLst/>
            </a:prstGeom>
          </p:spPr>
          <p:txBody>
            <a:bodyPr anchor="ctr" rtlCol="false" tIns="60921" lIns="60921" bIns="60921" rIns="60921"/>
            <a:lstStyle/>
            <a:p>
              <a:pPr algn="ctr">
                <a:lnSpc>
                  <a:spcPts val="840"/>
                </a:lnSpc>
              </a:pPr>
            </a:p>
          </p:txBody>
        </p:sp>
      </p:grpSp>
      <p:sp>
        <p:nvSpPr>
          <p:cNvPr name="TextBox 69" id="69"/>
          <p:cNvSpPr txBox="true"/>
          <p:nvPr/>
        </p:nvSpPr>
        <p:spPr>
          <a:xfrm rot="0">
            <a:off x="7832720" y="4010579"/>
            <a:ext cx="303520" cy="95885"/>
          </a:xfrm>
          <a:prstGeom prst="rect">
            <a:avLst/>
          </a:prstGeom>
        </p:spPr>
        <p:txBody>
          <a:bodyPr anchor="t" rtlCol="false" tIns="0" lIns="0" bIns="0" rIns="0">
            <a:spAutoFit/>
          </a:bodyPr>
          <a:lstStyle/>
          <a:p>
            <a:pPr algn="l">
              <a:lnSpc>
                <a:spcPts val="839"/>
              </a:lnSpc>
            </a:pPr>
            <a:r>
              <a:rPr lang="en-US" sz="599">
                <a:solidFill>
                  <a:srgbClr val="FFFFFF"/>
                </a:solidFill>
                <a:latin typeface="Poppins Light"/>
                <a:ea typeface="Poppins Light"/>
                <a:cs typeface="Poppins Light"/>
                <a:sym typeface="Poppins Light"/>
              </a:rPr>
              <a:t>ITEM 3</a:t>
            </a:r>
          </a:p>
        </p:txBody>
      </p:sp>
      <p:grpSp>
        <p:nvGrpSpPr>
          <p:cNvPr name="Group 70" id="70"/>
          <p:cNvGrpSpPr/>
          <p:nvPr/>
        </p:nvGrpSpPr>
        <p:grpSpPr>
          <a:xfrm rot="0">
            <a:off x="7677672" y="4001628"/>
            <a:ext cx="123312" cy="123312"/>
            <a:chOff x="0" y="0"/>
            <a:chExt cx="38084" cy="38084"/>
          </a:xfrm>
        </p:grpSpPr>
        <p:sp>
          <p:nvSpPr>
            <p:cNvPr name="Freeform 71" id="71"/>
            <p:cNvSpPr/>
            <p:nvPr/>
          </p:nvSpPr>
          <p:spPr>
            <a:xfrm flipH="false" flipV="false" rot="0">
              <a:off x="0" y="0"/>
              <a:ext cx="38084" cy="38084"/>
            </a:xfrm>
            <a:custGeom>
              <a:avLst/>
              <a:gdLst/>
              <a:ahLst/>
              <a:cxnLst/>
              <a:rect r="r" b="b" t="t" l="l"/>
              <a:pathLst>
                <a:path h="38084" w="38084">
                  <a:moveTo>
                    <a:pt x="19042" y="0"/>
                  </a:moveTo>
                  <a:lnTo>
                    <a:pt x="19042" y="0"/>
                  </a:lnTo>
                  <a:cubicBezTo>
                    <a:pt x="24092" y="0"/>
                    <a:pt x="28935" y="2006"/>
                    <a:pt x="32506" y="5577"/>
                  </a:cubicBezTo>
                  <a:cubicBezTo>
                    <a:pt x="36077" y="9148"/>
                    <a:pt x="38084" y="13992"/>
                    <a:pt x="38084" y="19042"/>
                  </a:cubicBezTo>
                  <a:lnTo>
                    <a:pt x="38084" y="19042"/>
                  </a:lnTo>
                  <a:cubicBezTo>
                    <a:pt x="38084" y="24092"/>
                    <a:pt x="36077" y="28935"/>
                    <a:pt x="32506" y="32506"/>
                  </a:cubicBezTo>
                  <a:cubicBezTo>
                    <a:pt x="28935" y="36077"/>
                    <a:pt x="24092" y="38084"/>
                    <a:pt x="19042" y="38084"/>
                  </a:cubicBezTo>
                  <a:lnTo>
                    <a:pt x="19042" y="38084"/>
                  </a:lnTo>
                  <a:cubicBezTo>
                    <a:pt x="13992" y="38084"/>
                    <a:pt x="9148" y="36077"/>
                    <a:pt x="5577" y="32506"/>
                  </a:cubicBezTo>
                  <a:cubicBezTo>
                    <a:pt x="2006" y="28935"/>
                    <a:pt x="0" y="24092"/>
                    <a:pt x="0" y="19042"/>
                  </a:cubicBezTo>
                  <a:lnTo>
                    <a:pt x="0" y="19042"/>
                  </a:lnTo>
                  <a:cubicBezTo>
                    <a:pt x="0" y="13992"/>
                    <a:pt x="2006" y="9148"/>
                    <a:pt x="5577" y="5577"/>
                  </a:cubicBezTo>
                  <a:cubicBezTo>
                    <a:pt x="9148" y="2006"/>
                    <a:pt x="13992" y="0"/>
                    <a:pt x="19042" y="0"/>
                  </a:cubicBezTo>
                  <a:close/>
                </a:path>
              </a:pathLst>
            </a:custGeom>
            <a:solidFill>
              <a:srgbClr val="FF9A00"/>
            </a:solidFill>
          </p:spPr>
        </p:sp>
        <p:sp>
          <p:nvSpPr>
            <p:cNvPr name="TextBox 72" id="72"/>
            <p:cNvSpPr txBox="true"/>
            <p:nvPr/>
          </p:nvSpPr>
          <p:spPr>
            <a:xfrm>
              <a:off x="0" y="-19050"/>
              <a:ext cx="38084" cy="57134"/>
            </a:xfrm>
            <a:prstGeom prst="rect">
              <a:avLst/>
            </a:prstGeom>
          </p:spPr>
          <p:txBody>
            <a:bodyPr anchor="ctr" rtlCol="false" tIns="60921" lIns="60921" bIns="60921" rIns="60921"/>
            <a:lstStyle/>
            <a:p>
              <a:pPr algn="ctr">
                <a:lnSpc>
                  <a:spcPts val="840"/>
                </a:lnSpc>
              </a:pPr>
            </a:p>
          </p:txBody>
        </p:sp>
      </p:grpSp>
      <p:sp>
        <p:nvSpPr>
          <p:cNvPr name="TextBox 73" id="73"/>
          <p:cNvSpPr txBox="true"/>
          <p:nvPr/>
        </p:nvSpPr>
        <p:spPr>
          <a:xfrm rot="0">
            <a:off x="8908095" y="4010579"/>
            <a:ext cx="303520" cy="95885"/>
          </a:xfrm>
          <a:prstGeom prst="rect">
            <a:avLst/>
          </a:prstGeom>
        </p:spPr>
        <p:txBody>
          <a:bodyPr anchor="t" rtlCol="false" tIns="0" lIns="0" bIns="0" rIns="0">
            <a:spAutoFit/>
          </a:bodyPr>
          <a:lstStyle/>
          <a:p>
            <a:pPr algn="l">
              <a:lnSpc>
                <a:spcPts val="839"/>
              </a:lnSpc>
            </a:pPr>
            <a:r>
              <a:rPr lang="en-US" sz="599">
                <a:solidFill>
                  <a:srgbClr val="FFFFFF"/>
                </a:solidFill>
                <a:latin typeface="Poppins Light"/>
                <a:ea typeface="Poppins Light"/>
                <a:cs typeface="Poppins Light"/>
                <a:sym typeface="Poppins Light"/>
              </a:rPr>
              <a:t>ITEM 5</a:t>
            </a:r>
          </a:p>
        </p:txBody>
      </p:sp>
      <p:grpSp>
        <p:nvGrpSpPr>
          <p:cNvPr name="Group 74" id="74"/>
          <p:cNvGrpSpPr/>
          <p:nvPr/>
        </p:nvGrpSpPr>
        <p:grpSpPr>
          <a:xfrm rot="0">
            <a:off x="8753047" y="4001628"/>
            <a:ext cx="123312" cy="123312"/>
            <a:chOff x="0" y="0"/>
            <a:chExt cx="38084" cy="38084"/>
          </a:xfrm>
        </p:grpSpPr>
        <p:sp>
          <p:nvSpPr>
            <p:cNvPr name="Freeform 75" id="75"/>
            <p:cNvSpPr/>
            <p:nvPr/>
          </p:nvSpPr>
          <p:spPr>
            <a:xfrm flipH="false" flipV="false" rot="0">
              <a:off x="0" y="0"/>
              <a:ext cx="38084" cy="38084"/>
            </a:xfrm>
            <a:custGeom>
              <a:avLst/>
              <a:gdLst/>
              <a:ahLst/>
              <a:cxnLst/>
              <a:rect r="r" b="b" t="t" l="l"/>
              <a:pathLst>
                <a:path h="38084" w="38084">
                  <a:moveTo>
                    <a:pt x="19042" y="0"/>
                  </a:moveTo>
                  <a:lnTo>
                    <a:pt x="19042" y="0"/>
                  </a:lnTo>
                  <a:cubicBezTo>
                    <a:pt x="24092" y="0"/>
                    <a:pt x="28935" y="2006"/>
                    <a:pt x="32506" y="5577"/>
                  </a:cubicBezTo>
                  <a:cubicBezTo>
                    <a:pt x="36077" y="9148"/>
                    <a:pt x="38084" y="13992"/>
                    <a:pt x="38084" y="19042"/>
                  </a:cubicBezTo>
                  <a:lnTo>
                    <a:pt x="38084" y="19042"/>
                  </a:lnTo>
                  <a:cubicBezTo>
                    <a:pt x="38084" y="24092"/>
                    <a:pt x="36077" y="28935"/>
                    <a:pt x="32506" y="32506"/>
                  </a:cubicBezTo>
                  <a:cubicBezTo>
                    <a:pt x="28935" y="36077"/>
                    <a:pt x="24092" y="38084"/>
                    <a:pt x="19042" y="38084"/>
                  </a:cubicBezTo>
                  <a:lnTo>
                    <a:pt x="19042" y="38084"/>
                  </a:lnTo>
                  <a:cubicBezTo>
                    <a:pt x="13992" y="38084"/>
                    <a:pt x="9148" y="36077"/>
                    <a:pt x="5577" y="32506"/>
                  </a:cubicBezTo>
                  <a:cubicBezTo>
                    <a:pt x="2006" y="28935"/>
                    <a:pt x="0" y="24092"/>
                    <a:pt x="0" y="19042"/>
                  </a:cubicBezTo>
                  <a:lnTo>
                    <a:pt x="0" y="19042"/>
                  </a:lnTo>
                  <a:cubicBezTo>
                    <a:pt x="0" y="13992"/>
                    <a:pt x="2006" y="9148"/>
                    <a:pt x="5577" y="5577"/>
                  </a:cubicBezTo>
                  <a:cubicBezTo>
                    <a:pt x="9148" y="2006"/>
                    <a:pt x="13992" y="0"/>
                    <a:pt x="19042" y="0"/>
                  </a:cubicBezTo>
                  <a:close/>
                </a:path>
              </a:pathLst>
            </a:custGeom>
            <a:solidFill>
              <a:srgbClr val="FF9A00"/>
            </a:solidFill>
          </p:spPr>
        </p:sp>
        <p:sp>
          <p:nvSpPr>
            <p:cNvPr name="TextBox 76" id="76"/>
            <p:cNvSpPr txBox="true"/>
            <p:nvPr/>
          </p:nvSpPr>
          <p:spPr>
            <a:xfrm>
              <a:off x="0" y="-19050"/>
              <a:ext cx="38084" cy="57134"/>
            </a:xfrm>
            <a:prstGeom prst="rect">
              <a:avLst/>
            </a:prstGeom>
          </p:spPr>
          <p:txBody>
            <a:bodyPr anchor="ctr" rtlCol="false" tIns="60921" lIns="60921" bIns="60921" rIns="60921"/>
            <a:lstStyle/>
            <a:p>
              <a:pPr algn="ctr">
                <a:lnSpc>
                  <a:spcPts val="840"/>
                </a:lnSpc>
              </a:pPr>
            </a:p>
          </p:txBody>
        </p:sp>
      </p:grpSp>
      <p:sp>
        <p:nvSpPr>
          <p:cNvPr name="TextBox 77" id="77"/>
          <p:cNvSpPr txBox="true"/>
          <p:nvPr/>
        </p:nvSpPr>
        <p:spPr>
          <a:xfrm rot="0">
            <a:off x="8370407" y="4010579"/>
            <a:ext cx="303520" cy="95885"/>
          </a:xfrm>
          <a:prstGeom prst="rect">
            <a:avLst/>
          </a:prstGeom>
        </p:spPr>
        <p:txBody>
          <a:bodyPr anchor="t" rtlCol="false" tIns="0" lIns="0" bIns="0" rIns="0">
            <a:spAutoFit/>
          </a:bodyPr>
          <a:lstStyle/>
          <a:p>
            <a:pPr algn="l">
              <a:lnSpc>
                <a:spcPts val="839"/>
              </a:lnSpc>
            </a:pPr>
            <a:r>
              <a:rPr lang="en-US" sz="599">
                <a:solidFill>
                  <a:srgbClr val="FFFFFF"/>
                </a:solidFill>
                <a:latin typeface="Poppins Light"/>
                <a:ea typeface="Poppins Light"/>
                <a:cs typeface="Poppins Light"/>
                <a:sym typeface="Poppins Light"/>
              </a:rPr>
              <a:t>ITEM 4</a:t>
            </a:r>
          </a:p>
        </p:txBody>
      </p:sp>
      <p:grpSp>
        <p:nvGrpSpPr>
          <p:cNvPr name="Group 78" id="78"/>
          <p:cNvGrpSpPr/>
          <p:nvPr/>
        </p:nvGrpSpPr>
        <p:grpSpPr>
          <a:xfrm rot="0">
            <a:off x="8215360" y="4001628"/>
            <a:ext cx="123312" cy="123312"/>
            <a:chOff x="0" y="0"/>
            <a:chExt cx="38084" cy="38084"/>
          </a:xfrm>
        </p:grpSpPr>
        <p:sp>
          <p:nvSpPr>
            <p:cNvPr name="Freeform 79" id="79"/>
            <p:cNvSpPr/>
            <p:nvPr/>
          </p:nvSpPr>
          <p:spPr>
            <a:xfrm flipH="false" flipV="false" rot="0">
              <a:off x="0" y="0"/>
              <a:ext cx="38084" cy="38084"/>
            </a:xfrm>
            <a:custGeom>
              <a:avLst/>
              <a:gdLst/>
              <a:ahLst/>
              <a:cxnLst/>
              <a:rect r="r" b="b" t="t" l="l"/>
              <a:pathLst>
                <a:path h="38084" w="38084">
                  <a:moveTo>
                    <a:pt x="19042" y="0"/>
                  </a:moveTo>
                  <a:lnTo>
                    <a:pt x="19042" y="0"/>
                  </a:lnTo>
                  <a:cubicBezTo>
                    <a:pt x="24092" y="0"/>
                    <a:pt x="28935" y="2006"/>
                    <a:pt x="32506" y="5577"/>
                  </a:cubicBezTo>
                  <a:cubicBezTo>
                    <a:pt x="36077" y="9148"/>
                    <a:pt x="38084" y="13992"/>
                    <a:pt x="38084" y="19042"/>
                  </a:cubicBezTo>
                  <a:lnTo>
                    <a:pt x="38084" y="19042"/>
                  </a:lnTo>
                  <a:cubicBezTo>
                    <a:pt x="38084" y="24092"/>
                    <a:pt x="36077" y="28935"/>
                    <a:pt x="32506" y="32506"/>
                  </a:cubicBezTo>
                  <a:cubicBezTo>
                    <a:pt x="28935" y="36077"/>
                    <a:pt x="24092" y="38084"/>
                    <a:pt x="19042" y="38084"/>
                  </a:cubicBezTo>
                  <a:lnTo>
                    <a:pt x="19042" y="38084"/>
                  </a:lnTo>
                  <a:cubicBezTo>
                    <a:pt x="13992" y="38084"/>
                    <a:pt x="9148" y="36077"/>
                    <a:pt x="5577" y="32506"/>
                  </a:cubicBezTo>
                  <a:cubicBezTo>
                    <a:pt x="2006" y="28935"/>
                    <a:pt x="0" y="24092"/>
                    <a:pt x="0" y="19042"/>
                  </a:cubicBezTo>
                  <a:lnTo>
                    <a:pt x="0" y="19042"/>
                  </a:lnTo>
                  <a:cubicBezTo>
                    <a:pt x="0" y="13992"/>
                    <a:pt x="2006" y="9148"/>
                    <a:pt x="5577" y="5577"/>
                  </a:cubicBezTo>
                  <a:cubicBezTo>
                    <a:pt x="9148" y="2006"/>
                    <a:pt x="13992" y="0"/>
                    <a:pt x="19042" y="0"/>
                  </a:cubicBezTo>
                  <a:close/>
                </a:path>
              </a:pathLst>
            </a:custGeom>
            <a:solidFill>
              <a:srgbClr val="FF9A00"/>
            </a:solidFill>
          </p:spPr>
        </p:sp>
        <p:sp>
          <p:nvSpPr>
            <p:cNvPr name="TextBox 80" id="80"/>
            <p:cNvSpPr txBox="true"/>
            <p:nvPr/>
          </p:nvSpPr>
          <p:spPr>
            <a:xfrm>
              <a:off x="0" y="-19050"/>
              <a:ext cx="38084" cy="57134"/>
            </a:xfrm>
            <a:prstGeom prst="rect">
              <a:avLst/>
            </a:prstGeom>
          </p:spPr>
          <p:txBody>
            <a:bodyPr anchor="ctr" rtlCol="false" tIns="60921" lIns="60921" bIns="60921" rIns="60921"/>
            <a:lstStyle/>
            <a:p>
              <a:pPr algn="ctr">
                <a:lnSpc>
                  <a:spcPts val="840"/>
                </a:lnSpc>
              </a:pPr>
            </a:p>
          </p:txBody>
        </p:sp>
      </p:grpSp>
      <p:pic>
        <p:nvPicPr>
          <p:cNvPr name="Picture 81" id="81"/>
          <p:cNvPicPr>
            <a:picLocks noChangeAspect="true"/>
          </p:cNvPicPr>
          <p:nvPr/>
        </p:nvPicPr>
        <p:blipFill>
          <a:blip r:embed="rId10"/>
          <a:stretch>
            <a:fillRect/>
          </a:stretch>
        </p:blipFill>
        <p:spPr>
          <a:xfrm rot="0">
            <a:off x="6437487" y="5249862"/>
            <a:ext cx="1384331" cy="430111"/>
          </a:xfrm>
          <a:prstGeom prst="rect">
            <a:avLst/>
          </a:prstGeom>
        </p:spPr>
      </p:pic>
      <p:grpSp>
        <p:nvGrpSpPr>
          <p:cNvPr name="Group 82" id="82"/>
          <p:cNvGrpSpPr/>
          <p:nvPr/>
        </p:nvGrpSpPr>
        <p:grpSpPr>
          <a:xfrm rot="0">
            <a:off x="7872074" y="5320850"/>
            <a:ext cx="1388991" cy="288135"/>
            <a:chOff x="0" y="0"/>
            <a:chExt cx="514441" cy="106717"/>
          </a:xfrm>
        </p:grpSpPr>
        <p:sp>
          <p:nvSpPr>
            <p:cNvPr name="Freeform 83" id="83"/>
            <p:cNvSpPr/>
            <p:nvPr/>
          </p:nvSpPr>
          <p:spPr>
            <a:xfrm flipH="false" flipV="false" rot="0">
              <a:off x="0" y="0"/>
              <a:ext cx="514441" cy="106717"/>
            </a:xfrm>
            <a:custGeom>
              <a:avLst/>
              <a:gdLst/>
              <a:ahLst/>
              <a:cxnLst/>
              <a:rect r="r" b="b" t="t" l="l"/>
              <a:pathLst>
                <a:path h="106717" w="514441">
                  <a:moveTo>
                    <a:pt x="39016" y="0"/>
                  </a:moveTo>
                  <a:lnTo>
                    <a:pt x="475425" y="0"/>
                  </a:lnTo>
                  <a:cubicBezTo>
                    <a:pt x="496973" y="0"/>
                    <a:pt x="514441" y="17468"/>
                    <a:pt x="514441" y="39016"/>
                  </a:cubicBezTo>
                  <a:lnTo>
                    <a:pt x="514441" y="67700"/>
                  </a:lnTo>
                  <a:cubicBezTo>
                    <a:pt x="514441" y="89248"/>
                    <a:pt x="496973" y="106717"/>
                    <a:pt x="475425" y="106717"/>
                  </a:cubicBezTo>
                  <a:lnTo>
                    <a:pt x="39016" y="106717"/>
                  </a:lnTo>
                  <a:cubicBezTo>
                    <a:pt x="17468" y="106717"/>
                    <a:pt x="0" y="89248"/>
                    <a:pt x="0" y="67700"/>
                  </a:cubicBezTo>
                  <a:lnTo>
                    <a:pt x="0" y="39016"/>
                  </a:lnTo>
                  <a:cubicBezTo>
                    <a:pt x="0" y="17468"/>
                    <a:pt x="17468" y="0"/>
                    <a:pt x="39016" y="0"/>
                  </a:cubicBezTo>
                  <a:close/>
                </a:path>
              </a:pathLst>
            </a:custGeom>
            <a:solidFill>
              <a:srgbClr val="FF9A00"/>
            </a:solidFill>
          </p:spPr>
        </p:sp>
        <p:sp>
          <p:nvSpPr>
            <p:cNvPr name="TextBox 84" id="84"/>
            <p:cNvSpPr txBox="true"/>
            <p:nvPr/>
          </p:nvSpPr>
          <p:spPr>
            <a:xfrm>
              <a:off x="0" y="-47625"/>
              <a:ext cx="514441" cy="154342"/>
            </a:xfrm>
            <a:prstGeom prst="rect">
              <a:avLst/>
            </a:prstGeom>
          </p:spPr>
          <p:txBody>
            <a:bodyPr anchor="ctr" rtlCol="false" tIns="50800" lIns="50800" bIns="50800" rIns="50800"/>
            <a:lstStyle/>
            <a:p>
              <a:pPr algn="ctr">
                <a:lnSpc>
                  <a:spcPts val="1960"/>
                </a:lnSpc>
              </a:pPr>
            </a:p>
          </p:txBody>
        </p:sp>
      </p:grpSp>
      <p:pic>
        <p:nvPicPr>
          <p:cNvPr name="Picture 85" id="85"/>
          <p:cNvPicPr>
            <a:picLocks noChangeAspect="true"/>
          </p:cNvPicPr>
          <p:nvPr/>
        </p:nvPicPr>
        <p:blipFill>
          <a:blip r:embed="rId11"/>
          <a:stretch>
            <a:fillRect/>
          </a:stretch>
        </p:blipFill>
        <p:spPr>
          <a:xfrm rot="0">
            <a:off x="6452055" y="5626971"/>
            <a:ext cx="1384331" cy="430111"/>
          </a:xfrm>
          <a:prstGeom prst="rect">
            <a:avLst/>
          </a:prstGeom>
        </p:spPr>
      </p:pic>
      <p:pic>
        <p:nvPicPr>
          <p:cNvPr name="Picture 86" id="86"/>
          <p:cNvPicPr>
            <a:picLocks noChangeAspect="true"/>
          </p:cNvPicPr>
          <p:nvPr/>
        </p:nvPicPr>
        <p:blipFill>
          <a:blip r:embed="rId12"/>
          <a:stretch>
            <a:fillRect/>
          </a:stretch>
        </p:blipFill>
        <p:spPr>
          <a:xfrm rot="0">
            <a:off x="6452055" y="6026643"/>
            <a:ext cx="1384331" cy="430111"/>
          </a:xfrm>
          <a:prstGeom prst="rect">
            <a:avLst/>
          </a:prstGeom>
        </p:spPr>
      </p:pic>
      <p:pic>
        <p:nvPicPr>
          <p:cNvPr name="Picture 87" id="87"/>
          <p:cNvPicPr>
            <a:picLocks noChangeAspect="true"/>
          </p:cNvPicPr>
          <p:nvPr/>
        </p:nvPicPr>
        <p:blipFill>
          <a:blip r:embed="rId13"/>
          <a:stretch>
            <a:fillRect/>
          </a:stretch>
        </p:blipFill>
        <p:spPr>
          <a:xfrm rot="0">
            <a:off x="6452055" y="6419177"/>
            <a:ext cx="1384331" cy="430111"/>
          </a:xfrm>
          <a:prstGeom prst="rect">
            <a:avLst/>
          </a:prstGeom>
        </p:spPr>
      </p:pic>
      <p:grpSp>
        <p:nvGrpSpPr>
          <p:cNvPr name="Group 88" id="88"/>
          <p:cNvGrpSpPr/>
          <p:nvPr/>
        </p:nvGrpSpPr>
        <p:grpSpPr>
          <a:xfrm rot="0">
            <a:off x="7872074" y="5697959"/>
            <a:ext cx="1388991" cy="288135"/>
            <a:chOff x="0" y="0"/>
            <a:chExt cx="514441" cy="106717"/>
          </a:xfrm>
        </p:grpSpPr>
        <p:sp>
          <p:nvSpPr>
            <p:cNvPr name="Freeform 89" id="89"/>
            <p:cNvSpPr/>
            <p:nvPr/>
          </p:nvSpPr>
          <p:spPr>
            <a:xfrm flipH="false" flipV="false" rot="0">
              <a:off x="0" y="0"/>
              <a:ext cx="514441" cy="106717"/>
            </a:xfrm>
            <a:custGeom>
              <a:avLst/>
              <a:gdLst/>
              <a:ahLst/>
              <a:cxnLst/>
              <a:rect r="r" b="b" t="t" l="l"/>
              <a:pathLst>
                <a:path h="106717" w="514441">
                  <a:moveTo>
                    <a:pt x="39016" y="0"/>
                  </a:moveTo>
                  <a:lnTo>
                    <a:pt x="475425" y="0"/>
                  </a:lnTo>
                  <a:cubicBezTo>
                    <a:pt x="496973" y="0"/>
                    <a:pt x="514441" y="17468"/>
                    <a:pt x="514441" y="39016"/>
                  </a:cubicBezTo>
                  <a:lnTo>
                    <a:pt x="514441" y="67700"/>
                  </a:lnTo>
                  <a:cubicBezTo>
                    <a:pt x="514441" y="89248"/>
                    <a:pt x="496973" y="106717"/>
                    <a:pt x="475425" y="106717"/>
                  </a:cubicBezTo>
                  <a:lnTo>
                    <a:pt x="39016" y="106717"/>
                  </a:lnTo>
                  <a:cubicBezTo>
                    <a:pt x="17468" y="106717"/>
                    <a:pt x="0" y="89248"/>
                    <a:pt x="0" y="67700"/>
                  </a:cubicBezTo>
                  <a:lnTo>
                    <a:pt x="0" y="39016"/>
                  </a:lnTo>
                  <a:cubicBezTo>
                    <a:pt x="0" y="17468"/>
                    <a:pt x="17468" y="0"/>
                    <a:pt x="39016" y="0"/>
                  </a:cubicBezTo>
                  <a:close/>
                </a:path>
              </a:pathLst>
            </a:custGeom>
            <a:solidFill>
              <a:srgbClr val="FF9A00"/>
            </a:solidFill>
          </p:spPr>
        </p:sp>
        <p:sp>
          <p:nvSpPr>
            <p:cNvPr name="TextBox 90" id="90"/>
            <p:cNvSpPr txBox="true"/>
            <p:nvPr/>
          </p:nvSpPr>
          <p:spPr>
            <a:xfrm>
              <a:off x="0" y="-47625"/>
              <a:ext cx="514441" cy="154342"/>
            </a:xfrm>
            <a:prstGeom prst="rect">
              <a:avLst/>
            </a:prstGeom>
          </p:spPr>
          <p:txBody>
            <a:bodyPr anchor="ctr" rtlCol="false" tIns="50800" lIns="50800" bIns="50800" rIns="50800"/>
            <a:lstStyle/>
            <a:p>
              <a:pPr algn="ctr">
                <a:lnSpc>
                  <a:spcPts val="1960"/>
                </a:lnSpc>
              </a:pPr>
            </a:p>
          </p:txBody>
        </p:sp>
      </p:grpSp>
      <p:grpSp>
        <p:nvGrpSpPr>
          <p:cNvPr name="Group 91" id="91"/>
          <p:cNvGrpSpPr/>
          <p:nvPr/>
        </p:nvGrpSpPr>
        <p:grpSpPr>
          <a:xfrm rot="0">
            <a:off x="7872074" y="6097631"/>
            <a:ext cx="1388991" cy="288135"/>
            <a:chOff x="0" y="0"/>
            <a:chExt cx="514441" cy="106717"/>
          </a:xfrm>
        </p:grpSpPr>
        <p:sp>
          <p:nvSpPr>
            <p:cNvPr name="Freeform 92" id="92"/>
            <p:cNvSpPr/>
            <p:nvPr/>
          </p:nvSpPr>
          <p:spPr>
            <a:xfrm flipH="false" flipV="false" rot="0">
              <a:off x="0" y="0"/>
              <a:ext cx="514441" cy="106717"/>
            </a:xfrm>
            <a:custGeom>
              <a:avLst/>
              <a:gdLst/>
              <a:ahLst/>
              <a:cxnLst/>
              <a:rect r="r" b="b" t="t" l="l"/>
              <a:pathLst>
                <a:path h="106717" w="514441">
                  <a:moveTo>
                    <a:pt x="39016" y="0"/>
                  </a:moveTo>
                  <a:lnTo>
                    <a:pt x="475425" y="0"/>
                  </a:lnTo>
                  <a:cubicBezTo>
                    <a:pt x="496973" y="0"/>
                    <a:pt x="514441" y="17468"/>
                    <a:pt x="514441" y="39016"/>
                  </a:cubicBezTo>
                  <a:lnTo>
                    <a:pt x="514441" y="67700"/>
                  </a:lnTo>
                  <a:cubicBezTo>
                    <a:pt x="514441" y="89248"/>
                    <a:pt x="496973" y="106717"/>
                    <a:pt x="475425" y="106717"/>
                  </a:cubicBezTo>
                  <a:lnTo>
                    <a:pt x="39016" y="106717"/>
                  </a:lnTo>
                  <a:cubicBezTo>
                    <a:pt x="17468" y="106717"/>
                    <a:pt x="0" y="89248"/>
                    <a:pt x="0" y="67700"/>
                  </a:cubicBezTo>
                  <a:lnTo>
                    <a:pt x="0" y="39016"/>
                  </a:lnTo>
                  <a:cubicBezTo>
                    <a:pt x="0" y="17468"/>
                    <a:pt x="17468" y="0"/>
                    <a:pt x="39016" y="0"/>
                  </a:cubicBezTo>
                  <a:close/>
                </a:path>
              </a:pathLst>
            </a:custGeom>
            <a:solidFill>
              <a:srgbClr val="FF9A00"/>
            </a:solidFill>
          </p:spPr>
        </p:sp>
        <p:sp>
          <p:nvSpPr>
            <p:cNvPr name="TextBox 93" id="93"/>
            <p:cNvSpPr txBox="true"/>
            <p:nvPr/>
          </p:nvSpPr>
          <p:spPr>
            <a:xfrm>
              <a:off x="0" y="-47625"/>
              <a:ext cx="514441" cy="154342"/>
            </a:xfrm>
            <a:prstGeom prst="rect">
              <a:avLst/>
            </a:prstGeom>
          </p:spPr>
          <p:txBody>
            <a:bodyPr anchor="ctr" rtlCol="false" tIns="50800" lIns="50800" bIns="50800" rIns="50800"/>
            <a:lstStyle/>
            <a:p>
              <a:pPr algn="ctr">
                <a:lnSpc>
                  <a:spcPts val="1960"/>
                </a:lnSpc>
              </a:pPr>
            </a:p>
          </p:txBody>
        </p:sp>
      </p:grpSp>
      <p:grpSp>
        <p:nvGrpSpPr>
          <p:cNvPr name="Group 94" id="94"/>
          <p:cNvGrpSpPr/>
          <p:nvPr/>
        </p:nvGrpSpPr>
        <p:grpSpPr>
          <a:xfrm rot="0">
            <a:off x="7872074" y="6490165"/>
            <a:ext cx="1388991" cy="288135"/>
            <a:chOff x="0" y="0"/>
            <a:chExt cx="514441" cy="106717"/>
          </a:xfrm>
        </p:grpSpPr>
        <p:sp>
          <p:nvSpPr>
            <p:cNvPr name="Freeform 95" id="95"/>
            <p:cNvSpPr/>
            <p:nvPr/>
          </p:nvSpPr>
          <p:spPr>
            <a:xfrm flipH="false" flipV="false" rot="0">
              <a:off x="0" y="0"/>
              <a:ext cx="514441" cy="106717"/>
            </a:xfrm>
            <a:custGeom>
              <a:avLst/>
              <a:gdLst/>
              <a:ahLst/>
              <a:cxnLst/>
              <a:rect r="r" b="b" t="t" l="l"/>
              <a:pathLst>
                <a:path h="106717" w="514441">
                  <a:moveTo>
                    <a:pt x="39016" y="0"/>
                  </a:moveTo>
                  <a:lnTo>
                    <a:pt x="475425" y="0"/>
                  </a:lnTo>
                  <a:cubicBezTo>
                    <a:pt x="496973" y="0"/>
                    <a:pt x="514441" y="17468"/>
                    <a:pt x="514441" y="39016"/>
                  </a:cubicBezTo>
                  <a:lnTo>
                    <a:pt x="514441" y="67700"/>
                  </a:lnTo>
                  <a:cubicBezTo>
                    <a:pt x="514441" y="89248"/>
                    <a:pt x="496973" y="106717"/>
                    <a:pt x="475425" y="106717"/>
                  </a:cubicBezTo>
                  <a:lnTo>
                    <a:pt x="39016" y="106717"/>
                  </a:lnTo>
                  <a:cubicBezTo>
                    <a:pt x="17468" y="106717"/>
                    <a:pt x="0" y="89248"/>
                    <a:pt x="0" y="67700"/>
                  </a:cubicBezTo>
                  <a:lnTo>
                    <a:pt x="0" y="39016"/>
                  </a:lnTo>
                  <a:cubicBezTo>
                    <a:pt x="0" y="17468"/>
                    <a:pt x="17468" y="0"/>
                    <a:pt x="39016" y="0"/>
                  </a:cubicBezTo>
                  <a:close/>
                </a:path>
              </a:pathLst>
            </a:custGeom>
            <a:solidFill>
              <a:srgbClr val="FF9A00"/>
            </a:solidFill>
          </p:spPr>
        </p:sp>
        <p:sp>
          <p:nvSpPr>
            <p:cNvPr name="TextBox 96" id="96"/>
            <p:cNvSpPr txBox="true"/>
            <p:nvPr/>
          </p:nvSpPr>
          <p:spPr>
            <a:xfrm>
              <a:off x="0" y="-47625"/>
              <a:ext cx="514441" cy="154342"/>
            </a:xfrm>
            <a:prstGeom prst="rect">
              <a:avLst/>
            </a:prstGeom>
          </p:spPr>
          <p:txBody>
            <a:bodyPr anchor="ctr" rtlCol="false" tIns="50800" lIns="50800" bIns="50800" rIns="50800"/>
            <a:lstStyle/>
            <a:p>
              <a:pPr algn="ctr">
                <a:lnSpc>
                  <a:spcPts val="1960"/>
                </a:lnSpc>
              </a:pPr>
            </a:p>
          </p:txBody>
        </p:sp>
      </p:grpSp>
      <p:sp>
        <p:nvSpPr>
          <p:cNvPr name="TextBox 97" id="97"/>
          <p:cNvSpPr txBox="true"/>
          <p:nvPr/>
        </p:nvSpPr>
        <p:spPr>
          <a:xfrm rot="0">
            <a:off x="580632" y="2205391"/>
            <a:ext cx="1361839" cy="168275"/>
          </a:xfrm>
          <a:prstGeom prst="rect">
            <a:avLst/>
          </a:prstGeom>
        </p:spPr>
        <p:txBody>
          <a:bodyPr anchor="t" rtlCol="false" tIns="0" lIns="0" bIns="0" rIns="0">
            <a:spAutoFit/>
          </a:bodyPr>
          <a:lstStyle/>
          <a:p>
            <a:pPr algn="l">
              <a:lnSpc>
                <a:spcPts val="1400"/>
              </a:lnSpc>
            </a:pPr>
            <a:r>
              <a:rPr lang="en-US" sz="1000" b="true">
                <a:solidFill>
                  <a:srgbClr val="FFFFFF"/>
                </a:solidFill>
                <a:latin typeface="Poppins Bold"/>
                <a:ea typeface="Poppins Bold"/>
                <a:cs typeface="Poppins Bold"/>
                <a:sym typeface="Poppins Bold"/>
              </a:rPr>
              <a:t>PRODUCT 1</a:t>
            </a:r>
          </a:p>
        </p:txBody>
      </p:sp>
      <p:sp>
        <p:nvSpPr>
          <p:cNvPr name="TextBox 98" id="98"/>
          <p:cNvSpPr txBox="true"/>
          <p:nvPr/>
        </p:nvSpPr>
        <p:spPr>
          <a:xfrm rot="0">
            <a:off x="580632" y="2694548"/>
            <a:ext cx="1361839" cy="168275"/>
          </a:xfrm>
          <a:prstGeom prst="rect">
            <a:avLst/>
          </a:prstGeom>
        </p:spPr>
        <p:txBody>
          <a:bodyPr anchor="t" rtlCol="false" tIns="0" lIns="0" bIns="0" rIns="0">
            <a:spAutoFit/>
          </a:bodyPr>
          <a:lstStyle/>
          <a:p>
            <a:pPr algn="l">
              <a:lnSpc>
                <a:spcPts val="1400"/>
              </a:lnSpc>
            </a:pPr>
            <a:r>
              <a:rPr lang="en-US" sz="1000" b="true">
                <a:solidFill>
                  <a:srgbClr val="FFFFFF"/>
                </a:solidFill>
                <a:latin typeface="Poppins Bold"/>
                <a:ea typeface="Poppins Bold"/>
                <a:cs typeface="Poppins Bold"/>
                <a:sym typeface="Poppins Bold"/>
              </a:rPr>
              <a:t>PRODUCT 2</a:t>
            </a:r>
          </a:p>
        </p:txBody>
      </p:sp>
      <p:sp>
        <p:nvSpPr>
          <p:cNvPr name="TextBox 99" id="99"/>
          <p:cNvSpPr txBox="true"/>
          <p:nvPr/>
        </p:nvSpPr>
        <p:spPr>
          <a:xfrm rot="0">
            <a:off x="580632" y="3184814"/>
            <a:ext cx="1361839" cy="168275"/>
          </a:xfrm>
          <a:prstGeom prst="rect">
            <a:avLst/>
          </a:prstGeom>
        </p:spPr>
        <p:txBody>
          <a:bodyPr anchor="t" rtlCol="false" tIns="0" lIns="0" bIns="0" rIns="0">
            <a:spAutoFit/>
          </a:bodyPr>
          <a:lstStyle/>
          <a:p>
            <a:pPr algn="l">
              <a:lnSpc>
                <a:spcPts val="1400"/>
              </a:lnSpc>
            </a:pPr>
            <a:r>
              <a:rPr lang="en-US" sz="1000" b="true">
                <a:solidFill>
                  <a:srgbClr val="FFFFFF"/>
                </a:solidFill>
                <a:latin typeface="Poppins Bold"/>
                <a:ea typeface="Poppins Bold"/>
                <a:cs typeface="Poppins Bold"/>
                <a:sym typeface="Poppins Bold"/>
              </a:rPr>
              <a:t>PRODUCT 3</a:t>
            </a:r>
          </a:p>
        </p:txBody>
      </p:sp>
      <p:sp>
        <p:nvSpPr>
          <p:cNvPr name="TextBox 100" id="100"/>
          <p:cNvSpPr txBox="true"/>
          <p:nvPr/>
        </p:nvSpPr>
        <p:spPr>
          <a:xfrm rot="0">
            <a:off x="580632" y="3675081"/>
            <a:ext cx="1361839" cy="168275"/>
          </a:xfrm>
          <a:prstGeom prst="rect">
            <a:avLst/>
          </a:prstGeom>
        </p:spPr>
        <p:txBody>
          <a:bodyPr anchor="t" rtlCol="false" tIns="0" lIns="0" bIns="0" rIns="0">
            <a:spAutoFit/>
          </a:bodyPr>
          <a:lstStyle/>
          <a:p>
            <a:pPr algn="l">
              <a:lnSpc>
                <a:spcPts val="1400"/>
              </a:lnSpc>
            </a:pPr>
            <a:r>
              <a:rPr lang="en-US" sz="1000" b="true">
                <a:solidFill>
                  <a:srgbClr val="FFFFFF"/>
                </a:solidFill>
                <a:latin typeface="Poppins Bold"/>
                <a:ea typeface="Poppins Bold"/>
                <a:cs typeface="Poppins Bold"/>
                <a:sym typeface="Poppins Bold"/>
              </a:rPr>
              <a:t>PRODUCT  4</a:t>
            </a:r>
          </a:p>
        </p:txBody>
      </p:sp>
      <p:sp>
        <p:nvSpPr>
          <p:cNvPr name="TextBox 101" id="101"/>
          <p:cNvSpPr txBox="true"/>
          <p:nvPr/>
        </p:nvSpPr>
        <p:spPr>
          <a:xfrm rot="0">
            <a:off x="580632" y="4168751"/>
            <a:ext cx="1361839" cy="168275"/>
          </a:xfrm>
          <a:prstGeom prst="rect">
            <a:avLst/>
          </a:prstGeom>
        </p:spPr>
        <p:txBody>
          <a:bodyPr anchor="t" rtlCol="false" tIns="0" lIns="0" bIns="0" rIns="0">
            <a:spAutoFit/>
          </a:bodyPr>
          <a:lstStyle/>
          <a:p>
            <a:pPr algn="l">
              <a:lnSpc>
                <a:spcPts val="1400"/>
              </a:lnSpc>
            </a:pPr>
            <a:r>
              <a:rPr lang="en-US" sz="1000" b="true">
                <a:solidFill>
                  <a:srgbClr val="FFFFFF"/>
                </a:solidFill>
                <a:latin typeface="Poppins Bold"/>
                <a:ea typeface="Poppins Bold"/>
                <a:cs typeface="Poppins Bold"/>
                <a:sym typeface="Poppins Bold"/>
              </a:rPr>
              <a:t>PRODUCT 5</a:t>
            </a:r>
          </a:p>
        </p:txBody>
      </p:sp>
      <p:sp>
        <p:nvSpPr>
          <p:cNvPr name="TextBox 102" id="102"/>
          <p:cNvSpPr txBox="true"/>
          <p:nvPr/>
        </p:nvSpPr>
        <p:spPr>
          <a:xfrm rot="0">
            <a:off x="3598747" y="1733528"/>
            <a:ext cx="2269420" cy="201295"/>
          </a:xfrm>
          <a:prstGeom prst="rect">
            <a:avLst/>
          </a:prstGeom>
        </p:spPr>
        <p:txBody>
          <a:bodyPr anchor="t" rtlCol="false" tIns="0" lIns="0" bIns="0" rIns="0">
            <a:spAutoFit/>
          </a:bodyPr>
          <a:lstStyle/>
          <a:p>
            <a:pPr algn="ctr">
              <a:lnSpc>
                <a:spcPts val="1680"/>
              </a:lnSpc>
            </a:pPr>
            <a:r>
              <a:rPr lang="en-US" b="true" sz="1200">
                <a:solidFill>
                  <a:srgbClr val="242323"/>
                </a:solidFill>
                <a:latin typeface="Poppins Bold"/>
                <a:ea typeface="Poppins Bold"/>
                <a:cs typeface="Poppins Bold"/>
                <a:sym typeface="Poppins Bold"/>
              </a:rPr>
              <a:t>PURCHASE FREQUENCY</a:t>
            </a:r>
          </a:p>
        </p:txBody>
      </p:sp>
      <p:sp>
        <p:nvSpPr>
          <p:cNvPr name="TextBox 103" id="103"/>
          <p:cNvSpPr txBox="true"/>
          <p:nvPr/>
        </p:nvSpPr>
        <p:spPr>
          <a:xfrm rot="0">
            <a:off x="3371040" y="2129677"/>
            <a:ext cx="2724834" cy="356877"/>
          </a:xfrm>
          <a:prstGeom prst="rect">
            <a:avLst/>
          </a:prstGeom>
        </p:spPr>
        <p:txBody>
          <a:bodyPr anchor="t" rtlCol="false" tIns="0" lIns="0" bIns="0" rIns="0">
            <a:spAutoFit/>
          </a:bodyPr>
          <a:lstStyle/>
          <a:p>
            <a:pPr algn="ctr">
              <a:lnSpc>
                <a:spcPts val="980"/>
              </a:lnSpc>
            </a:pPr>
            <a:r>
              <a:rPr lang="en-US" sz="700">
                <a:solidFill>
                  <a:srgbClr val="FFFFFF"/>
                </a:solidFill>
                <a:latin typeface="Poppins Light"/>
                <a:ea typeface="Poppins Light"/>
                <a:cs typeface="Poppins Light"/>
                <a:sym typeface="Poppins Light"/>
              </a:rPr>
              <a:t>Lorem ipsum dolor sit amet, consectetur adipiscing elit. In dignissim sem facilisis mi pellentesque, tincidunt tincidunt metus pellentesque. Morbi consequat sodales cursus.</a:t>
            </a:r>
          </a:p>
        </p:txBody>
      </p:sp>
      <p:sp>
        <p:nvSpPr>
          <p:cNvPr name="TextBox 104" id="104"/>
          <p:cNvSpPr txBox="true"/>
          <p:nvPr/>
        </p:nvSpPr>
        <p:spPr>
          <a:xfrm rot="0">
            <a:off x="2746633" y="5024594"/>
            <a:ext cx="3316224" cy="201295"/>
          </a:xfrm>
          <a:prstGeom prst="rect">
            <a:avLst/>
          </a:prstGeom>
        </p:spPr>
        <p:txBody>
          <a:bodyPr anchor="t" rtlCol="false" tIns="0" lIns="0" bIns="0" rIns="0">
            <a:spAutoFit/>
          </a:bodyPr>
          <a:lstStyle/>
          <a:p>
            <a:pPr algn="ctr">
              <a:lnSpc>
                <a:spcPts val="1680"/>
              </a:lnSpc>
            </a:pPr>
            <a:r>
              <a:rPr lang="en-US" b="true" sz="1200">
                <a:solidFill>
                  <a:srgbClr val="FFFFFF"/>
                </a:solidFill>
                <a:latin typeface="Poppins Bold"/>
                <a:ea typeface="Poppins Bold"/>
                <a:cs typeface="Poppins Bold"/>
                <a:sym typeface="Poppins Bold"/>
              </a:rPr>
              <a:t>PURCHASE FREQUENCY</a:t>
            </a:r>
          </a:p>
        </p:txBody>
      </p:sp>
      <p:sp>
        <p:nvSpPr>
          <p:cNvPr name="TextBox 105" id="105"/>
          <p:cNvSpPr txBox="true"/>
          <p:nvPr/>
        </p:nvSpPr>
        <p:spPr>
          <a:xfrm rot="0">
            <a:off x="3255839" y="5734235"/>
            <a:ext cx="694402" cy="168275"/>
          </a:xfrm>
          <a:prstGeom prst="rect">
            <a:avLst/>
          </a:prstGeom>
        </p:spPr>
        <p:txBody>
          <a:bodyPr anchor="t" rtlCol="false" tIns="0" lIns="0" bIns="0" rIns="0">
            <a:spAutoFit/>
          </a:bodyPr>
          <a:lstStyle/>
          <a:p>
            <a:pPr algn="l">
              <a:lnSpc>
                <a:spcPts val="1400"/>
              </a:lnSpc>
            </a:pPr>
            <a:r>
              <a:rPr lang="en-US" sz="1000" b="true">
                <a:solidFill>
                  <a:srgbClr val="FFFFFF"/>
                </a:solidFill>
                <a:latin typeface="Poppins Bold"/>
                <a:ea typeface="Poppins Bold"/>
                <a:cs typeface="Poppins Bold"/>
                <a:sym typeface="Poppins Bold"/>
              </a:rPr>
              <a:t>ITEM 1</a:t>
            </a:r>
          </a:p>
        </p:txBody>
      </p:sp>
      <p:sp>
        <p:nvSpPr>
          <p:cNvPr name="TextBox 106" id="106"/>
          <p:cNvSpPr txBox="true"/>
          <p:nvPr/>
        </p:nvSpPr>
        <p:spPr>
          <a:xfrm rot="0">
            <a:off x="4810094" y="5734235"/>
            <a:ext cx="694402" cy="168275"/>
          </a:xfrm>
          <a:prstGeom prst="rect">
            <a:avLst/>
          </a:prstGeom>
        </p:spPr>
        <p:txBody>
          <a:bodyPr anchor="t" rtlCol="false" tIns="0" lIns="0" bIns="0" rIns="0">
            <a:spAutoFit/>
          </a:bodyPr>
          <a:lstStyle/>
          <a:p>
            <a:pPr algn="l">
              <a:lnSpc>
                <a:spcPts val="1400"/>
              </a:lnSpc>
            </a:pPr>
            <a:r>
              <a:rPr lang="en-US" sz="1000" b="true">
                <a:solidFill>
                  <a:srgbClr val="FFFFFF"/>
                </a:solidFill>
                <a:latin typeface="Poppins Bold"/>
                <a:ea typeface="Poppins Bold"/>
                <a:cs typeface="Poppins Bold"/>
                <a:sym typeface="Poppins Bold"/>
              </a:rPr>
              <a:t>ITEM 2</a:t>
            </a:r>
          </a:p>
        </p:txBody>
      </p:sp>
      <p:sp>
        <p:nvSpPr>
          <p:cNvPr name="TextBox 107" id="107"/>
          <p:cNvSpPr txBox="true"/>
          <p:nvPr/>
        </p:nvSpPr>
        <p:spPr>
          <a:xfrm rot="0">
            <a:off x="3255839" y="6151320"/>
            <a:ext cx="694402" cy="168275"/>
          </a:xfrm>
          <a:prstGeom prst="rect">
            <a:avLst/>
          </a:prstGeom>
        </p:spPr>
        <p:txBody>
          <a:bodyPr anchor="t" rtlCol="false" tIns="0" lIns="0" bIns="0" rIns="0">
            <a:spAutoFit/>
          </a:bodyPr>
          <a:lstStyle/>
          <a:p>
            <a:pPr algn="l">
              <a:lnSpc>
                <a:spcPts val="1400"/>
              </a:lnSpc>
            </a:pPr>
            <a:r>
              <a:rPr lang="en-US" sz="1000" b="true">
                <a:solidFill>
                  <a:srgbClr val="FFFFFF"/>
                </a:solidFill>
                <a:latin typeface="Poppins Bold"/>
                <a:ea typeface="Poppins Bold"/>
                <a:cs typeface="Poppins Bold"/>
                <a:sym typeface="Poppins Bold"/>
              </a:rPr>
              <a:t>ITEM 3</a:t>
            </a:r>
          </a:p>
        </p:txBody>
      </p:sp>
      <p:sp>
        <p:nvSpPr>
          <p:cNvPr name="TextBox 108" id="108"/>
          <p:cNvSpPr txBox="true"/>
          <p:nvPr/>
        </p:nvSpPr>
        <p:spPr>
          <a:xfrm rot="0">
            <a:off x="4810094" y="6151320"/>
            <a:ext cx="694402" cy="168275"/>
          </a:xfrm>
          <a:prstGeom prst="rect">
            <a:avLst/>
          </a:prstGeom>
        </p:spPr>
        <p:txBody>
          <a:bodyPr anchor="t" rtlCol="false" tIns="0" lIns="0" bIns="0" rIns="0">
            <a:spAutoFit/>
          </a:bodyPr>
          <a:lstStyle/>
          <a:p>
            <a:pPr algn="l">
              <a:lnSpc>
                <a:spcPts val="1400"/>
              </a:lnSpc>
            </a:pPr>
            <a:r>
              <a:rPr lang="en-US" sz="1000" b="true">
                <a:solidFill>
                  <a:srgbClr val="FFFFFF"/>
                </a:solidFill>
                <a:latin typeface="Poppins Bold"/>
                <a:ea typeface="Poppins Bold"/>
                <a:cs typeface="Poppins Bold"/>
                <a:sym typeface="Poppins Bold"/>
              </a:rPr>
              <a:t>ITEM 4</a:t>
            </a:r>
          </a:p>
        </p:txBody>
      </p:sp>
      <p:sp>
        <p:nvSpPr>
          <p:cNvPr name="TextBox 109" id="109"/>
          <p:cNvSpPr txBox="true"/>
          <p:nvPr/>
        </p:nvSpPr>
        <p:spPr>
          <a:xfrm rot="0">
            <a:off x="3255839" y="6568405"/>
            <a:ext cx="694402" cy="168275"/>
          </a:xfrm>
          <a:prstGeom prst="rect">
            <a:avLst/>
          </a:prstGeom>
        </p:spPr>
        <p:txBody>
          <a:bodyPr anchor="t" rtlCol="false" tIns="0" lIns="0" bIns="0" rIns="0">
            <a:spAutoFit/>
          </a:bodyPr>
          <a:lstStyle/>
          <a:p>
            <a:pPr algn="l">
              <a:lnSpc>
                <a:spcPts val="1400"/>
              </a:lnSpc>
            </a:pPr>
            <a:r>
              <a:rPr lang="en-US" sz="1000" b="true">
                <a:solidFill>
                  <a:srgbClr val="FFFFFF"/>
                </a:solidFill>
                <a:latin typeface="Poppins Bold"/>
                <a:ea typeface="Poppins Bold"/>
                <a:cs typeface="Poppins Bold"/>
                <a:sym typeface="Poppins Bold"/>
              </a:rPr>
              <a:t>ITEM 5</a:t>
            </a:r>
          </a:p>
        </p:txBody>
      </p:sp>
      <p:sp>
        <p:nvSpPr>
          <p:cNvPr name="TextBox 110" id="110"/>
          <p:cNvSpPr txBox="true"/>
          <p:nvPr/>
        </p:nvSpPr>
        <p:spPr>
          <a:xfrm rot="0">
            <a:off x="4810094" y="6568405"/>
            <a:ext cx="694402" cy="168275"/>
          </a:xfrm>
          <a:prstGeom prst="rect">
            <a:avLst/>
          </a:prstGeom>
        </p:spPr>
        <p:txBody>
          <a:bodyPr anchor="t" rtlCol="false" tIns="0" lIns="0" bIns="0" rIns="0">
            <a:spAutoFit/>
          </a:bodyPr>
          <a:lstStyle/>
          <a:p>
            <a:pPr algn="l">
              <a:lnSpc>
                <a:spcPts val="1400"/>
              </a:lnSpc>
            </a:pPr>
            <a:r>
              <a:rPr lang="en-US" sz="1000" b="true">
                <a:solidFill>
                  <a:srgbClr val="FFFFFF"/>
                </a:solidFill>
                <a:latin typeface="Poppins Bold"/>
                <a:ea typeface="Poppins Bold"/>
                <a:cs typeface="Poppins Bold"/>
                <a:sym typeface="Poppins Bold"/>
              </a:rPr>
              <a:t>ITEM 6</a:t>
            </a:r>
          </a:p>
        </p:txBody>
      </p:sp>
      <p:sp>
        <p:nvSpPr>
          <p:cNvPr name="TextBox 111" id="111"/>
          <p:cNvSpPr txBox="true"/>
          <p:nvPr/>
        </p:nvSpPr>
        <p:spPr>
          <a:xfrm rot="0">
            <a:off x="3734958" y="5758786"/>
            <a:ext cx="560710" cy="143724"/>
          </a:xfrm>
          <a:prstGeom prst="rect">
            <a:avLst/>
          </a:prstGeom>
        </p:spPr>
        <p:txBody>
          <a:bodyPr anchor="t" rtlCol="false" tIns="0" lIns="0" bIns="0" rIns="0">
            <a:spAutoFit/>
          </a:bodyPr>
          <a:lstStyle/>
          <a:p>
            <a:pPr algn="r">
              <a:lnSpc>
                <a:spcPts val="1120"/>
              </a:lnSpc>
            </a:pPr>
            <a:r>
              <a:rPr lang="en-US" b="true" sz="800">
                <a:solidFill>
                  <a:srgbClr val="FFFFFF"/>
                </a:solidFill>
                <a:latin typeface="Poppins Bold"/>
                <a:ea typeface="Poppins Bold"/>
                <a:cs typeface="Poppins Bold"/>
                <a:sym typeface="Poppins Bold"/>
              </a:rPr>
              <a:t>16.7%</a:t>
            </a:r>
          </a:p>
        </p:txBody>
      </p:sp>
      <p:sp>
        <p:nvSpPr>
          <p:cNvPr name="TextBox 112" id="112"/>
          <p:cNvSpPr txBox="true"/>
          <p:nvPr/>
        </p:nvSpPr>
        <p:spPr>
          <a:xfrm rot="0">
            <a:off x="3734958" y="6175871"/>
            <a:ext cx="560710" cy="143724"/>
          </a:xfrm>
          <a:prstGeom prst="rect">
            <a:avLst/>
          </a:prstGeom>
        </p:spPr>
        <p:txBody>
          <a:bodyPr anchor="t" rtlCol="false" tIns="0" lIns="0" bIns="0" rIns="0">
            <a:spAutoFit/>
          </a:bodyPr>
          <a:lstStyle/>
          <a:p>
            <a:pPr algn="r">
              <a:lnSpc>
                <a:spcPts val="1120"/>
              </a:lnSpc>
            </a:pPr>
            <a:r>
              <a:rPr lang="en-US" b="true" sz="800">
                <a:solidFill>
                  <a:srgbClr val="FFFFFF"/>
                </a:solidFill>
                <a:latin typeface="Poppins Bold"/>
                <a:ea typeface="Poppins Bold"/>
                <a:cs typeface="Poppins Bold"/>
                <a:sym typeface="Poppins Bold"/>
              </a:rPr>
              <a:t>16.7%</a:t>
            </a:r>
          </a:p>
        </p:txBody>
      </p:sp>
      <p:sp>
        <p:nvSpPr>
          <p:cNvPr name="TextBox 113" id="113"/>
          <p:cNvSpPr txBox="true"/>
          <p:nvPr/>
        </p:nvSpPr>
        <p:spPr>
          <a:xfrm rot="0">
            <a:off x="3734958" y="6592955"/>
            <a:ext cx="560710" cy="143724"/>
          </a:xfrm>
          <a:prstGeom prst="rect">
            <a:avLst/>
          </a:prstGeom>
        </p:spPr>
        <p:txBody>
          <a:bodyPr anchor="t" rtlCol="false" tIns="0" lIns="0" bIns="0" rIns="0">
            <a:spAutoFit/>
          </a:bodyPr>
          <a:lstStyle/>
          <a:p>
            <a:pPr algn="r">
              <a:lnSpc>
                <a:spcPts val="1120"/>
              </a:lnSpc>
            </a:pPr>
            <a:r>
              <a:rPr lang="en-US" b="true" sz="800">
                <a:solidFill>
                  <a:srgbClr val="FFFFFF"/>
                </a:solidFill>
                <a:latin typeface="Poppins Bold"/>
                <a:ea typeface="Poppins Bold"/>
                <a:cs typeface="Poppins Bold"/>
                <a:sym typeface="Poppins Bold"/>
              </a:rPr>
              <a:t>16.7%</a:t>
            </a:r>
          </a:p>
        </p:txBody>
      </p:sp>
      <p:sp>
        <p:nvSpPr>
          <p:cNvPr name="TextBox 114" id="114"/>
          <p:cNvSpPr txBox="true"/>
          <p:nvPr/>
        </p:nvSpPr>
        <p:spPr>
          <a:xfrm rot="0">
            <a:off x="5289213" y="5758786"/>
            <a:ext cx="560710" cy="143724"/>
          </a:xfrm>
          <a:prstGeom prst="rect">
            <a:avLst/>
          </a:prstGeom>
        </p:spPr>
        <p:txBody>
          <a:bodyPr anchor="t" rtlCol="false" tIns="0" lIns="0" bIns="0" rIns="0">
            <a:spAutoFit/>
          </a:bodyPr>
          <a:lstStyle/>
          <a:p>
            <a:pPr algn="r">
              <a:lnSpc>
                <a:spcPts val="1120"/>
              </a:lnSpc>
            </a:pPr>
            <a:r>
              <a:rPr lang="en-US" b="true" sz="800">
                <a:solidFill>
                  <a:srgbClr val="FFFFFF"/>
                </a:solidFill>
                <a:latin typeface="Poppins Bold"/>
                <a:ea typeface="Poppins Bold"/>
                <a:cs typeface="Poppins Bold"/>
                <a:sym typeface="Poppins Bold"/>
              </a:rPr>
              <a:t>16.7%</a:t>
            </a:r>
          </a:p>
        </p:txBody>
      </p:sp>
      <p:sp>
        <p:nvSpPr>
          <p:cNvPr name="TextBox 115" id="115"/>
          <p:cNvSpPr txBox="true"/>
          <p:nvPr/>
        </p:nvSpPr>
        <p:spPr>
          <a:xfrm rot="0">
            <a:off x="5289213" y="6163595"/>
            <a:ext cx="560710" cy="143724"/>
          </a:xfrm>
          <a:prstGeom prst="rect">
            <a:avLst/>
          </a:prstGeom>
        </p:spPr>
        <p:txBody>
          <a:bodyPr anchor="t" rtlCol="false" tIns="0" lIns="0" bIns="0" rIns="0">
            <a:spAutoFit/>
          </a:bodyPr>
          <a:lstStyle/>
          <a:p>
            <a:pPr algn="r">
              <a:lnSpc>
                <a:spcPts val="1120"/>
              </a:lnSpc>
            </a:pPr>
            <a:r>
              <a:rPr lang="en-US" b="true" sz="800">
                <a:solidFill>
                  <a:srgbClr val="FFFFFF"/>
                </a:solidFill>
                <a:latin typeface="Poppins Bold"/>
                <a:ea typeface="Poppins Bold"/>
                <a:cs typeface="Poppins Bold"/>
                <a:sym typeface="Poppins Bold"/>
              </a:rPr>
              <a:t>16.7%</a:t>
            </a:r>
          </a:p>
        </p:txBody>
      </p:sp>
      <p:sp>
        <p:nvSpPr>
          <p:cNvPr name="TextBox 116" id="116"/>
          <p:cNvSpPr txBox="true"/>
          <p:nvPr/>
        </p:nvSpPr>
        <p:spPr>
          <a:xfrm rot="0">
            <a:off x="5289213" y="6592955"/>
            <a:ext cx="560710" cy="143724"/>
          </a:xfrm>
          <a:prstGeom prst="rect">
            <a:avLst/>
          </a:prstGeom>
        </p:spPr>
        <p:txBody>
          <a:bodyPr anchor="t" rtlCol="false" tIns="0" lIns="0" bIns="0" rIns="0">
            <a:spAutoFit/>
          </a:bodyPr>
          <a:lstStyle/>
          <a:p>
            <a:pPr algn="r">
              <a:lnSpc>
                <a:spcPts val="1120"/>
              </a:lnSpc>
            </a:pPr>
            <a:r>
              <a:rPr lang="en-US" b="true" sz="800">
                <a:solidFill>
                  <a:srgbClr val="FFFFFF"/>
                </a:solidFill>
                <a:latin typeface="Poppins Bold"/>
                <a:ea typeface="Poppins Bold"/>
                <a:cs typeface="Poppins Bold"/>
                <a:sym typeface="Poppins Bold"/>
              </a:rPr>
              <a:t>16.7%</a:t>
            </a:r>
          </a:p>
        </p:txBody>
      </p:sp>
      <p:sp>
        <p:nvSpPr>
          <p:cNvPr name="TextBox 117" id="117"/>
          <p:cNvSpPr txBox="true"/>
          <p:nvPr/>
        </p:nvSpPr>
        <p:spPr>
          <a:xfrm rot="0">
            <a:off x="2848032" y="5290338"/>
            <a:ext cx="3113427" cy="238341"/>
          </a:xfrm>
          <a:prstGeom prst="rect">
            <a:avLst/>
          </a:prstGeom>
        </p:spPr>
        <p:txBody>
          <a:bodyPr anchor="t" rtlCol="false" tIns="0" lIns="0" bIns="0" rIns="0">
            <a:spAutoFit/>
          </a:bodyPr>
          <a:lstStyle/>
          <a:p>
            <a:pPr algn="ctr">
              <a:lnSpc>
                <a:spcPts val="980"/>
              </a:lnSpc>
            </a:pPr>
            <a:r>
              <a:rPr lang="en-US" sz="700">
                <a:solidFill>
                  <a:srgbClr val="FFFFFF"/>
                </a:solidFill>
                <a:latin typeface="Poppins Light"/>
                <a:ea typeface="Poppins Light"/>
                <a:cs typeface="Poppins Light"/>
                <a:sym typeface="Poppins Light"/>
              </a:rPr>
              <a:t>Lorem ipsum dolor sit amet, consectetur adipiscing elit. In dignissim sem facilisis mi pellentesque, tincidunt tincidunt metus pellentesque.</a:t>
            </a:r>
          </a:p>
        </p:txBody>
      </p:sp>
      <p:sp>
        <p:nvSpPr>
          <p:cNvPr name="TextBox 118" id="118"/>
          <p:cNvSpPr txBox="true"/>
          <p:nvPr/>
        </p:nvSpPr>
        <p:spPr>
          <a:xfrm rot="0">
            <a:off x="3371040" y="4424067"/>
            <a:ext cx="2724834" cy="168275"/>
          </a:xfrm>
          <a:prstGeom prst="rect">
            <a:avLst/>
          </a:prstGeom>
        </p:spPr>
        <p:txBody>
          <a:bodyPr anchor="t" rtlCol="false" tIns="0" lIns="0" bIns="0" rIns="0">
            <a:spAutoFit/>
          </a:bodyPr>
          <a:lstStyle/>
          <a:p>
            <a:pPr algn="ctr">
              <a:lnSpc>
                <a:spcPts val="1400"/>
              </a:lnSpc>
            </a:pPr>
            <a:r>
              <a:rPr lang="en-US" sz="1000">
                <a:solidFill>
                  <a:srgbClr val="FFFFFF"/>
                </a:solidFill>
                <a:latin typeface="Poppins Light"/>
                <a:ea typeface="Poppins Light"/>
                <a:cs typeface="Poppins Light"/>
                <a:sym typeface="Poppins Light"/>
              </a:rPr>
              <a:t>IN PERCENTAGE (0-100%)</a:t>
            </a:r>
          </a:p>
        </p:txBody>
      </p:sp>
      <p:sp>
        <p:nvSpPr>
          <p:cNvPr name="TextBox 119" id="119"/>
          <p:cNvSpPr txBox="true"/>
          <p:nvPr/>
        </p:nvSpPr>
        <p:spPr>
          <a:xfrm rot="0">
            <a:off x="6503398" y="1733528"/>
            <a:ext cx="2807116" cy="201295"/>
          </a:xfrm>
          <a:prstGeom prst="rect">
            <a:avLst/>
          </a:prstGeom>
        </p:spPr>
        <p:txBody>
          <a:bodyPr anchor="t" rtlCol="false" tIns="0" lIns="0" bIns="0" rIns="0">
            <a:spAutoFit/>
          </a:bodyPr>
          <a:lstStyle/>
          <a:p>
            <a:pPr algn="ctr">
              <a:lnSpc>
                <a:spcPts val="1680"/>
              </a:lnSpc>
            </a:pPr>
            <a:r>
              <a:rPr lang="en-US" b="true" sz="1200" spc="-24">
                <a:solidFill>
                  <a:srgbClr val="242323"/>
                </a:solidFill>
                <a:latin typeface="Poppins Bold"/>
                <a:ea typeface="Poppins Bold"/>
                <a:cs typeface="Poppins Bold"/>
                <a:sym typeface="Poppins Bold"/>
              </a:rPr>
              <a:t>LIFETIME VALUE (CLV)</a:t>
            </a:r>
          </a:p>
        </p:txBody>
      </p:sp>
      <p:sp>
        <p:nvSpPr>
          <p:cNvPr name="TextBox 120" id="120"/>
          <p:cNvSpPr txBox="true"/>
          <p:nvPr/>
        </p:nvSpPr>
        <p:spPr>
          <a:xfrm rot="0">
            <a:off x="6503398" y="4429391"/>
            <a:ext cx="2807116" cy="201295"/>
          </a:xfrm>
          <a:prstGeom prst="rect">
            <a:avLst/>
          </a:prstGeom>
        </p:spPr>
        <p:txBody>
          <a:bodyPr anchor="t" rtlCol="false" tIns="0" lIns="0" bIns="0" rIns="0">
            <a:spAutoFit/>
          </a:bodyPr>
          <a:lstStyle/>
          <a:p>
            <a:pPr algn="ctr">
              <a:lnSpc>
                <a:spcPts val="1680"/>
              </a:lnSpc>
            </a:pPr>
            <a:r>
              <a:rPr lang="en-US" b="true" sz="1200" spc="-24">
                <a:solidFill>
                  <a:srgbClr val="242323"/>
                </a:solidFill>
                <a:latin typeface="Poppins Bold"/>
                <a:ea typeface="Poppins Bold"/>
                <a:cs typeface="Poppins Bold"/>
                <a:sym typeface="Poppins Bold"/>
              </a:rPr>
              <a:t>SATISFACTION RATING</a:t>
            </a:r>
          </a:p>
        </p:txBody>
      </p:sp>
      <p:sp>
        <p:nvSpPr>
          <p:cNvPr name="TextBox 121" id="121"/>
          <p:cNvSpPr txBox="true"/>
          <p:nvPr/>
        </p:nvSpPr>
        <p:spPr>
          <a:xfrm rot="0">
            <a:off x="6544540" y="2129677"/>
            <a:ext cx="2724834" cy="356877"/>
          </a:xfrm>
          <a:prstGeom prst="rect">
            <a:avLst/>
          </a:prstGeom>
        </p:spPr>
        <p:txBody>
          <a:bodyPr anchor="t" rtlCol="false" tIns="0" lIns="0" bIns="0" rIns="0">
            <a:spAutoFit/>
          </a:bodyPr>
          <a:lstStyle/>
          <a:p>
            <a:pPr algn="ctr">
              <a:lnSpc>
                <a:spcPts val="980"/>
              </a:lnSpc>
            </a:pPr>
            <a:r>
              <a:rPr lang="en-US" sz="700">
                <a:solidFill>
                  <a:srgbClr val="FFFFFF"/>
                </a:solidFill>
                <a:latin typeface="Poppins Light"/>
                <a:ea typeface="Poppins Light"/>
                <a:cs typeface="Poppins Light"/>
                <a:sym typeface="Poppins Light"/>
              </a:rPr>
              <a:t>Lorem ipsum dolor sit amet, consectetur adipiscing elit. In dignissim sem facilisis mi pellentesque, tincidunt tincidunt metus pellentesque.</a:t>
            </a:r>
          </a:p>
        </p:txBody>
      </p:sp>
      <p:sp>
        <p:nvSpPr>
          <p:cNvPr name="TextBox 122" id="122"/>
          <p:cNvSpPr txBox="true"/>
          <p:nvPr/>
        </p:nvSpPr>
        <p:spPr>
          <a:xfrm rot="0">
            <a:off x="8027592" y="5349983"/>
            <a:ext cx="1077955" cy="201295"/>
          </a:xfrm>
          <a:prstGeom prst="rect">
            <a:avLst/>
          </a:prstGeom>
        </p:spPr>
        <p:txBody>
          <a:bodyPr anchor="t" rtlCol="false" tIns="0" lIns="0" bIns="0" rIns="0">
            <a:spAutoFit/>
          </a:bodyPr>
          <a:lstStyle/>
          <a:p>
            <a:pPr algn="ctr">
              <a:lnSpc>
                <a:spcPts val="1680"/>
              </a:lnSpc>
            </a:pPr>
            <a:r>
              <a:rPr lang="en-US" b="true" sz="1200">
                <a:solidFill>
                  <a:srgbClr val="000000"/>
                </a:solidFill>
                <a:latin typeface="Poppins Bold"/>
                <a:ea typeface="Poppins Bold"/>
                <a:cs typeface="Poppins Bold"/>
                <a:sym typeface="Poppins Bold"/>
              </a:rPr>
              <a:t>JAN ( 16.7% )</a:t>
            </a:r>
          </a:p>
        </p:txBody>
      </p:sp>
      <p:sp>
        <p:nvSpPr>
          <p:cNvPr name="TextBox 123" id="123"/>
          <p:cNvSpPr txBox="true"/>
          <p:nvPr/>
        </p:nvSpPr>
        <p:spPr>
          <a:xfrm rot="0">
            <a:off x="8027592" y="5727091"/>
            <a:ext cx="1077955" cy="201295"/>
          </a:xfrm>
          <a:prstGeom prst="rect">
            <a:avLst/>
          </a:prstGeom>
        </p:spPr>
        <p:txBody>
          <a:bodyPr anchor="t" rtlCol="false" tIns="0" lIns="0" bIns="0" rIns="0">
            <a:spAutoFit/>
          </a:bodyPr>
          <a:lstStyle/>
          <a:p>
            <a:pPr algn="ctr">
              <a:lnSpc>
                <a:spcPts val="1680"/>
              </a:lnSpc>
            </a:pPr>
            <a:r>
              <a:rPr lang="en-US" b="true" sz="1200">
                <a:solidFill>
                  <a:srgbClr val="000000"/>
                </a:solidFill>
                <a:latin typeface="Poppins Bold"/>
                <a:ea typeface="Poppins Bold"/>
                <a:cs typeface="Poppins Bold"/>
                <a:sym typeface="Poppins Bold"/>
              </a:rPr>
              <a:t>FEB ( 16.7% )</a:t>
            </a:r>
          </a:p>
        </p:txBody>
      </p:sp>
      <p:sp>
        <p:nvSpPr>
          <p:cNvPr name="TextBox 124" id="124"/>
          <p:cNvSpPr txBox="true"/>
          <p:nvPr/>
        </p:nvSpPr>
        <p:spPr>
          <a:xfrm rot="0">
            <a:off x="8027592" y="6126764"/>
            <a:ext cx="1077955" cy="201295"/>
          </a:xfrm>
          <a:prstGeom prst="rect">
            <a:avLst/>
          </a:prstGeom>
        </p:spPr>
        <p:txBody>
          <a:bodyPr anchor="t" rtlCol="false" tIns="0" lIns="0" bIns="0" rIns="0">
            <a:spAutoFit/>
          </a:bodyPr>
          <a:lstStyle/>
          <a:p>
            <a:pPr algn="ctr">
              <a:lnSpc>
                <a:spcPts val="1680"/>
              </a:lnSpc>
            </a:pPr>
            <a:r>
              <a:rPr lang="en-US" b="true" sz="1200">
                <a:solidFill>
                  <a:srgbClr val="000000"/>
                </a:solidFill>
                <a:latin typeface="Poppins Bold"/>
                <a:ea typeface="Poppins Bold"/>
                <a:cs typeface="Poppins Bold"/>
                <a:sym typeface="Poppins Bold"/>
              </a:rPr>
              <a:t>MAR ( 16.7% )</a:t>
            </a:r>
          </a:p>
        </p:txBody>
      </p:sp>
      <p:sp>
        <p:nvSpPr>
          <p:cNvPr name="TextBox 125" id="125"/>
          <p:cNvSpPr txBox="true"/>
          <p:nvPr/>
        </p:nvSpPr>
        <p:spPr>
          <a:xfrm rot="0">
            <a:off x="8027592" y="6519298"/>
            <a:ext cx="1077955" cy="201295"/>
          </a:xfrm>
          <a:prstGeom prst="rect">
            <a:avLst/>
          </a:prstGeom>
        </p:spPr>
        <p:txBody>
          <a:bodyPr anchor="t" rtlCol="false" tIns="0" lIns="0" bIns="0" rIns="0">
            <a:spAutoFit/>
          </a:bodyPr>
          <a:lstStyle/>
          <a:p>
            <a:pPr algn="ctr">
              <a:lnSpc>
                <a:spcPts val="1680"/>
              </a:lnSpc>
            </a:pPr>
            <a:r>
              <a:rPr lang="en-US" b="true" sz="1200">
                <a:solidFill>
                  <a:srgbClr val="000000"/>
                </a:solidFill>
                <a:latin typeface="Poppins Bold"/>
                <a:ea typeface="Poppins Bold"/>
                <a:cs typeface="Poppins Bold"/>
                <a:sym typeface="Poppins Bold"/>
              </a:rPr>
              <a:t>APR ( 16.7% )</a:t>
            </a:r>
          </a:p>
        </p:txBody>
      </p:sp>
      <p:sp>
        <p:nvSpPr>
          <p:cNvPr name="TextBox 126" id="126"/>
          <p:cNvSpPr txBox="true"/>
          <p:nvPr/>
        </p:nvSpPr>
        <p:spPr>
          <a:xfrm rot="0">
            <a:off x="6544540" y="4802155"/>
            <a:ext cx="2724834" cy="356877"/>
          </a:xfrm>
          <a:prstGeom prst="rect">
            <a:avLst/>
          </a:prstGeom>
        </p:spPr>
        <p:txBody>
          <a:bodyPr anchor="t" rtlCol="false" tIns="0" lIns="0" bIns="0" rIns="0">
            <a:spAutoFit/>
          </a:bodyPr>
          <a:lstStyle/>
          <a:p>
            <a:pPr algn="ctr">
              <a:lnSpc>
                <a:spcPts val="980"/>
              </a:lnSpc>
            </a:pPr>
            <a:r>
              <a:rPr lang="en-US" sz="700">
                <a:solidFill>
                  <a:srgbClr val="FFFFFF"/>
                </a:solidFill>
                <a:latin typeface="Poppins Light"/>
                <a:ea typeface="Poppins Light"/>
                <a:cs typeface="Poppins Light"/>
                <a:sym typeface="Poppins Light"/>
              </a:rPr>
              <a:t>Lorem ipsum dolor sit amet, consectetur adipiscing elit. In dignissim sem facilisis mi pellentesque, tincidunt tincidunt metus pellentesque.</a:t>
            </a:r>
          </a:p>
        </p:txBody>
      </p:sp>
      <p:sp>
        <p:nvSpPr>
          <p:cNvPr name="TextBox 127" id="127"/>
          <p:cNvSpPr txBox="true"/>
          <p:nvPr/>
        </p:nvSpPr>
        <p:spPr>
          <a:xfrm rot="0">
            <a:off x="2165663" y="436175"/>
            <a:ext cx="5440789" cy="446405"/>
          </a:xfrm>
          <a:prstGeom prst="rect">
            <a:avLst/>
          </a:prstGeom>
        </p:spPr>
        <p:txBody>
          <a:bodyPr anchor="t" rtlCol="false" tIns="0" lIns="0" bIns="0" rIns="0">
            <a:spAutoFit/>
          </a:bodyPr>
          <a:lstStyle/>
          <a:p>
            <a:pPr algn="ctr">
              <a:lnSpc>
                <a:spcPts val="3200"/>
              </a:lnSpc>
            </a:pPr>
            <a:r>
              <a:rPr lang="en-US" b="true" sz="3200" spc="480">
                <a:solidFill>
                  <a:srgbClr val="FFFFFF"/>
                </a:solidFill>
                <a:latin typeface="Poppins Medium"/>
                <a:ea typeface="Poppins Medium"/>
                <a:cs typeface="Poppins Medium"/>
                <a:sym typeface="Poppins Medium"/>
              </a:rPr>
              <a:t>CUSTOMER REPORTS</a:t>
            </a:r>
          </a:p>
        </p:txBody>
      </p:sp>
      <p:sp>
        <p:nvSpPr>
          <p:cNvPr name="TextBox 128" id="128"/>
          <p:cNvSpPr txBox="true"/>
          <p:nvPr/>
        </p:nvSpPr>
        <p:spPr>
          <a:xfrm rot="0">
            <a:off x="790282" y="1034981"/>
            <a:ext cx="8191552" cy="404495"/>
          </a:xfrm>
          <a:prstGeom prst="rect">
            <a:avLst/>
          </a:prstGeom>
        </p:spPr>
        <p:txBody>
          <a:bodyPr anchor="t" rtlCol="false" tIns="0" lIns="0" bIns="0" rIns="0">
            <a:spAutoFit/>
          </a:bodyPr>
          <a:lstStyle/>
          <a:p>
            <a:pPr algn="ctr">
              <a:lnSpc>
                <a:spcPts val="1680"/>
              </a:lnSpc>
            </a:pPr>
            <a:r>
              <a:rPr lang="en-US" sz="1200">
                <a:solidFill>
                  <a:srgbClr val="FFFFFF"/>
                </a:solidFill>
                <a:latin typeface="Poppins"/>
                <a:ea typeface="Poppins"/>
                <a:cs typeface="Poppins"/>
                <a:sym typeface="Poppins"/>
              </a:rPr>
              <a:t>Lorem ipsum dolor sit amet, consectetur adipiscing elit. In dignissim sem facilisis mi pellentesque, tincidunt tincidunt metus pellentesque. Morbi consequat sodales cursus. Duis feugiat id massa vitae tempor.</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ECE8E1"/>
        </a:solidFill>
      </p:bgPr>
    </p:bg>
    <p:spTree>
      <p:nvGrpSpPr>
        <p:cNvPr id="1" name=""/>
        <p:cNvGrpSpPr/>
        <p:nvPr/>
      </p:nvGrpSpPr>
      <p:grpSpPr>
        <a:xfrm>
          <a:off x="0" y="0"/>
          <a:ext cx="0" cy="0"/>
          <a:chOff x="0" y="0"/>
          <a:chExt cx="0" cy="0"/>
        </a:xfrm>
      </p:grpSpPr>
      <p:sp>
        <p:nvSpPr>
          <p:cNvPr name="TextBox 2" id="2"/>
          <p:cNvSpPr txBox="true"/>
          <p:nvPr/>
        </p:nvSpPr>
        <p:spPr>
          <a:xfrm rot="0">
            <a:off x="495117" y="401425"/>
            <a:ext cx="4546332" cy="342900"/>
          </a:xfrm>
          <a:prstGeom prst="rect">
            <a:avLst/>
          </a:prstGeom>
        </p:spPr>
        <p:txBody>
          <a:bodyPr anchor="t" rtlCol="false" tIns="0" lIns="0" bIns="0" rIns="0">
            <a:spAutoFit/>
          </a:bodyPr>
          <a:lstStyle/>
          <a:p>
            <a:pPr algn="l">
              <a:lnSpc>
                <a:spcPts val="2564"/>
              </a:lnSpc>
            </a:pPr>
            <a:r>
              <a:rPr lang="en-US" sz="2699">
                <a:solidFill>
                  <a:srgbClr val="000000"/>
                </a:solidFill>
                <a:latin typeface="TT Hoves"/>
                <a:ea typeface="TT Hoves"/>
                <a:cs typeface="TT Hoves"/>
                <a:sym typeface="TT Hoves"/>
              </a:rPr>
              <a:t>Business Performance</a:t>
            </a:r>
          </a:p>
        </p:txBody>
      </p:sp>
      <p:sp>
        <p:nvSpPr>
          <p:cNvPr name="TextBox 3" id="3"/>
          <p:cNvSpPr txBox="true"/>
          <p:nvPr/>
        </p:nvSpPr>
        <p:spPr>
          <a:xfrm rot="0">
            <a:off x="3987990" y="256010"/>
            <a:ext cx="1456724" cy="488315"/>
          </a:xfrm>
          <a:prstGeom prst="rect">
            <a:avLst/>
          </a:prstGeom>
        </p:spPr>
        <p:txBody>
          <a:bodyPr anchor="t" rtlCol="false" tIns="0" lIns="0" bIns="0" rIns="0">
            <a:spAutoFit/>
          </a:bodyPr>
          <a:lstStyle/>
          <a:p>
            <a:pPr algn="l">
              <a:lnSpc>
                <a:spcPts val="4059"/>
              </a:lnSpc>
              <a:spcBef>
                <a:spcPct val="0"/>
              </a:spcBef>
            </a:pPr>
            <a:r>
              <a:rPr lang="en-US" sz="2899" i="true" spc="-173">
                <a:solidFill>
                  <a:srgbClr val="000000"/>
                </a:solidFill>
                <a:latin typeface="Fraunces Italics"/>
                <a:ea typeface="Fraunces Italics"/>
                <a:cs typeface="Fraunces Italics"/>
                <a:sym typeface="Fraunces Italics"/>
              </a:rPr>
              <a:t>Report</a:t>
            </a:r>
          </a:p>
        </p:txBody>
      </p:sp>
      <p:sp>
        <p:nvSpPr>
          <p:cNvPr name="TextBox 4" id="4"/>
          <p:cNvSpPr txBox="true"/>
          <p:nvPr/>
        </p:nvSpPr>
        <p:spPr>
          <a:xfrm rot="0">
            <a:off x="7688712" y="421582"/>
            <a:ext cx="1527905" cy="165100"/>
          </a:xfrm>
          <a:prstGeom prst="rect">
            <a:avLst/>
          </a:prstGeom>
        </p:spPr>
        <p:txBody>
          <a:bodyPr anchor="t" rtlCol="false" tIns="0" lIns="0" bIns="0" rIns="0">
            <a:spAutoFit/>
          </a:bodyPr>
          <a:lstStyle/>
          <a:p>
            <a:pPr algn="r">
              <a:lnSpc>
                <a:spcPts val="1399"/>
              </a:lnSpc>
            </a:pPr>
            <a:r>
              <a:rPr lang="en-US" b="true" sz="999">
                <a:solidFill>
                  <a:srgbClr val="000000"/>
                </a:solidFill>
                <a:latin typeface="TT Hoves Bold"/>
                <a:ea typeface="TT Hoves Bold"/>
                <a:cs typeface="TT Hoves Bold"/>
                <a:sym typeface="TT Hoves Bold"/>
              </a:rPr>
              <a:t>Ingoude Company</a:t>
            </a:r>
          </a:p>
        </p:txBody>
      </p:sp>
      <p:sp>
        <p:nvSpPr>
          <p:cNvPr name="TextBox 5" id="5"/>
          <p:cNvSpPr txBox="true"/>
          <p:nvPr/>
        </p:nvSpPr>
        <p:spPr>
          <a:xfrm rot="0">
            <a:off x="527309" y="1196155"/>
            <a:ext cx="2781984" cy="147955"/>
          </a:xfrm>
          <a:prstGeom prst="rect">
            <a:avLst/>
          </a:prstGeom>
        </p:spPr>
        <p:txBody>
          <a:bodyPr anchor="t" rtlCol="false" tIns="0" lIns="0" bIns="0" rIns="0">
            <a:spAutoFit/>
          </a:bodyPr>
          <a:lstStyle/>
          <a:p>
            <a:pPr algn="l">
              <a:lnSpc>
                <a:spcPts val="1160"/>
              </a:lnSpc>
            </a:pPr>
            <a:r>
              <a:rPr lang="en-US" sz="1000" spc="-30" b="true">
                <a:solidFill>
                  <a:srgbClr val="000000"/>
                </a:solidFill>
                <a:latin typeface="TT Hoves Bold"/>
                <a:ea typeface="TT Hoves Bold"/>
                <a:cs typeface="TT Hoves Bold"/>
                <a:sym typeface="TT Hoves Bold"/>
              </a:rPr>
              <a:t>Revenue Trends</a:t>
            </a:r>
          </a:p>
        </p:txBody>
      </p:sp>
      <p:sp>
        <p:nvSpPr>
          <p:cNvPr name="TextBox 6" id="6"/>
          <p:cNvSpPr txBox="true"/>
          <p:nvPr/>
        </p:nvSpPr>
        <p:spPr>
          <a:xfrm rot="0">
            <a:off x="4472225" y="1196155"/>
            <a:ext cx="1529316" cy="147955"/>
          </a:xfrm>
          <a:prstGeom prst="rect">
            <a:avLst/>
          </a:prstGeom>
        </p:spPr>
        <p:txBody>
          <a:bodyPr anchor="t" rtlCol="false" tIns="0" lIns="0" bIns="0" rIns="0">
            <a:spAutoFit/>
          </a:bodyPr>
          <a:lstStyle/>
          <a:p>
            <a:pPr algn="l">
              <a:lnSpc>
                <a:spcPts val="1160"/>
              </a:lnSpc>
            </a:pPr>
            <a:r>
              <a:rPr lang="en-US" sz="1000" spc="-30" b="true">
                <a:solidFill>
                  <a:srgbClr val="000000"/>
                </a:solidFill>
                <a:latin typeface="TT Hoves Bold"/>
                <a:ea typeface="TT Hoves Bold"/>
                <a:cs typeface="TT Hoves Bold"/>
                <a:sym typeface="TT Hoves Bold"/>
              </a:rPr>
              <a:t>Profit Margin</a:t>
            </a:r>
          </a:p>
        </p:txBody>
      </p:sp>
      <p:sp>
        <p:nvSpPr>
          <p:cNvPr name="TextBox 7" id="7"/>
          <p:cNvSpPr txBox="true"/>
          <p:nvPr/>
        </p:nvSpPr>
        <p:spPr>
          <a:xfrm rot="0">
            <a:off x="527309" y="4447208"/>
            <a:ext cx="2781984" cy="147955"/>
          </a:xfrm>
          <a:prstGeom prst="rect">
            <a:avLst/>
          </a:prstGeom>
        </p:spPr>
        <p:txBody>
          <a:bodyPr anchor="t" rtlCol="false" tIns="0" lIns="0" bIns="0" rIns="0">
            <a:spAutoFit/>
          </a:bodyPr>
          <a:lstStyle/>
          <a:p>
            <a:pPr algn="l">
              <a:lnSpc>
                <a:spcPts val="1160"/>
              </a:lnSpc>
            </a:pPr>
            <a:r>
              <a:rPr lang="en-US" sz="1000" spc="-30" b="true">
                <a:solidFill>
                  <a:srgbClr val="000000"/>
                </a:solidFill>
                <a:latin typeface="TT Hoves Bold"/>
                <a:ea typeface="TT Hoves Bold"/>
                <a:cs typeface="TT Hoves Bold"/>
                <a:sym typeface="TT Hoves Bold"/>
              </a:rPr>
              <a:t>Expenses Breakdown</a:t>
            </a:r>
          </a:p>
        </p:txBody>
      </p:sp>
      <p:sp>
        <p:nvSpPr>
          <p:cNvPr name="TextBox 8" id="8"/>
          <p:cNvSpPr txBox="true"/>
          <p:nvPr/>
        </p:nvSpPr>
        <p:spPr>
          <a:xfrm rot="0">
            <a:off x="3650509" y="4447208"/>
            <a:ext cx="1920086" cy="147955"/>
          </a:xfrm>
          <a:prstGeom prst="rect">
            <a:avLst/>
          </a:prstGeom>
        </p:spPr>
        <p:txBody>
          <a:bodyPr anchor="t" rtlCol="false" tIns="0" lIns="0" bIns="0" rIns="0">
            <a:spAutoFit/>
          </a:bodyPr>
          <a:lstStyle/>
          <a:p>
            <a:pPr algn="l">
              <a:lnSpc>
                <a:spcPts val="1160"/>
              </a:lnSpc>
            </a:pPr>
            <a:r>
              <a:rPr lang="en-US" sz="1000" spc="-30" b="true">
                <a:solidFill>
                  <a:srgbClr val="000000"/>
                </a:solidFill>
                <a:latin typeface="TT Hoves Bold"/>
                <a:ea typeface="TT Hoves Bold"/>
                <a:cs typeface="TT Hoves Bold"/>
                <a:sym typeface="TT Hoves Bold"/>
              </a:rPr>
              <a:t>Customer Acquisition</a:t>
            </a:r>
          </a:p>
        </p:txBody>
      </p:sp>
      <p:sp>
        <p:nvSpPr>
          <p:cNvPr name="TextBox 9" id="9"/>
          <p:cNvSpPr txBox="true"/>
          <p:nvPr/>
        </p:nvSpPr>
        <p:spPr>
          <a:xfrm rot="0">
            <a:off x="7387876" y="4447208"/>
            <a:ext cx="1920086" cy="147955"/>
          </a:xfrm>
          <a:prstGeom prst="rect">
            <a:avLst/>
          </a:prstGeom>
        </p:spPr>
        <p:txBody>
          <a:bodyPr anchor="t" rtlCol="false" tIns="0" lIns="0" bIns="0" rIns="0">
            <a:spAutoFit/>
          </a:bodyPr>
          <a:lstStyle/>
          <a:p>
            <a:pPr algn="l">
              <a:lnSpc>
                <a:spcPts val="1160"/>
              </a:lnSpc>
            </a:pPr>
            <a:r>
              <a:rPr lang="en-US" sz="1000" spc="-30" b="true">
                <a:solidFill>
                  <a:srgbClr val="000000"/>
                </a:solidFill>
                <a:latin typeface="TT Hoves Bold"/>
                <a:ea typeface="TT Hoves Bold"/>
                <a:cs typeface="TT Hoves Bold"/>
                <a:sym typeface="TT Hoves Bold"/>
              </a:rPr>
              <a:t>Business Growth Rate</a:t>
            </a:r>
          </a:p>
        </p:txBody>
      </p:sp>
      <p:pic>
        <p:nvPicPr>
          <p:cNvPr name="Picture 10" id="10"/>
          <p:cNvPicPr>
            <a:picLocks noChangeAspect="true"/>
          </p:cNvPicPr>
          <p:nvPr/>
        </p:nvPicPr>
        <p:blipFill>
          <a:blip r:embed="rId2"/>
          <a:stretch>
            <a:fillRect/>
          </a:stretch>
        </p:blipFill>
        <p:spPr>
          <a:xfrm rot="0">
            <a:off x="325697" y="1322270"/>
            <a:ext cx="2419340" cy="2416771"/>
          </a:xfrm>
          <a:prstGeom prst="rect">
            <a:avLst/>
          </a:prstGeom>
        </p:spPr>
      </p:pic>
      <p:sp>
        <p:nvSpPr>
          <p:cNvPr name="TextBox 11" id="11"/>
          <p:cNvSpPr txBox="true"/>
          <p:nvPr/>
        </p:nvSpPr>
        <p:spPr>
          <a:xfrm rot="0">
            <a:off x="2973682" y="1708508"/>
            <a:ext cx="1353654" cy="295910"/>
          </a:xfrm>
          <a:prstGeom prst="rect">
            <a:avLst/>
          </a:prstGeom>
        </p:spPr>
        <p:txBody>
          <a:bodyPr anchor="t" rtlCol="false" tIns="0" lIns="0" bIns="0" rIns="0">
            <a:spAutoFit/>
          </a:bodyPr>
          <a:lstStyle/>
          <a:p>
            <a:pPr algn="l">
              <a:lnSpc>
                <a:spcPts val="2319"/>
              </a:lnSpc>
            </a:pPr>
            <a:r>
              <a:rPr lang="en-US" sz="1999" b="true">
                <a:solidFill>
                  <a:srgbClr val="152540"/>
                </a:solidFill>
                <a:latin typeface="TT Hoves Bold"/>
                <a:ea typeface="TT Hoves Bold"/>
                <a:cs typeface="TT Hoves Bold"/>
                <a:sym typeface="TT Hoves Bold"/>
              </a:rPr>
              <a:t>160,000</a:t>
            </a:r>
          </a:p>
        </p:txBody>
      </p:sp>
      <p:sp>
        <p:nvSpPr>
          <p:cNvPr name="TextBox 12" id="12"/>
          <p:cNvSpPr txBox="true"/>
          <p:nvPr/>
        </p:nvSpPr>
        <p:spPr>
          <a:xfrm rot="0">
            <a:off x="5896662" y="5266993"/>
            <a:ext cx="1230410" cy="967740"/>
          </a:xfrm>
          <a:prstGeom prst="rect">
            <a:avLst/>
          </a:prstGeom>
        </p:spPr>
        <p:txBody>
          <a:bodyPr anchor="t" rtlCol="false" tIns="0" lIns="0" bIns="0" rIns="0">
            <a:spAutoFit/>
          </a:bodyPr>
          <a:lstStyle/>
          <a:p>
            <a:pPr algn="l">
              <a:lnSpc>
                <a:spcPts val="1890"/>
              </a:lnSpc>
            </a:pPr>
            <a:r>
              <a:rPr lang="en-US" sz="1800" b="true">
                <a:solidFill>
                  <a:srgbClr val="152540"/>
                </a:solidFill>
                <a:latin typeface="TT Hoves Bold"/>
                <a:ea typeface="TT Hoves Bold"/>
                <a:cs typeface="TT Hoves Bold"/>
                <a:sym typeface="TT Hoves Bold"/>
              </a:rPr>
              <a:t>There is</a:t>
            </a:r>
          </a:p>
          <a:p>
            <a:pPr algn="l">
              <a:lnSpc>
                <a:spcPts val="1890"/>
              </a:lnSpc>
            </a:pPr>
            <a:r>
              <a:rPr lang="en-US" sz="1800" b="true">
                <a:solidFill>
                  <a:srgbClr val="152540"/>
                </a:solidFill>
                <a:latin typeface="TT Hoves Bold"/>
                <a:ea typeface="TT Hoves Bold"/>
                <a:cs typeface="TT Hoves Bold"/>
                <a:sym typeface="TT Hoves Bold"/>
              </a:rPr>
              <a:t>a positive growth trend,</a:t>
            </a:r>
          </a:p>
        </p:txBody>
      </p:sp>
      <p:sp>
        <p:nvSpPr>
          <p:cNvPr name="TextBox 13" id="13"/>
          <p:cNvSpPr txBox="true"/>
          <p:nvPr/>
        </p:nvSpPr>
        <p:spPr>
          <a:xfrm rot="0">
            <a:off x="2863533" y="1547772"/>
            <a:ext cx="965426" cy="134197"/>
          </a:xfrm>
          <a:prstGeom prst="rect">
            <a:avLst/>
          </a:prstGeom>
        </p:spPr>
        <p:txBody>
          <a:bodyPr anchor="t" rtlCol="false" tIns="0" lIns="0" bIns="0" rIns="0">
            <a:spAutoFit/>
          </a:bodyPr>
          <a:lstStyle/>
          <a:p>
            <a:pPr algn="l">
              <a:lnSpc>
                <a:spcPts val="1120"/>
              </a:lnSpc>
            </a:pPr>
            <a:r>
              <a:rPr lang="en-US" sz="800">
                <a:solidFill>
                  <a:srgbClr val="000000"/>
                </a:solidFill>
                <a:latin typeface="TT Hoves"/>
                <a:ea typeface="TT Hoves"/>
                <a:cs typeface="TT Hoves"/>
                <a:sym typeface="TT Hoves"/>
              </a:rPr>
              <a:t>July 2025</a:t>
            </a:r>
          </a:p>
        </p:txBody>
      </p:sp>
      <p:sp>
        <p:nvSpPr>
          <p:cNvPr name="TextBox 14" id="14"/>
          <p:cNvSpPr txBox="true"/>
          <p:nvPr/>
        </p:nvSpPr>
        <p:spPr>
          <a:xfrm rot="0">
            <a:off x="2863533" y="1799645"/>
            <a:ext cx="201249" cy="139065"/>
          </a:xfrm>
          <a:prstGeom prst="rect">
            <a:avLst/>
          </a:prstGeom>
        </p:spPr>
        <p:txBody>
          <a:bodyPr anchor="t" rtlCol="false" tIns="0" lIns="0" bIns="0" rIns="0">
            <a:spAutoFit/>
          </a:bodyPr>
          <a:lstStyle/>
          <a:p>
            <a:pPr algn="l">
              <a:lnSpc>
                <a:spcPts val="1260"/>
              </a:lnSpc>
            </a:pPr>
            <a:r>
              <a:rPr lang="en-US" sz="900">
                <a:solidFill>
                  <a:srgbClr val="152540"/>
                </a:solidFill>
                <a:latin typeface="TT Hoves"/>
                <a:ea typeface="TT Hoves"/>
                <a:cs typeface="TT Hoves"/>
                <a:sym typeface="TT Hoves"/>
              </a:rPr>
              <a:t>$</a:t>
            </a:r>
          </a:p>
        </p:txBody>
      </p:sp>
      <p:sp>
        <p:nvSpPr>
          <p:cNvPr name="AutoShape 15" id="15"/>
          <p:cNvSpPr/>
          <p:nvPr/>
        </p:nvSpPr>
        <p:spPr>
          <a:xfrm flipH="true">
            <a:off x="2863533" y="2136811"/>
            <a:ext cx="1174078" cy="0"/>
          </a:xfrm>
          <a:prstGeom prst="line">
            <a:avLst/>
          </a:prstGeom>
          <a:ln cap="flat" w="9525">
            <a:solidFill>
              <a:srgbClr val="C8BCAB"/>
            </a:solidFill>
            <a:prstDash val="solid"/>
            <a:headEnd type="none" len="sm" w="sm"/>
            <a:tailEnd type="none" len="sm" w="sm"/>
          </a:ln>
        </p:spPr>
      </p:sp>
      <p:sp>
        <p:nvSpPr>
          <p:cNvPr name="TextBox 16" id="16"/>
          <p:cNvSpPr txBox="true"/>
          <p:nvPr/>
        </p:nvSpPr>
        <p:spPr>
          <a:xfrm rot="0">
            <a:off x="2973682" y="2406213"/>
            <a:ext cx="1353654" cy="295910"/>
          </a:xfrm>
          <a:prstGeom prst="rect">
            <a:avLst/>
          </a:prstGeom>
        </p:spPr>
        <p:txBody>
          <a:bodyPr anchor="t" rtlCol="false" tIns="0" lIns="0" bIns="0" rIns="0">
            <a:spAutoFit/>
          </a:bodyPr>
          <a:lstStyle/>
          <a:p>
            <a:pPr algn="l">
              <a:lnSpc>
                <a:spcPts val="2319"/>
              </a:lnSpc>
            </a:pPr>
            <a:r>
              <a:rPr lang="en-US" sz="1999" b="true">
                <a:solidFill>
                  <a:srgbClr val="152540"/>
                </a:solidFill>
                <a:latin typeface="TT Hoves Bold"/>
                <a:ea typeface="TT Hoves Bold"/>
                <a:cs typeface="TT Hoves Bold"/>
                <a:sym typeface="TT Hoves Bold"/>
              </a:rPr>
              <a:t>190,000</a:t>
            </a:r>
          </a:p>
        </p:txBody>
      </p:sp>
      <p:sp>
        <p:nvSpPr>
          <p:cNvPr name="TextBox 17" id="17"/>
          <p:cNvSpPr txBox="true"/>
          <p:nvPr/>
        </p:nvSpPr>
        <p:spPr>
          <a:xfrm rot="0">
            <a:off x="2863533" y="2245477"/>
            <a:ext cx="965426" cy="134197"/>
          </a:xfrm>
          <a:prstGeom prst="rect">
            <a:avLst/>
          </a:prstGeom>
        </p:spPr>
        <p:txBody>
          <a:bodyPr anchor="t" rtlCol="false" tIns="0" lIns="0" bIns="0" rIns="0">
            <a:spAutoFit/>
          </a:bodyPr>
          <a:lstStyle/>
          <a:p>
            <a:pPr algn="l">
              <a:lnSpc>
                <a:spcPts val="1120"/>
              </a:lnSpc>
            </a:pPr>
            <a:r>
              <a:rPr lang="en-US" sz="800">
                <a:solidFill>
                  <a:srgbClr val="000000"/>
                </a:solidFill>
                <a:latin typeface="TT Hoves"/>
                <a:ea typeface="TT Hoves"/>
                <a:cs typeface="TT Hoves"/>
                <a:sym typeface="TT Hoves"/>
              </a:rPr>
              <a:t>August 2025</a:t>
            </a:r>
          </a:p>
        </p:txBody>
      </p:sp>
      <p:sp>
        <p:nvSpPr>
          <p:cNvPr name="TextBox 18" id="18"/>
          <p:cNvSpPr txBox="true"/>
          <p:nvPr/>
        </p:nvSpPr>
        <p:spPr>
          <a:xfrm rot="0">
            <a:off x="2863533" y="2497350"/>
            <a:ext cx="201249" cy="139065"/>
          </a:xfrm>
          <a:prstGeom prst="rect">
            <a:avLst/>
          </a:prstGeom>
        </p:spPr>
        <p:txBody>
          <a:bodyPr anchor="t" rtlCol="false" tIns="0" lIns="0" bIns="0" rIns="0">
            <a:spAutoFit/>
          </a:bodyPr>
          <a:lstStyle/>
          <a:p>
            <a:pPr algn="l">
              <a:lnSpc>
                <a:spcPts val="1260"/>
              </a:lnSpc>
            </a:pPr>
            <a:r>
              <a:rPr lang="en-US" sz="900">
                <a:solidFill>
                  <a:srgbClr val="152540"/>
                </a:solidFill>
                <a:latin typeface="TT Hoves"/>
                <a:ea typeface="TT Hoves"/>
                <a:cs typeface="TT Hoves"/>
                <a:sym typeface="TT Hoves"/>
              </a:rPr>
              <a:t>$</a:t>
            </a:r>
          </a:p>
        </p:txBody>
      </p:sp>
      <p:sp>
        <p:nvSpPr>
          <p:cNvPr name="AutoShape 19" id="19"/>
          <p:cNvSpPr/>
          <p:nvPr/>
        </p:nvSpPr>
        <p:spPr>
          <a:xfrm flipH="true">
            <a:off x="2863533" y="2834516"/>
            <a:ext cx="1174078" cy="0"/>
          </a:xfrm>
          <a:prstGeom prst="line">
            <a:avLst/>
          </a:prstGeom>
          <a:ln cap="flat" w="9525">
            <a:solidFill>
              <a:srgbClr val="C8BCAB"/>
            </a:solidFill>
            <a:prstDash val="solid"/>
            <a:headEnd type="none" len="sm" w="sm"/>
            <a:tailEnd type="none" len="sm" w="sm"/>
          </a:ln>
        </p:spPr>
      </p:sp>
      <p:sp>
        <p:nvSpPr>
          <p:cNvPr name="TextBox 20" id="20"/>
          <p:cNvSpPr txBox="true"/>
          <p:nvPr/>
        </p:nvSpPr>
        <p:spPr>
          <a:xfrm rot="0">
            <a:off x="2973682" y="3103918"/>
            <a:ext cx="1353654" cy="295910"/>
          </a:xfrm>
          <a:prstGeom prst="rect">
            <a:avLst/>
          </a:prstGeom>
        </p:spPr>
        <p:txBody>
          <a:bodyPr anchor="t" rtlCol="false" tIns="0" lIns="0" bIns="0" rIns="0">
            <a:spAutoFit/>
          </a:bodyPr>
          <a:lstStyle/>
          <a:p>
            <a:pPr algn="l">
              <a:lnSpc>
                <a:spcPts val="2319"/>
              </a:lnSpc>
            </a:pPr>
            <a:r>
              <a:rPr lang="en-US" sz="1999" b="true">
                <a:solidFill>
                  <a:srgbClr val="152540"/>
                </a:solidFill>
                <a:latin typeface="TT Hoves Bold"/>
                <a:ea typeface="TT Hoves Bold"/>
                <a:cs typeface="TT Hoves Bold"/>
                <a:sym typeface="TT Hoves Bold"/>
              </a:rPr>
              <a:t>210,000</a:t>
            </a:r>
          </a:p>
        </p:txBody>
      </p:sp>
      <p:sp>
        <p:nvSpPr>
          <p:cNvPr name="TextBox 21" id="21"/>
          <p:cNvSpPr txBox="true"/>
          <p:nvPr/>
        </p:nvSpPr>
        <p:spPr>
          <a:xfrm rot="0">
            <a:off x="2863533" y="2943182"/>
            <a:ext cx="965426" cy="134197"/>
          </a:xfrm>
          <a:prstGeom prst="rect">
            <a:avLst/>
          </a:prstGeom>
        </p:spPr>
        <p:txBody>
          <a:bodyPr anchor="t" rtlCol="false" tIns="0" lIns="0" bIns="0" rIns="0">
            <a:spAutoFit/>
          </a:bodyPr>
          <a:lstStyle/>
          <a:p>
            <a:pPr algn="l">
              <a:lnSpc>
                <a:spcPts val="1120"/>
              </a:lnSpc>
            </a:pPr>
            <a:r>
              <a:rPr lang="en-US" sz="800">
                <a:solidFill>
                  <a:srgbClr val="000000"/>
                </a:solidFill>
                <a:latin typeface="TT Hoves"/>
                <a:ea typeface="TT Hoves"/>
                <a:cs typeface="TT Hoves"/>
                <a:sym typeface="TT Hoves"/>
              </a:rPr>
              <a:t>September 2025</a:t>
            </a:r>
          </a:p>
        </p:txBody>
      </p:sp>
      <p:sp>
        <p:nvSpPr>
          <p:cNvPr name="TextBox 22" id="22"/>
          <p:cNvSpPr txBox="true"/>
          <p:nvPr/>
        </p:nvSpPr>
        <p:spPr>
          <a:xfrm rot="0">
            <a:off x="2863533" y="3195055"/>
            <a:ext cx="201249" cy="139065"/>
          </a:xfrm>
          <a:prstGeom prst="rect">
            <a:avLst/>
          </a:prstGeom>
        </p:spPr>
        <p:txBody>
          <a:bodyPr anchor="t" rtlCol="false" tIns="0" lIns="0" bIns="0" rIns="0">
            <a:spAutoFit/>
          </a:bodyPr>
          <a:lstStyle/>
          <a:p>
            <a:pPr algn="l">
              <a:lnSpc>
                <a:spcPts val="1260"/>
              </a:lnSpc>
            </a:pPr>
            <a:r>
              <a:rPr lang="en-US" sz="900">
                <a:solidFill>
                  <a:srgbClr val="152540"/>
                </a:solidFill>
                <a:latin typeface="TT Hoves"/>
                <a:ea typeface="TT Hoves"/>
                <a:cs typeface="TT Hoves"/>
                <a:sym typeface="TT Hoves"/>
              </a:rPr>
              <a:t>$</a:t>
            </a:r>
          </a:p>
        </p:txBody>
      </p:sp>
      <p:sp>
        <p:nvSpPr>
          <p:cNvPr name="AutoShape 23" id="23"/>
          <p:cNvSpPr/>
          <p:nvPr/>
        </p:nvSpPr>
        <p:spPr>
          <a:xfrm flipH="true">
            <a:off x="2863533" y="3532221"/>
            <a:ext cx="1174078" cy="0"/>
          </a:xfrm>
          <a:prstGeom prst="line">
            <a:avLst/>
          </a:prstGeom>
          <a:ln cap="flat" w="9525">
            <a:solidFill>
              <a:srgbClr val="C8BCAB"/>
            </a:solidFill>
            <a:prstDash val="solid"/>
            <a:headEnd type="none" len="sm" w="sm"/>
            <a:tailEnd type="none" len="sm" w="sm"/>
          </a:ln>
        </p:spPr>
      </p:sp>
      <p:sp>
        <p:nvSpPr>
          <p:cNvPr name="AutoShape 24" id="24"/>
          <p:cNvSpPr/>
          <p:nvPr/>
        </p:nvSpPr>
        <p:spPr>
          <a:xfrm flipH="true">
            <a:off x="4472225" y="3537430"/>
            <a:ext cx="4744392" cy="0"/>
          </a:xfrm>
          <a:prstGeom prst="line">
            <a:avLst/>
          </a:prstGeom>
          <a:ln cap="flat" w="9525">
            <a:solidFill>
              <a:srgbClr val="C8BCAB"/>
            </a:solidFill>
            <a:prstDash val="solid"/>
            <a:headEnd type="none" len="sm" w="sm"/>
            <a:tailEnd type="none" len="sm" w="sm"/>
          </a:ln>
        </p:spPr>
      </p:sp>
      <p:sp>
        <p:nvSpPr>
          <p:cNvPr name="AutoShape 25" id="25"/>
          <p:cNvSpPr/>
          <p:nvPr/>
        </p:nvSpPr>
        <p:spPr>
          <a:xfrm flipH="true">
            <a:off x="7387876" y="5429014"/>
            <a:ext cx="1788124" cy="0"/>
          </a:xfrm>
          <a:prstGeom prst="line">
            <a:avLst/>
          </a:prstGeom>
          <a:ln cap="flat" w="9525">
            <a:solidFill>
              <a:srgbClr val="C8BCAB"/>
            </a:solidFill>
            <a:prstDash val="solid"/>
            <a:headEnd type="none" len="sm" w="sm"/>
            <a:tailEnd type="none" len="sm" w="sm"/>
          </a:ln>
        </p:spPr>
      </p:sp>
      <p:sp>
        <p:nvSpPr>
          <p:cNvPr name="AutoShape 26" id="26"/>
          <p:cNvSpPr/>
          <p:nvPr/>
        </p:nvSpPr>
        <p:spPr>
          <a:xfrm flipH="true">
            <a:off x="7387876" y="6193570"/>
            <a:ext cx="1788124" cy="0"/>
          </a:xfrm>
          <a:prstGeom prst="line">
            <a:avLst/>
          </a:prstGeom>
          <a:ln cap="flat" w="9525">
            <a:solidFill>
              <a:srgbClr val="C8BCAB"/>
            </a:solidFill>
            <a:prstDash val="solid"/>
            <a:headEnd type="none" len="sm" w="sm"/>
            <a:tailEnd type="none" len="sm" w="sm"/>
          </a:ln>
        </p:spPr>
      </p:sp>
      <p:sp>
        <p:nvSpPr>
          <p:cNvPr name="TextBox 27" id="27"/>
          <p:cNvSpPr txBox="true"/>
          <p:nvPr/>
        </p:nvSpPr>
        <p:spPr>
          <a:xfrm rot="0">
            <a:off x="526170" y="3727930"/>
            <a:ext cx="3461820" cy="309703"/>
          </a:xfrm>
          <a:prstGeom prst="rect">
            <a:avLst/>
          </a:prstGeom>
        </p:spPr>
        <p:txBody>
          <a:bodyPr anchor="t" rtlCol="false" tIns="0" lIns="0" bIns="0" rIns="0">
            <a:spAutoFit/>
          </a:bodyPr>
          <a:lstStyle/>
          <a:p>
            <a:pPr algn="l">
              <a:lnSpc>
                <a:spcPts val="1280"/>
              </a:lnSpc>
            </a:pPr>
            <a:r>
              <a:rPr lang="en-US" sz="800">
                <a:solidFill>
                  <a:srgbClr val="000000"/>
                </a:solidFill>
                <a:latin typeface="TT Hoves"/>
                <a:ea typeface="TT Hoves"/>
                <a:cs typeface="TT Hoves"/>
                <a:sym typeface="TT Hoves"/>
              </a:rPr>
              <a:t>"Q3 2025 revenue grew from $160,000 in July to $210,000 in September,</a:t>
            </a:r>
          </a:p>
          <a:p>
            <a:pPr algn="l">
              <a:lnSpc>
                <a:spcPts val="1280"/>
              </a:lnSpc>
            </a:pPr>
            <a:r>
              <a:rPr lang="en-US" sz="800">
                <a:solidFill>
                  <a:srgbClr val="000000"/>
                </a:solidFill>
                <a:latin typeface="TT Hoves"/>
                <a:ea typeface="TT Hoves"/>
                <a:cs typeface="TT Hoves"/>
                <a:sym typeface="TT Hoves"/>
              </a:rPr>
              <a:t>a $50,000 increase driven by effective sales strategies."</a:t>
            </a:r>
          </a:p>
        </p:txBody>
      </p:sp>
      <p:sp>
        <p:nvSpPr>
          <p:cNvPr name="TextBox 28" id="28"/>
          <p:cNvSpPr txBox="true"/>
          <p:nvPr/>
        </p:nvSpPr>
        <p:spPr>
          <a:xfrm rot="0">
            <a:off x="4472225" y="3727930"/>
            <a:ext cx="4744392" cy="309703"/>
          </a:xfrm>
          <a:prstGeom prst="rect">
            <a:avLst/>
          </a:prstGeom>
        </p:spPr>
        <p:txBody>
          <a:bodyPr anchor="t" rtlCol="false" tIns="0" lIns="0" bIns="0" rIns="0">
            <a:spAutoFit/>
          </a:bodyPr>
          <a:lstStyle/>
          <a:p>
            <a:pPr algn="l">
              <a:lnSpc>
                <a:spcPts val="1280"/>
              </a:lnSpc>
            </a:pPr>
            <a:r>
              <a:rPr lang="en-US" sz="800">
                <a:solidFill>
                  <a:srgbClr val="000000"/>
                </a:solidFill>
                <a:latin typeface="TT Hoves"/>
                <a:ea typeface="TT Hoves"/>
                <a:cs typeface="TT Hoves"/>
                <a:sym typeface="TT Hoves"/>
              </a:rPr>
              <a:t>The largest portion of Q3 2025 expenses was allocated to marketing (40%), followed by operational costs (35%), with administrative and other expenses making up a smaller share (15% and 10%, respectively).</a:t>
            </a:r>
          </a:p>
        </p:txBody>
      </p:sp>
      <p:pic>
        <p:nvPicPr>
          <p:cNvPr name="Picture 29" id="29"/>
          <p:cNvPicPr>
            <a:picLocks noChangeAspect="true"/>
          </p:cNvPicPr>
          <p:nvPr/>
        </p:nvPicPr>
        <p:blipFill>
          <a:blip r:embed="rId3"/>
          <a:stretch>
            <a:fillRect/>
          </a:stretch>
        </p:blipFill>
        <p:spPr>
          <a:xfrm rot="0">
            <a:off x="4507848" y="1537250"/>
            <a:ext cx="1290041" cy="1290041"/>
          </a:xfrm>
          <a:prstGeom prst="rect">
            <a:avLst/>
          </a:prstGeom>
        </p:spPr>
      </p:pic>
      <p:pic>
        <p:nvPicPr>
          <p:cNvPr name="Picture 30" id="30"/>
          <p:cNvPicPr>
            <a:picLocks noChangeAspect="true"/>
          </p:cNvPicPr>
          <p:nvPr/>
        </p:nvPicPr>
        <p:blipFill>
          <a:blip r:embed="rId4"/>
          <a:stretch>
            <a:fillRect/>
          </a:stretch>
        </p:blipFill>
        <p:spPr>
          <a:xfrm rot="0">
            <a:off x="6199108" y="1537250"/>
            <a:ext cx="1290041" cy="1290041"/>
          </a:xfrm>
          <a:prstGeom prst="rect">
            <a:avLst/>
          </a:prstGeom>
        </p:spPr>
      </p:pic>
      <p:pic>
        <p:nvPicPr>
          <p:cNvPr name="Picture 31" id="31"/>
          <p:cNvPicPr>
            <a:picLocks noChangeAspect="true"/>
          </p:cNvPicPr>
          <p:nvPr/>
        </p:nvPicPr>
        <p:blipFill>
          <a:blip r:embed="rId5"/>
          <a:stretch>
            <a:fillRect/>
          </a:stretch>
        </p:blipFill>
        <p:spPr>
          <a:xfrm rot="0">
            <a:off x="7807644" y="1537250"/>
            <a:ext cx="1290041" cy="1290041"/>
          </a:xfrm>
          <a:prstGeom prst="rect">
            <a:avLst/>
          </a:prstGeom>
        </p:spPr>
      </p:pic>
      <p:sp>
        <p:nvSpPr>
          <p:cNvPr name="TextBox 32" id="32"/>
          <p:cNvSpPr txBox="true"/>
          <p:nvPr/>
        </p:nvSpPr>
        <p:spPr>
          <a:xfrm rot="0">
            <a:off x="4690494" y="2872188"/>
            <a:ext cx="924748" cy="285877"/>
          </a:xfrm>
          <a:prstGeom prst="rect">
            <a:avLst/>
          </a:prstGeom>
        </p:spPr>
        <p:txBody>
          <a:bodyPr anchor="t" rtlCol="false" tIns="0" lIns="0" bIns="0" rIns="0">
            <a:spAutoFit/>
          </a:bodyPr>
          <a:lstStyle/>
          <a:p>
            <a:pPr algn="ctr">
              <a:lnSpc>
                <a:spcPts val="2204"/>
              </a:lnSpc>
            </a:pPr>
            <a:r>
              <a:rPr lang="en-US" sz="1900" b="true">
                <a:solidFill>
                  <a:srgbClr val="152540"/>
                </a:solidFill>
                <a:latin typeface="TT Hoves Bold"/>
                <a:ea typeface="TT Hoves Bold"/>
                <a:cs typeface="TT Hoves Bold"/>
                <a:sym typeface="TT Hoves Bold"/>
              </a:rPr>
              <a:t>22%</a:t>
            </a:r>
          </a:p>
        </p:txBody>
      </p:sp>
      <p:sp>
        <p:nvSpPr>
          <p:cNvPr name="TextBox 33" id="33"/>
          <p:cNvSpPr txBox="true"/>
          <p:nvPr/>
        </p:nvSpPr>
        <p:spPr>
          <a:xfrm rot="0">
            <a:off x="6379429" y="2872188"/>
            <a:ext cx="924748" cy="285877"/>
          </a:xfrm>
          <a:prstGeom prst="rect">
            <a:avLst/>
          </a:prstGeom>
        </p:spPr>
        <p:txBody>
          <a:bodyPr anchor="t" rtlCol="false" tIns="0" lIns="0" bIns="0" rIns="0">
            <a:spAutoFit/>
          </a:bodyPr>
          <a:lstStyle/>
          <a:p>
            <a:pPr algn="ctr">
              <a:lnSpc>
                <a:spcPts val="2204"/>
              </a:lnSpc>
            </a:pPr>
            <a:r>
              <a:rPr lang="en-US" sz="1900" b="true">
                <a:solidFill>
                  <a:srgbClr val="152540"/>
                </a:solidFill>
                <a:latin typeface="TT Hoves Bold"/>
                <a:ea typeface="TT Hoves Bold"/>
                <a:cs typeface="TT Hoves Bold"/>
                <a:sym typeface="TT Hoves Bold"/>
              </a:rPr>
              <a:t>26%</a:t>
            </a:r>
          </a:p>
        </p:txBody>
      </p:sp>
      <p:sp>
        <p:nvSpPr>
          <p:cNvPr name="TextBox 34" id="34"/>
          <p:cNvSpPr txBox="true"/>
          <p:nvPr/>
        </p:nvSpPr>
        <p:spPr>
          <a:xfrm rot="0">
            <a:off x="8068364" y="2872188"/>
            <a:ext cx="924748" cy="285877"/>
          </a:xfrm>
          <a:prstGeom prst="rect">
            <a:avLst/>
          </a:prstGeom>
        </p:spPr>
        <p:txBody>
          <a:bodyPr anchor="t" rtlCol="false" tIns="0" lIns="0" bIns="0" rIns="0">
            <a:spAutoFit/>
          </a:bodyPr>
          <a:lstStyle/>
          <a:p>
            <a:pPr algn="ctr">
              <a:lnSpc>
                <a:spcPts val="2204"/>
              </a:lnSpc>
            </a:pPr>
            <a:r>
              <a:rPr lang="en-US" sz="1900" b="true">
                <a:solidFill>
                  <a:srgbClr val="152540"/>
                </a:solidFill>
                <a:latin typeface="TT Hoves Bold"/>
                <a:ea typeface="TT Hoves Bold"/>
                <a:cs typeface="TT Hoves Bold"/>
                <a:sym typeface="TT Hoves Bold"/>
              </a:rPr>
              <a:t>29%</a:t>
            </a:r>
          </a:p>
        </p:txBody>
      </p:sp>
      <p:sp>
        <p:nvSpPr>
          <p:cNvPr name="TextBox 35" id="35"/>
          <p:cNvSpPr txBox="true"/>
          <p:nvPr/>
        </p:nvSpPr>
        <p:spPr>
          <a:xfrm rot="0">
            <a:off x="4690494" y="3199923"/>
            <a:ext cx="924748" cy="134197"/>
          </a:xfrm>
          <a:prstGeom prst="rect">
            <a:avLst/>
          </a:prstGeom>
        </p:spPr>
        <p:txBody>
          <a:bodyPr anchor="t" rtlCol="false" tIns="0" lIns="0" bIns="0" rIns="0">
            <a:spAutoFit/>
          </a:bodyPr>
          <a:lstStyle/>
          <a:p>
            <a:pPr algn="ctr">
              <a:lnSpc>
                <a:spcPts val="1120"/>
              </a:lnSpc>
            </a:pPr>
            <a:r>
              <a:rPr lang="en-US" sz="800">
                <a:solidFill>
                  <a:srgbClr val="000000"/>
                </a:solidFill>
                <a:latin typeface="TT Hoves"/>
                <a:ea typeface="TT Hoves"/>
                <a:cs typeface="TT Hoves"/>
                <a:sym typeface="TT Hoves"/>
              </a:rPr>
              <a:t>July 2025</a:t>
            </a:r>
          </a:p>
        </p:txBody>
      </p:sp>
      <p:sp>
        <p:nvSpPr>
          <p:cNvPr name="TextBox 36" id="36"/>
          <p:cNvSpPr txBox="true"/>
          <p:nvPr/>
        </p:nvSpPr>
        <p:spPr>
          <a:xfrm rot="0">
            <a:off x="6381754" y="3199923"/>
            <a:ext cx="924748" cy="134197"/>
          </a:xfrm>
          <a:prstGeom prst="rect">
            <a:avLst/>
          </a:prstGeom>
        </p:spPr>
        <p:txBody>
          <a:bodyPr anchor="t" rtlCol="false" tIns="0" lIns="0" bIns="0" rIns="0">
            <a:spAutoFit/>
          </a:bodyPr>
          <a:lstStyle/>
          <a:p>
            <a:pPr algn="ctr">
              <a:lnSpc>
                <a:spcPts val="1120"/>
              </a:lnSpc>
            </a:pPr>
            <a:r>
              <a:rPr lang="en-US" sz="800">
                <a:solidFill>
                  <a:srgbClr val="000000"/>
                </a:solidFill>
                <a:latin typeface="TT Hoves"/>
                <a:ea typeface="TT Hoves"/>
                <a:cs typeface="TT Hoves"/>
                <a:sym typeface="TT Hoves"/>
              </a:rPr>
              <a:t>August 2025</a:t>
            </a:r>
          </a:p>
        </p:txBody>
      </p:sp>
      <p:sp>
        <p:nvSpPr>
          <p:cNvPr name="TextBox 37" id="37"/>
          <p:cNvSpPr txBox="true"/>
          <p:nvPr/>
        </p:nvSpPr>
        <p:spPr>
          <a:xfrm rot="0">
            <a:off x="8068364" y="3199923"/>
            <a:ext cx="924748" cy="134197"/>
          </a:xfrm>
          <a:prstGeom prst="rect">
            <a:avLst/>
          </a:prstGeom>
        </p:spPr>
        <p:txBody>
          <a:bodyPr anchor="t" rtlCol="false" tIns="0" lIns="0" bIns="0" rIns="0">
            <a:spAutoFit/>
          </a:bodyPr>
          <a:lstStyle/>
          <a:p>
            <a:pPr algn="ctr">
              <a:lnSpc>
                <a:spcPts val="1120"/>
              </a:lnSpc>
            </a:pPr>
            <a:r>
              <a:rPr lang="en-US" sz="800">
                <a:solidFill>
                  <a:srgbClr val="000000"/>
                </a:solidFill>
                <a:latin typeface="TT Hoves"/>
                <a:ea typeface="TT Hoves"/>
                <a:cs typeface="TT Hoves"/>
                <a:sym typeface="TT Hoves"/>
              </a:rPr>
              <a:t>September 2025</a:t>
            </a:r>
          </a:p>
        </p:txBody>
      </p:sp>
      <p:pic>
        <p:nvPicPr>
          <p:cNvPr name="Picture 38" id="38"/>
          <p:cNvPicPr>
            <a:picLocks noChangeAspect="true"/>
          </p:cNvPicPr>
          <p:nvPr/>
        </p:nvPicPr>
        <p:blipFill>
          <a:blip r:embed="rId6"/>
          <a:stretch>
            <a:fillRect/>
          </a:stretch>
        </p:blipFill>
        <p:spPr>
          <a:xfrm rot="0">
            <a:off x="213699" y="4437570"/>
            <a:ext cx="3377011" cy="2718867"/>
          </a:xfrm>
          <a:prstGeom prst="rect">
            <a:avLst/>
          </a:prstGeom>
        </p:spPr>
      </p:pic>
      <p:sp>
        <p:nvSpPr>
          <p:cNvPr name="TextBox 39" id="39"/>
          <p:cNvSpPr txBox="true"/>
          <p:nvPr/>
        </p:nvSpPr>
        <p:spPr>
          <a:xfrm rot="0">
            <a:off x="1608323" y="5099988"/>
            <a:ext cx="1089012" cy="147955"/>
          </a:xfrm>
          <a:prstGeom prst="rect">
            <a:avLst/>
          </a:prstGeom>
        </p:spPr>
        <p:txBody>
          <a:bodyPr anchor="t" rtlCol="false" tIns="0" lIns="0" bIns="0" rIns="0">
            <a:spAutoFit/>
          </a:bodyPr>
          <a:lstStyle/>
          <a:p>
            <a:pPr algn="l">
              <a:lnSpc>
                <a:spcPts val="1160"/>
              </a:lnSpc>
            </a:pPr>
            <a:r>
              <a:rPr lang="en-US" sz="1000" spc="-30" b="true">
                <a:solidFill>
                  <a:srgbClr val="FFFFFF"/>
                </a:solidFill>
                <a:latin typeface="TT Hoves Bold"/>
                <a:ea typeface="TT Hoves Bold"/>
                <a:cs typeface="TT Hoves Bold"/>
                <a:sym typeface="TT Hoves Bold"/>
              </a:rPr>
              <a:t>35%</a:t>
            </a:r>
          </a:p>
        </p:txBody>
      </p:sp>
      <p:sp>
        <p:nvSpPr>
          <p:cNvPr name="TextBox 40" id="40"/>
          <p:cNvSpPr txBox="true"/>
          <p:nvPr/>
        </p:nvSpPr>
        <p:spPr>
          <a:xfrm rot="0">
            <a:off x="1608323" y="5571793"/>
            <a:ext cx="1089012" cy="147955"/>
          </a:xfrm>
          <a:prstGeom prst="rect">
            <a:avLst/>
          </a:prstGeom>
        </p:spPr>
        <p:txBody>
          <a:bodyPr anchor="t" rtlCol="false" tIns="0" lIns="0" bIns="0" rIns="0">
            <a:spAutoFit/>
          </a:bodyPr>
          <a:lstStyle/>
          <a:p>
            <a:pPr algn="l">
              <a:lnSpc>
                <a:spcPts val="1160"/>
              </a:lnSpc>
            </a:pPr>
            <a:r>
              <a:rPr lang="en-US" sz="1000" spc="-30" b="true">
                <a:solidFill>
                  <a:srgbClr val="FFFFFF"/>
                </a:solidFill>
                <a:latin typeface="TT Hoves Bold"/>
                <a:ea typeface="TT Hoves Bold"/>
                <a:cs typeface="TT Hoves Bold"/>
                <a:sym typeface="TT Hoves Bold"/>
              </a:rPr>
              <a:t>40%</a:t>
            </a:r>
          </a:p>
        </p:txBody>
      </p:sp>
      <p:sp>
        <p:nvSpPr>
          <p:cNvPr name="TextBox 41" id="41"/>
          <p:cNvSpPr txBox="true"/>
          <p:nvPr/>
        </p:nvSpPr>
        <p:spPr>
          <a:xfrm rot="0">
            <a:off x="1608323" y="6043598"/>
            <a:ext cx="1089012" cy="147955"/>
          </a:xfrm>
          <a:prstGeom prst="rect">
            <a:avLst/>
          </a:prstGeom>
        </p:spPr>
        <p:txBody>
          <a:bodyPr anchor="t" rtlCol="false" tIns="0" lIns="0" bIns="0" rIns="0">
            <a:spAutoFit/>
          </a:bodyPr>
          <a:lstStyle/>
          <a:p>
            <a:pPr algn="l">
              <a:lnSpc>
                <a:spcPts val="1160"/>
              </a:lnSpc>
            </a:pPr>
            <a:r>
              <a:rPr lang="en-US" sz="1000" spc="-30" b="true">
                <a:solidFill>
                  <a:srgbClr val="FFFFFF"/>
                </a:solidFill>
                <a:latin typeface="TT Hoves Bold"/>
                <a:ea typeface="TT Hoves Bold"/>
                <a:cs typeface="TT Hoves Bold"/>
                <a:sym typeface="TT Hoves Bold"/>
              </a:rPr>
              <a:t>15%</a:t>
            </a:r>
          </a:p>
        </p:txBody>
      </p:sp>
      <p:sp>
        <p:nvSpPr>
          <p:cNvPr name="TextBox 42" id="42"/>
          <p:cNvSpPr txBox="true"/>
          <p:nvPr/>
        </p:nvSpPr>
        <p:spPr>
          <a:xfrm rot="0">
            <a:off x="1608323" y="6515403"/>
            <a:ext cx="1089012" cy="147955"/>
          </a:xfrm>
          <a:prstGeom prst="rect">
            <a:avLst/>
          </a:prstGeom>
        </p:spPr>
        <p:txBody>
          <a:bodyPr anchor="t" rtlCol="false" tIns="0" lIns="0" bIns="0" rIns="0">
            <a:spAutoFit/>
          </a:bodyPr>
          <a:lstStyle/>
          <a:p>
            <a:pPr algn="l">
              <a:lnSpc>
                <a:spcPts val="1160"/>
              </a:lnSpc>
            </a:pPr>
            <a:r>
              <a:rPr lang="en-US" sz="1000" spc="-30" b="true">
                <a:solidFill>
                  <a:srgbClr val="FFFFFF"/>
                </a:solidFill>
                <a:latin typeface="TT Hoves Bold"/>
                <a:ea typeface="TT Hoves Bold"/>
                <a:cs typeface="TT Hoves Bold"/>
                <a:sym typeface="TT Hoves Bold"/>
              </a:rPr>
              <a:t>10%</a:t>
            </a:r>
          </a:p>
        </p:txBody>
      </p:sp>
      <p:pic>
        <p:nvPicPr>
          <p:cNvPr name="Picture 43" id="43"/>
          <p:cNvPicPr>
            <a:picLocks noChangeAspect="true"/>
          </p:cNvPicPr>
          <p:nvPr/>
        </p:nvPicPr>
        <p:blipFill>
          <a:blip r:embed="rId7"/>
          <a:stretch>
            <a:fillRect/>
          </a:stretch>
        </p:blipFill>
        <p:spPr>
          <a:xfrm rot="0">
            <a:off x="3449193" y="4660547"/>
            <a:ext cx="2372558" cy="2415788"/>
          </a:xfrm>
          <a:prstGeom prst="rect">
            <a:avLst/>
          </a:prstGeom>
        </p:spPr>
      </p:pic>
      <p:sp>
        <p:nvSpPr>
          <p:cNvPr name="TextBox 44" id="44"/>
          <p:cNvSpPr txBox="true"/>
          <p:nvPr/>
        </p:nvSpPr>
        <p:spPr>
          <a:xfrm rot="0">
            <a:off x="5896662" y="6309525"/>
            <a:ext cx="979049" cy="540662"/>
          </a:xfrm>
          <a:prstGeom prst="rect">
            <a:avLst/>
          </a:prstGeom>
        </p:spPr>
        <p:txBody>
          <a:bodyPr anchor="t" rtlCol="false" tIns="0" lIns="0" bIns="0" rIns="0">
            <a:spAutoFit/>
          </a:bodyPr>
          <a:lstStyle/>
          <a:p>
            <a:pPr algn="l">
              <a:lnSpc>
                <a:spcPts val="1120"/>
              </a:lnSpc>
            </a:pPr>
            <a:r>
              <a:rPr lang="en-US" sz="800">
                <a:solidFill>
                  <a:srgbClr val="000000"/>
                </a:solidFill>
                <a:latin typeface="TT Hoves"/>
                <a:ea typeface="TT Hoves"/>
                <a:cs typeface="TT Hoves"/>
                <a:sym typeface="TT Hoves"/>
              </a:rPr>
              <a:t>with increases of 50 &amp; 40, indicating improving conditions or performance.</a:t>
            </a:r>
          </a:p>
        </p:txBody>
      </p:sp>
      <p:sp>
        <p:nvSpPr>
          <p:cNvPr name="Freeform 45" id="45"/>
          <p:cNvSpPr/>
          <p:nvPr/>
        </p:nvSpPr>
        <p:spPr>
          <a:xfrm flipH="false" flipV="false" rot="0">
            <a:off x="7387876" y="6550427"/>
            <a:ext cx="370371" cy="274537"/>
          </a:xfrm>
          <a:custGeom>
            <a:avLst/>
            <a:gdLst/>
            <a:ahLst/>
            <a:cxnLst/>
            <a:rect r="r" b="b" t="t" l="l"/>
            <a:pathLst>
              <a:path h="274537" w="370371">
                <a:moveTo>
                  <a:pt x="0" y="0"/>
                </a:moveTo>
                <a:lnTo>
                  <a:pt x="370371" y="0"/>
                </a:lnTo>
                <a:lnTo>
                  <a:pt x="370371" y="274537"/>
                </a:lnTo>
                <a:lnTo>
                  <a:pt x="0" y="27453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46" id="46"/>
          <p:cNvSpPr txBox="true"/>
          <p:nvPr/>
        </p:nvSpPr>
        <p:spPr>
          <a:xfrm rot="0">
            <a:off x="8723872" y="6611072"/>
            <a:ext cx="591155" cy="134197"/>
          </a:xfrm>
          <a:prstGeom prst="rect">
            <a:avLst/>
          </a:prstGeom>
        </p:spPr>
        <p:txBody>
          <a:bodyPr anchor="t" rtlCol="false" tIns="0" lIns="0" bIns="0" rIns="0">
            <a:spAutoFit/>
          </a:bodyPr>
          <a:lstStyle/>
          <a:p>
            <a:pPr algn="l">
              <a:lnSpc>
                <a:spcPts val="1120"/>
              </a:lnSpc>
            </a:pPr>
            <a:r>
              <a:rPr lang="en-US" sz="800">
                <a:solidFill>
                  <a:srgbClr val="000000"/>
                </a:solidFill>
                <a:latin typeface="TT Hoves"/>
                <a:ea typeface="TT Hoves"/>
                <a:cs typeface="TT Hoves"/>
                <a:sym typeface="TT Hoves"/>
              </a:rPr>
              <a:t>Growth</a:t>
            </a:r>
          </a:p>
        </p:txBody>
      </p:sp>
      <p:sp>
        <p:nvSpPr>
          <p:cNvPr name="TextBox 47" id="47"/>
          <p:cNvSpPr txBox="true"/>
          <p:nvPr/>
        </p:nvSpPr>
        <p:spPr>
          <a:xfrm rot="0">
            <a:off x="7872083" y="6509896"/>
            <a:ext cx="1205491" cy="365125"/>
          </a:xfrm>
          <a:prstGeom prst="rect">
            <a:avLst/>
          </a:prstGeom>
        </p:spPr>
        <p:txBody>
          <a:bodyPr anchor="t" rtlCol="false" tIns="0" lIns="0" bIns="0" rIns="0">
            <a:spAutoFit/>
          </a:bodyPr>
          <a:lstStyle/>
          <a:p>
            <a:pPr algn="l">
              <a:lnSpc>
                <a:spcPts val="2899"/>
              </a:lnSpc>
            </a:pPr>
            <a:r>
              <a:rPr lang="en-US" sz="2499" b="true">
                <a:solidFill>
                  <a:srgbClr val="152540"/>
                </a:solidFill>
                <a:latin typeface="TT Hoves Bold"/>
                <a:ea typeface="TT Hoves Bold"/>
                <a:cs typeface="TT Hoves Bold"/>
                <a:sym typeface="TT Hoves Bold"/>
              </a:rPr>
              <a:t>7.2%</a:t>
            </a:r>
          </a:p>
        </p:txBody>
      </p:sp>
      <p:sp>
        <p:nvSpPr>
          <p:cNvPr name="TextBox 48" id="48"/>
          <p:cNvSpPr txBox="true"/>
          <p:nvPr/>
        </p:nvSpPr>
        <p:spPr>
          <a:xfrm rot="0">
            <a:off x="7867857" y="6257625"/>
            <a:ext cx="1279939" cy="165100"/>
          </a:xfrm>
          <a:prstGeom prst="rect">
            <a:avLst/>
          </a:prstGeom>
        </p:spPr>
        <p:txBody>
          <a:bodyPr anchor="t" rtlCol="false" tIns="0" lIns="0" bIns="0" rIns="0">
            <a:spAutoFit/>
          </a:bodyPr>
          <a:lstStyle/>
          <a:p>
            <a:pPr algn="l">
              <a:lnSpc>
                <a:spcPts val="1399"/>
              </a:lnSpc>
            </a:pPr>
            <a:r>
              <a:rPr lang="en-US" sz="999">
                <a:solidFill>
                  <a:srgbClr val="000000"/>
                </a:solidFill>
                <a:latin typeface="TT Hoves"/>
                <a:ea typeface="TT Hoves"/>
                <a:cs typeface="TT Hoves"/>
                <a:sym typeface="TT Hoves"/>
              </a:rPr>
              <a:t>September 2025</a:t>
            </a:r>
          </a:p>
        </p:txBody>
      </p:sp>
      <p:sp>
        <p:nvSpPr>
          <p:cNvPr name="Freeform 49" id="49"/>
          <p:cNvSpPr/>
          <p:nvPr/>
        </p:nvSpPr>
        <p:spPr>
          <a:xfrm flipH="false" flipV="false" rot="0">
            <a:off x="7387876" y="5785871"/>
            <a:ext cx="370371" cy="274537"/>
          </a:xfrm>
          <a:custGeom>
            <a:avLst/>
            <a:gdLst/>
            <a:ahLst/>
            <a:cxnLst/>
            <a:rect r="r" b="b" t="t" l="l"/>
            <a:pathLst>
              <a:path h="274537" w="370371">
                <a:moveTo>
                  <a:pt x="0" y="0"/>
                </a:moveTo>
                <a:lnTo>
                  <a:pt x="370371" y="0"/>
                </a:lnTo>
                <a:lnTo>
                  <a:pt x="370371" y="274538"/>
                </a:lnTo>
                <a:lnTo>
                  <a:pt x="0" y="27453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50" id="50"/>
          <p:cNvSpPr txBox="true"/>
          <p:nvPr/>
        </p:nvSpPr>
        <p:spPr>
          <a:xfrm rot="0">
            <a:off x="8723872" y="5846516"/>
            <a:ext cx="591155" cy="134197"/>
          </a:xfrm>
          <a:prstGeom prst="rect">
            <a:avLst/>
          </a:prstGeom>
        </p:spPr>
        <p:txBody>
          <a:bodyPr anchor="t" rtlCol="false" tIns="0" lIns="0" bIns="0" rIns="0">
            <a:spAutoFit/>
          </a:bodyPr>
          <a:lstStyle/>
          <a:p>
            <a:pPr algn="l">
              <a:lnSpc>
                <a:spcPts val="1120"/>
              </a:lnSpc>
            </a:pPr>
            <a:r>
              <a:rPr lang="en-US" sz="800">
                <a:solidFill>
                  <a:srgbClr val="000000"/>
                </a:solidFill>
                <a:latin typeface="TT Hoves"/>
                <a:ea typeface="TT Hoves"/>
                <a:cs typeface="TT Hoves"/>
                <a:sym typeface="TT Hoves"/>
              </a:rPr>
              <a:t>Growth</a:t>
            </a:r>
          </a:p>
        </p:txBody>
      </p:sp>
      <p:sp>
        <p:nvSpPr>
          <p:cNvPr name="TextBox 51" id="51"/>
          <p:cNvSpPr txBox="true"/>
          <p:nvPr/>
        </p:nvSpPr>
        <p:spPr>
          <a:xfrm rot="0">
            <a:off x="7872083" y="5745340"/>
            <a:ext cx="1205491" cy="365125"/>
          </a:xfrm>
          <a:prstGeom prst="rect">
            <a:avLst/>
          </a:prstGeom>
        </p:spPr>
        <p:txBody>
          <a:bodyPr anchor="t" rtlCol="false" tIns="0" lIns="0" bIns="0" rIns="0">
            <a:spAutoFit/>
          </a:bodyPr>
          <a:lstStyle/>
          <a:p>
            <a:pPr algn="l">
              <a:lnSpc>
                <a:spcPts val="2899"/>
              </a:lnSpc>
            </a:pPr>
            <a:r>
              <a:rPr lang="en-US" sz="2499" b="true">
                <a:solidFill>
                  <a:srgbClr val="152540"/>
                </a:solidFill>
                <a:latin typeface="TT Hoves Bold"/>
                <a:ea typeface="TT Hoves Bold"/>
                <a:cs typeface="TT Hoves Bold"/>
                <a:sym typeface="TT Hoves Bold"/>
              </a:rPr>
              <a:t>6.7%</a:t>
            </a:r>
          </a:p>
        </p:txBody>
      </p:sp>
      <p:sp>
        <p:nvSpPr>
          <p:cNvPr name="TextBox 52" id="52"/>
          <p:cNvSpPr txBox="true"/>
          <p:nvPr/>
        </p:nvSpPr>
        <p:spPr>
          <a:xfrm rot="0">
            <a:off x="7867857" y="5493069"/>
            <a:ext cx="1279939" cy="165100"/>
          </a:xfrm>
          <a:prstGeom prst="rect">
            <a:avLst/>
          </a:prstGeom>
        </p:spPr>
        <p:txBody>
          <a:bodyPr anchor="t" rtlCol="false" tIns="0" lIns="0" bIns="0" rIns="0">
            <a:spAutoFit/>
          </a:bodyPr>
          <a:lstStyle/>
          <a:p>
            <a:pPr algn="l">
              <a:lnSpc>
                <a:spcPts val="1399"/>
              </a:lnSpc>
            </a:pPr>
            <a:r>
              <a:rPr lang="en-US" sz="999">
                <a:solidFill>
                  <a:srgbClr val="000000"/>
                </a:solidFill>
                <a:latin typeface="TT Hoves"/>
                <a:ea typeface="TT Hoves"/>
                <a:cs typeface="TT Hoves"/>
                <a:sym typeface="TT Hoves"/>
              </a:rPr>
              <a:t>August 2025</a:t>
            </a:r>
          </a:p>
        </p:txBody>
      </p:sp>
      <p:sp>
        <p:nvSpPr>
          <p:cNvPr name="Freeform 53" id="53"/>
          <p:cNvSpPr/>
          <p:nvPr/>
        </p:nvSpPr>
        <p:spPr>
          <a:xfrm flipH="false" flipV="false" rot="0">
            <a:off x="7387876" y="5021316"/>
            <a:ext cx="370371" cy="274537"/>
          </a:xfrm>
          <a:custGeom>
            <a:avLst/>
            <a:gdLst/>
            <a:ahLst/>
            <a:cxnLst/>
            <a:rect r="r" b="b" t="t" l="l"/>
            <a:pathLst>
              <a:path h="274537" w="370371">
                <a:moveTo>
                  <a:pt x="0" y="0"/>
                </a:moveTo>
                <a:lnTo>
                  <a:pt x="370371" y="0"/>
                </a:lnTo>
                <a:lnTo>
                  <a:pt x="370371" y="274537"/>
                </a:lnTo>
                <a:lnTo>
                  <a:pt x="0" y="27453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54" id="54"/>
          <p:cNvSpPr txBox="true"/>
          <p:nvPr/>
        </p:nvSpPr>
        <p:spPr>
          <a:xfrm rot="0">
            <a:off x="8723872" y="5081961"/>
            <a:ext cx="591155" cy="134197"/>
          </a:xfrm>
          <a:prstGeom prst="rect">
            <a:avLst/>
          </a:prstGeom>
        </p:spPr>
        <p:txBody>
          <a:bodyPr anchor="t" rtlCol="false" tIns="0" lIns="0" bIns="0" rIns="0">
            <a:spAutoFit/>
          </a:bodyPr>
          <a:lstStyle/>
          <a:p>
            <a:pPr algn="l">
              <a:lnSpc>
                <a:spcPts val="1120"/>
              </a:lnSpc>
            </a:pPr>
            <a:r>
              <a:rPr lang="en-US" sz="800">
                <a:solidFill>
                  <a:srgbClr val="000000"/>
                </a:solidFill>
                <a:latin typeface="TT Hoves"/>
                <a:ea typeface="TT Hoves"/>
                <a:cs typeface="TT Hoves"/>
                <a:sym typeface="TT Hoves"/>
              </a:rPr>
              <a:t>Growth</a:t>
            </a:r>
          </a:p>
        </p:txBody>
      </p:sp>
      <p:sp>
        <p:nvSpPr>
          <p:cNvPr name="TextBox 55" id="55"/>
          <p:cNvSpPr txBox="true"/>
          <p:nvPr/>
        </p:nvSpPr>
        <p:spPr>
          <a:xfrm rot="0">
            <a:off x="7872083" y="4980784"/>
            <a:ext cx="1205491" cy="365125"/>
          </a:xfrm>
          <a:prstGeom prst="rect">
            <a:avLst/>
          </a:prstGeom>
        </p:spPr>
        <p:txBody>
          <a:bodyPr anchor="t" rtlCol="false" tIns="0" lIns="0" bIns="0" rIns="0">
            <a:spAutoFit/>
          </a:bodyPr>
          <a:lstStyle/>
          <a:p>
            <a:pPr algn="l">
              <a:lnSpc>
                <a:spcPts val="2899"/>
              </a:lnSpc>
            </a:pPr>
            <a:r>
              <a:rPr lang="en-US" sz="2499" b="true">
                <a:solidFill>
                  <a:srgbClr val="152540"/>
                </a:solidFill>
                <a:latin typeface="TT Hoves Bold"/>
                <a:ea typeface="TT Hoves Bold"/>
                <a:cs typeface="TT Hoves Bold"/>
                <a:sym typeface="TT Hoves Bold"/>
              </a:rPr>
              <a:t>5.5%</a:t>
            </a:r>
          </a:p>
        </p:txBody>
      </p:sp>
      <p:sp>
        <p:nvSpPr>
          <p:cNvPr name="TextBox 56" id="56"/>
          <p:cNvSpPr txBox="true"/>
          <p:nvPr/>
        </p:nvSpPr>
        <p:spPr>
          <a:xfrm rot="0">
            <a:off x="7867857" y="4728513"/>
            <a:ext cx="1279939" cy="165100"/>
          </a:xfrm>
          <a:prstGeom prst="rect">
            <a:avLst/>
          </a:prstGeom>
        </p:spPr>
        <p:txBody>
          <a:bodyPr anchor="t" rtlCol="false" tIns="0" lIns="0" bIns="0" rIns="0">
            <a:spAutoFit/>
          </a:bodyPr>
          <a:lstStyle/>
          <a:p>
            <a:pPr algn="l">
              <a:lnSpc>
                <a:spcPts val="1399"/>
              </a:lnSpc>
            </a:pPr>
            <a:r>
              <a:rPr lang="en-US" sz="999">
                <a:solidFill>
                  <a:srgbClr val="000000"/>
                </a:solidFill>
                <a:latin typeface="TT Hoves"/>
                <a:ea typeface="TT Hoves"/>
                <a:cs typeface="TT Hoves"/>
                <a:sym typeface="TT Hoves"/>
              </a:rPr>
              <a:t>July 2025</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080016"/>
        </a:solidFill>
      </p:bgPr>
    </p:bg>
    <p:spTree>
      <p:nvGrpSpPr>
        <p:cNvPr id="1" name=""/>
        <p:cNvGrpSpPr/>
        <p:nvPr/>
      </p:nvGrpSpPr>
      <p:grpSpPr>
        <a:xfrm>
          <a:off x="0" y="0"/>
          <a:ext cx="0" cy="0"/>
          <a:chOff x="0" y="0"/>
          <a:chExt cx="0" cy="0"/>
        </a:xfrm>
      </p:grpSpPr>
      <p:grpSp>
        <p:nvGrpSpPr>
          <p:cNvPr name="Group 2" id="2"/>
          <p:cNvGrpSpPr/>
          <p:nvPr/>
        </p:nvGrpSpPr>
        <p:grpSpPr>
          <a:xfrm rot="0">
            <a:off x="2622644" y="1373091"/>
            <a:ext cx="6410763" cy="1314656"/>
            <a:chOff x="0" y="0"/>
            <a:chExt cx="2374357" cy="486910"/>
          </a:xfrm>
        </p:grpSpPr>
        <p:sp>
          <p:nvSpPr>
            <p:cNvPr name="Freeform 3" id="3"/>
            <p:cNvSpPr/>
            <p:nvPr/>
          </p:nvSpPr>
          <p:spPr>
            <a:xfrm flipH="false" flipV="false" rot="0">
              <a:off x="0" y="0"/>
              <a:ext cx="2374357" cy="486910"/>
            </a:xfrm>
            <a:custGeom>
              <a:avLst/>
              <a:gdLst/>
              <a:ahLst/>
              <a:cxnLst/>
              <a:rect r="r" b="b" t="t" l="l"/>
              <a:pathLst>
                <a:path h="486910" w="2374357">
                  <a:moveTo>
                    <a:pt x="15699" y="0"/>
                  </a:moveTo>
                  <a:lnTo>
                    <a:pt x="2358657" y="0"/>
                  </a:lnTo>
                  <a:cubicBezTo>
                    <a:pt x="2362821" y="0"/>
                    <a:pt x="2366814" y="1654"/>
                    <a:pt x="2369758" y="4598"/>
                  </a:cubicBezTo>
                  <a:cubicBezTo>
                    <a:pt x="2372703" y="7542"/>
                    <a:pt x="2374357" y="11536"/>
                    <a:pt x="2374357" y="15699"/>
                  </a:cubicBezTo>
                  <a:lnTo>
                    <a:pt x="2374357" y="471210"/>
                  </a:lnTo>
                  <a:cubicBezTo>
                    <a:pt x="2374357" y="479881"/>
                    <a:pt x="2367328" y="486910"/>
                    <a:pt x="2358657" y="486910"/>
                  </a:cubicBezTo>
                  <a:lnTo>
                    <a:pt x="15699" y="486910"/>
                  </a:lnTo>
                  <a:cubicBezTo>
                    <a:pt x="11536" y="486910"/>
                    <a:pt x="7542" y="485256"/>
                    <a:pt x="4598" y="482312"/>
                  </a:cubicBezTo>
                  <a:cubicBezTo>
                    <a:pt x="1654" y="479367"/>
                    <a:pt x="0" y="475374"/>
                    <a:pt x="0" y="471210"/>
                  </a:cubicBezTo>
                  <a:lnTo>
                    <a:pt x="0" y="15699"/>
                  </a:lnTo>
                  <a:cubicBezTo>
                    <a:pt x="0" y="7029"/>
                    <a:pt x="7029" y="0"/>
                    <a:pt x="15699" y="0"/>
                  </a:cubicBezTo>
                  <a:close/>
                </a:path>
              </a:pathLst>
            </a:custGeom>
            <a:solidFill>
              <a:srgbClr val="0B001D"/>
            </a:solidFill>
            <a:ln w="9525" cap="sq">
              <a:solidFill>
                <a:srgbClr val="FFFFFF"/>
              </a:solidFill>
              <a:prstDash val="solid"/>
              <a:miter/>
            </a:ln>
          </p:spPr>
        </p:sp>
        <p:sp>
          <p:nvSpPr>
            <p:cNvPr name="TextBox 4" id="4"/>
            <p:cNvSpPr txBox="true"/>
            <p:nvPr/>
          </p:nvSpPr>
          <p:spPr>
            <a:xfrm>
              <a:off x="0" y="-28575"/>
              <a:ext cx="2374357" cy="515485"/>
            </a:xfrm>
            <a:prstGeom prst="rect">
              <a:avLst/>
            </a:prstGeom>
          </p:spPr>
          <p:txBody>
            <a:bodyPr anchor="ctr" rtlCol="false" tIns="50800" lIns="50800" bIns="50800" rIns="50800"/>
            <a:lstStyle/>
            <a:p>
              <a:pPr algn="ctr">
                <a:lnSpc>
                  <a:spcPts val="1960"/>
                </a:lnSpc>
                <a:spcBef>
                  <a:spcPct val="0"/>
                </a:spcBef>
              </a:pPr>
            </a:p>
          </p:txBody>
        </p:sp>
      </p:grpSp>
      <p:grpSp>
        <p:nvGrpSpPr>
          <p:cNvPr name="Group 5" id="5"/>
          <p:cNvGrpSpPr/>
          <p:nvPr/>
        </p:nvGrpSpPr>
        <p:grpSpPr>
          <a:xfrm rot="0">
            <a:off x="1723802" y="889122"/>
            <a:ext cx="199843" cy="134167"/>
            <a:chOff x="0" y="0"/>
            <a:chExt cx="74016" cy="49691"/>
          </a:xfrm>
        </p:grpSpPr>
        <p:sp>
          <p:nvSpPr>
            <p:cNvPr name="Freeform 6" id="6"/>
            <p:cNvSpPr/>
            <p:nvPr/>
          </p:nvSpPr>
          <p:spPr>
            <a:xfrm flipH="false" flipV="false" rot="0">
              <a:off x="0" y="0"/>
              <a:ext cx="74016" cy="49691"/>
            </a:xfrm>
            <a:custGeom>
              <a:avLst/>
              <a:gdLst/>
              <a:ahLst/>
              <a:cxnLst/>
              <a:rect r="r" b="b" t="t" l="l"/>
              <a:pathLst>
                <a:path h="49691" w="74016">
                  <a:moveTo>
                    <a:pt x="24846" y="0"/>
                  </a:moveTo>
                  <a:lnTo>
                    <a:pt x="49170" y="0"/>
                  </a:lnTo>
                  <a:cubicBezTo>
                    <a:pt x="55760" y="0"/>
                    <a:pt x="62079" y="2618"/>
                    <a:pt x="66739" y="7277"/>
                  </a:cubicBezTo>
                  <a:cubicBezTo>
                    <a:pt x="71398" y="11937"/>
                    <a:pt x="74016" y="18256"/>
                    <a:pt x="74016" y="24846"/>
                  </a:cubicBezTo>
                  <a:lnTo>
                    <a:pt x="74016" y="24846"/>
                  </a:lnTo>
                  <a:cubicBezTo>
                    <a:pt x="74016" y="31435"/>
                    <a:pt x="71398" y="37755"/>
                    <a:pt x="66739" y="42414"/>
                  </a:cubicBezTo>
                  <a:cubicBezTo>
                    <a:pt x="62079" y="47074"/>
                    <a:pt x="55760" y="49691"/>
                    <a:pt x="49170" y="49691"/>
                  </a:cubicBezTo>
                  <a:lnTo>
                    <a:pt x="24846" y="49691"/>
                  </a:lnTo>
                  <a:cubicBezTo>
                    <a:pt x="18256" y="49691"/>
                    <a:pt x="11937" y="47074"/>
                    <a:pt x="7277" y="42414"/>
                  </a:cubicBezTo>
                  <a:cubicBezTo>
                    <a:pt x="2618" y="37755"/>
                    <a:pt x="0" y="31435"/>
                    <a:pt x="0" y="24846"/>
                  </a:cubicBezTo>
                  <a:lnTo>
                    <a:pt x="0" y="24846"/>
                  </a:lnTo>
                  <a:cubicBezTo>
                    <a:pt x="0" y="18256"/>
                    <a:pt x="2618" y="11937"/>
                    <a:pt x="7277" y="7277"/>
                  </a:cubicBezTo>
                  <a:cubicBezTo>
                    <a:pt x="11937" y="2618"/>
                    <a:pt x="18256" y="0"/>
                    <a:pt x="24846" y="0"/>
                  </a:cubicBezTo>
                  <a:close/>
                </a:path>
              </a:pathLst>
            </a:custGeom>
            <a:solidFill>
              <a:srgbClr val="000000">
                <a:alpha val="0"/>
              </a:srgbClr>
            </a:solidFill>
            <a:ln w="9525" cap="sq">
              <a:solidFill>
                <a:srgbClr val="FFFFFF"/>
              </a:solidFill>
              <a:prstDash val="solid"/>
              <a:miter/>
            </a:ln>
          </p:spPr>
        </p:sp>
        <p:sp>
          <p:nvSpPr>
            <p:cNvPr name="TextBox 7" id="7"/>
            <p:cNvSpPr txBox="true"/>
            <p:nvPr/>
          </p:nvSpPr>
          <p:spPr>
            <a:xfrm>
              <a:off x="0" y="-28575"/>
              <a:ext cx="74016" cy="78266"/>
            </a:xfrm>
            <a:prstGeom prst="rect">
              <a:avLst/>
            </a:prstGeom>
          </p:spPr>
          <p:txBody>
            <a:bodyPr anchor="ctr" rtlCol="false" tIns="50800" lIns="50800" bIns="50800" rIns="50800"/>
            <a:lstStyle/>
            <a:p>
              <a:pPr algn="ctr">
                <a:lnSpc>
                  <a:spcPts val="1960"/>
                </a:lnSpc>
                <a:spcBef>
                  <a:spcPct val="0"/>
                </a:spcBef>
              </a:pPr>
            </a:p>
          </p:txBody>
        </p:sp>
      </p:grpSp>
      <p:grpSp>
        <p:nvGrpSpPr>
          <p:cNvPr name="Group 8" id="8"/>
          <p:cNvGrpSpPr/>
          <p:nvPr/>
        </p:nvGrpSpPr>
        <p:grpSpPr>
          <a:xfrm rot="0">
            <a:off x="6332866" y="837816"/>
            <a:ext cx="648121" cy="239523"/>
            <a:chOff x="0" y="0"/>
            <a:chExt cx="240045" cy="88712"/>
          </a:xfrm>
        </p:grpSpPr>
        <p:sp>
          <p:nvSpPr>
            <p:cNvPr name="Freeform 9" id="9"/>
            <p:cNvSpPr/>
            <p:nvPr/>
          </p:nvSpPr>
          <p:spPr>
            <a:xfrm flipH="false" flipV="false" rot="0">
              <a:off x="0" y="0"/>
              <a:ext cx="240045" cy="88712"/>
            </a:xfrm>
            <a:custGeom>
              <a:avLst/>
              <a:gdLst/>
              <a:ahLst/>
              <a:cxnLst/>
              <a:rect r="r" b="b" t="t" l="l"/>
              <a:pathLst>
                <a:path h="88712" w="240045">
                  <a:moveTo>
                    <a:pt x="44356" y="0"/>
                  </a:moveTo>
                  <a:lnTo>
                    <a:pt x="195689" y="0"/>
                  </a:lnTo>
                  <a:cubicBezTo>
                    <a:pt x="207453" y="0"/>
                    <a:pt x="218735" y="4673"/>
                    <a:pt x="227053" y="12992"/>
                  </a:cubicBezTo>
                  <a:cubicBezTo>
                    <a:pt x="235372" y="21310"/>
                    <a:pt x="240045" y="32592"/>
                    <a:pt x="240045" y="44356"/>
                  </a:cubicBezTo>
                  <a:lnTo>
                    <a:pt x="240045" y="44356"/>
                  </a:lnTo>
                  <a:cubicBezTo>
                    <a:pt x="240045" y="56120"/>
                    <a:pt x="235372" y="67402"/>
                    <a:pt x="227053" y="75721"/>
                  </a:cubicBezTo>
                  <a:cubicBezTo>
                    <a:pt x="218735" y="84039"/>
                    <a:pt x="207453" y="88712"/>
                    <a:pt x="195689" y="88712"/>
                  </a:cubicBezTo>
                  <a:lnTo>
                    <a:pt x="44356" y="88712"/>
                  </a:lnTo>
                  <a:cubicBezTo>
                    <a:pt x="32592" y="88712"/>
                    <a:pt x="21310" y="84039"/>
                    <a:pt x="12992" y="75721"/>
                  </a:cubicBezTo>
                  <a:cubicBezTo>
                    <a:pt x="4673" y="67402"/>
                    <a:pt x="0" y="56120"/>
                    <a:pt x="0" y="44356"/>
                  </a:cubicBezTo>
                  <a:lnTo>
                    <a:pt x="0" y="44356"/>
                  </a:lnTo>
                  <a:cubicBezTo>
                    <a:pt x="0" y="32592"/>
                    <a:pt x="4673" y="21310"/>
                    <a:pt x="12992" y="12992"/>
                  </a:cubicBezTo>
                  <a:cubicBezTo>
                    <a:pt x="21310" y="4673"/>
                    <a:pt x="32592" y="0"/>
                    <a:pt x="44356" y="0"/>
                  </a:cubicBezTo>
                  <a:close/>
                </a:path>
              </a:pathLst>
            </a:custGeom>
            <a:solidFill>
              <a:srgbClr val="000000">
                <a:alpha val="0"/>
              </a:srgbClr>
            </a:solidFill>
            <a:ln w="9525" cap="sq">
              <a:solidFill>
                <a:srgbClr val="FFFFFF"/>
              </a:solidFill>
              <a:prstDash val="solid"/>
              <a:miter/>
            </a:ln>
          </p:spPr>
        </p:sp>
        <p:sp>
          <p:nvSpPr>
            <p:cNvPr name="TextBox 10" id="10"/>
            <p:cNvSpPr txBox="true"/>
            <p:nvPr/>
          </p:nvSpPr>
          <p:spPr>
            <a:xfrm>
              <a:off x="0" y="-28575"/>
              <a:ext cx="240045" cy="117287"/>
            </a:xfrm>
            <a:prstGeom prst="rect">
              <a:avLst/>
            </a:prstGeom>
          </p:spPr>
          <p:txBody>
            <a:bodyPr anchor="ctr" rtlCol="false" tIns="50800" lIns="50800" bIns="50800" rIns="50800"/>
            <a:lstStyle/>
            <a:p>
              <a:pPr algn="ctr">
                <a:lnSpc>
                  <a:spcPts val="1960"/>
                </a:lnSpc>
                <a:spcBef>
                  <a:spcPct val="0"/>
                </a:spcBef>
              </a:pPr>
            </a:p>
          </p:txBody>
        </p:sp>
      </p:grpSp>
      <p:grpSp>
        <p:nvGrpSpPr>
          <p:cNvPr name="Group 11" id="11"/>
          <p:cNvGrpSpPr/>
          <p:nvPr/>
        </p:nvGrpSpPr>
        <p:grpSpPr>
          <a:xfrm rot="0">
            <a:off x="7152023" y="836443"/>
            <a:ext cx="648121" cy="239523"/>
            <a:chOff x="0" y="0"/>
            <a:chExt cx="240045" cy="88712"/>
          </a:xfrm>
        </p:grpSpPr>
        <p:sp>
          <p:nvSpPr>
            <p:cNvPr name="Freeform 12" id="12"/>
            <p:cNvSpPr/>
            <p:nvPr/>
          </p:nvSpPr>
          <p:spPr>
            <a:xfrm flipH="false" flipV="false" rot="0">
              <a:off x="0" y="0"/>
              <a:ext cx="240045" cy="88712"/>
            </a:xfrm>
            <a:custGeom>
              <a:avLst/>
              <a:gdLst/>
              <a:ahLst/>
              <a:cxnLst/>
              <a:rect r="r" b="b" t="t" l="l"/>
              <a:pathLst>
                <a:path h="88712" w="240045">
                  <a:moveTo>
                    <a:pt x="44356" y="0"/>
                  </a:moveTo>
                  <a:lnTo>
                    <a:pt x="195689" y="0"/>
                  </a:lnTo>
                  <a:cubicBezTo>
                    <a:pt x="207453" y="0"/>
                    <a:pt x="218735" y="4673"/>
                    <a:pt x="227053" y="12992"/>
                  </a:cubicBezTo>
                  <a:cubicBezTo>
                    <a:pt x="235372" y="21310"/>
                    <a:pt x="240045" y="32592"/>
                    <a:pt x="240045" y="44356"/>
                  </a:cubicBezTo>
                  <a:lnTo>
                    <a:pt x="240045" y="44356"/>
                  </a:lnTo>
                  <a:cubicBezTo>
                    <a:pt x="240045" y="56120"/>
                    <a:pt x="235372" y="67402"/>
                    <a:pt x="227053" y="75721"/>
                  </a:cubicBezTo>
                  <a:cubicBezTo>
                    <a:pt x="218735" y="84039"/>
                    <a:pt x="207453" y="88712"/>
                    <a:pt x="195689" y="88712"/>
                  </a:cubicBezTo>
                  <a:lnTo>
                    <a:pt x="44356" y="88712"/>
                  </a:lnTo>
                  <a:cubicBezTo>
                    <a:pt x="32592" y="88712"/>
                    <a:pt x="21310" y="84039"/>
                    <a:pt x="12992" y="75721"/>
                  </a:cubicBezTo>
                  <a:cubicBezTo>
                    <a:pt x="4673" y="67402"/>
                    <a:pt x="0" y="56120"/>
                    <a:pt x="0" y="44356"/>
                  </a:cubicBezTo>
                  <a:lnTo>
                    <a:pt x="0" y="44356"/>
                  </a:lnTo>
                  <a:cubicBezTo>
                    <a:pt x="0" y="32592"/>
                    <a:pt x="4673" y="21310"/>
                    <a:pt x="12992" y="12992"/>
                  </a:cubicBezTo>
                  <a:cubicBezTo>
                    <a:pt x="21310" y="4673"/>
                    <a:pt x="32592" y="0"/>
                    <a:pt x="44356" y="0"/>
                  </a:cubicBezTo>
                  <a:close/>
                </a:path>
              </a:pathLst>
            </a:custGeom>
            <a:solidFill>
              <a:srgbClr val="000000">
                <a:alpha val="0"/>
              </a:srgbClr>
            </a:solidFill>
            <a:ln w="9525" cap="sq">
              <a:solidFill>
                <a:srgbClr val="FFFFFF"/>
              </a:solidFill>
              <a:prstDash val="solid"/>
              <a:miter/>
            </a:ln>
          </p:spPr>
        </p:sp>
        <p:sp>
          <p:nvSpPr>
            <p:cNvPr name="TextBox 13" id="13"/>
            <p:cNvSpPr txBox="true"/>
            <p:nvPr/>
          </p:nvSpPr>
          <p:spPr>
            <a:xfrm>
              <a:off x="0" y="-28575"/>
              <a:ext cx="240045" cy="117287"/>
            </a:xfrm>
            <a:prstGeom prst="rect">
              <a:avLst/>
            </a:prstGeom>
          </p:spPr>
          <p:txBody>
            <a:bodyPr anchor="ctr" rtlCol="false" tIns="50800" lIns="50800" bIns="50800" rIns="50800"/>
            <a:lstStyle/>
            <a:p>
              <a:pPr algn="ctr">
                <a:lnSpc>
                  <a:spcPts val="1960"/>
                </a:lnSpc>
                <a:spcBef>
                  <a:spcPct val="0"/>
                </a:spcBef>
              </a:pPr>
            </a:p>
          </p:txBody>
        </p:sp>
      </p:grpSp>
      <p:grpSp>
        <p:nvGrpSpPr>
          <p:cNvPr name="Group 14" id="14"/>
          <p:cNvGrpSpPr/>
          <p:nvPr/>
        </p:nvGrpSpPr>
        <p:grpSpPr>
          <a:xfrm rot="0">
            <a:off x="7971594" y="836443"/>
            <a:ext cx="996465" cy="239523"/>
            <a:chOff x="0" y="0"/>
            <a:chExt cx="369061" cy="88712"/>
          </a:xfrm>
        </p:grpSpPr>
        <p:sp>
          <p:nvSpPr>
            <p:cNvPr name="Freeform 15" id="15"/>
            <p:cNvSpPr/>
            <p:nvPr/>
          </p:nvSpPr>
          <p:spPr>
            <a:xfrm flipH="false" flipV="false" rot="0">
              <a:off x="0" y="0"/>
              <a:ext cx="369061" cy="88712"/>
            </a:xfrm>
            <a:custGeom>
              <a:avLst/>
              <a:gdLst/>
              <a:ahLst/>
              <a:cxnLst/>
              <a:rect r="r" b="b" t="t" l="l"/>
              <a:pathLst>
                <a:path h="88712" w="369061">
                  <a:moveTo>
                    <a:pt x="38847" y="0"/>
                  </a:moveTo>
                  <a:lnTo>
                    <a:pt x="330214" y="0"/>
                  </a:lnTo>
                  <a:cubicBezTo>
                    <a:pt x="340517" y="0"/>
                    <a:pt x="350398" y="4093"/>
                    <a:pt x="357683" y="11378"/>
                  </a:cubicBezTo>
                  <a:cubicBezTo>
                    <a:pt x="364968" y="18663"/>
                    <a:pt x="369061" y="28544"/>
                    <a:pt x="369061" y="38847"/>
                  </a:cubicBezTo>
                  <a:lnTo>
                    <a:pt x="369061" y="49865"/>
                  </a:lnTo>
                  <a:cubicBezTo>
                    <a:pt x="369061" y="60168"/>
                    <a:pt x="364968" y="70049"/>
                    <a:pt x="357683" y="77334"/>
                  </a:cubicBezTo>
                  <a:cubicBezTo>
                    <a:pt x="350398" y="84620"/>
                    <a:pt x="340517" y="88712"/>
                    <a:pt x="330214" y="88712"/>
                  </a:cubicBezTo>
                  <a:lnTo>
                    <a:pt x="38847" y="88712"/>
                  </a:lnTo>
                  <a:cubicBezTo>
                    <a:pt x="28544" y="88712"/>
                    <a:pt x="18663" y="84620"/>
                    <a:pt x="11378" y="77334"/>
                  </a:cubicBezTo>
                  <a:cubicBezTo>
                    <a:pt x="4093" y="70049"/>
                    <a:pt x="0" y="60168"/>
                    <a:pt x="0" y="49865"/>
                  </a:cubicBezTo>
                  <a:lnTo>
                    <a:pt x="0" y="38847"/>
                  </a:lnTo>
                  <a:cubicBezTo>
                    <a:pt x="0" y="28544"/>
                    <a:pt x="4093" y="18663"/>
                    <a:pt x="11378" y="11378"/>
                  </a:cubicBezTo>
                  <a:cubicBezTo>
                    <a:pt x="18663" y="4093"/>
                    <a:pt x="28544" y="0"/>
                    <a:pt x="38847" y="0"/>
                  </a:cubicBezTo>
                  <a:close/>
                </a:path>
              </a:pathLst>
            </a:custGeom>
            <a:solidFill>
              <a:srgbClr val="000000">
                <a:alpha val="0"/>
              </a:srgbClr>
            </a:solidFill>
            <a:ln w="9525" cap="sq">
              <a:solidFill>
                <a:srgbClr val="FFFFFF"/>
              </a:solidFill>
              <a:prstDash val="solid"/>
              <a:miter/>
            </a:ln>
          </p:spPr>
        </p:sp>
        <p:sp>
          <p:nvSpPr>
            <p:cNvPr name="TextBox 16" id="16"/>
            <p:cNvSpPr txBox="true"/>
            <p:nvPr/>
          </p:nvSpPr>
          <p:spPr>
            <a:xfrm>
              <a:off x="0" y="-28575"/>
              <a:ext cx="369061" cy="117287"/>
            </a:xfrm>
            <a:prstGeom prst="rect">
              <a:avLst/>
            </a:prstGeom>
          </p:spPr>
          <p:txBody>
            <a:bodyPr anchor="ctr" rtlCol="false" tIns="50800" lIns="50800" bIns="50800" rIns="50800"/>
            <a:lstStyle/>
            <a:p>
              <a:pPr algn="ctr">
                <a:lnSpc>
                  <a:spcPts val="1960"/>
                </a:lnSpc>
                <a:spcBef>
                  <a:spcPct val="0"/>
                </a:spcBef>
              </a:pPr>
            </a:p>
          </p:txBody>
        </p:sp>
      </p:grpSp>
      <p:grpSp>
        <p:nvGrpSpPr>
          <p:cNvPr name="Group 17" id="17"/>
          <p:cNvGrpSpPr/>
          <p:nvPr/>
        </p:nvGrpSpPr>
        <p:grpSpPr>
          <a:xfrm rot="0">
            <a:off x="2634947" y="2936657"/>
            <a:ext cx="3431219" cy="3384370"/>
            <a:chOff x="0" y="0"/>
            <a:chExt cx="1270822" cy="1253470"/>
          </a:xfrm>
        </p:grpSpPr>
        <p:sp>
          <p:nvSpPr>
            <p:cNvPr name="Freeform 18" id="18"/>
            <p:cNvSpPr/>
            <p:nvPr/>
          </p:nvSpPr>
          <p:spPr>
            <a:xfrm flipH="false" flipV="false" rot="0">
              <a:off x="0" y="0"/>
              <a:ext cx="1270822" cy="1253470"/>
            </a:xfrm>
            <a:custGeom>
              <a:avLst/>
              <a:gdLst/>
              <a:ahLst/>
              <a:cxnLst/>
              <a:rect r="r" b="b" t="t" l="l"/>
              <a:pathLst>
                <a:path h="1253470" w="1270822">
                  <a:moveTo>
                    <a:pt x="29332" y="0"/>
                  </a:moveTo>
                  <a:lnTo>
                    <a:pt x="1241490" y="0"/>
                  </a:lnTo>
                  <a:cubicBezTo>
                    <a:pt x="1249269" y="0"/>
                    <a:pt x="1256730" y="3090"/>
                    <a:pt x="1262231" y="8591"/>
                  </a:cubicBezTo>
                  <a:cubicBezTo>
                    <a:pt x="1267731" y="14092"/>
                    <a:pt x="1270822" y="21553"/>
                    <a:pt x="1270822" y="29332"/>
                  </a:cubicBezTo>
                  <a:lnTo>
                    <a:pt x="1270822" y="1224138"/>
                  </a:lnTo>
                  <a:cubicBezTo>
                    <a:pt x="1270822" y="1240338"/>
                    <a:pt x="1257689" y="1253470"/>
                    <a:pt x="1241490" y="1253470"/>
                  </a:cubicBezTo>
                  <a:lnTo>
                    <a:pt x="29332" y="1253470"/>
                  </a:lnTo>
                  <a:cubicBezTo>
                    <a:pt x="21553" y="1253470"/>
                    <a:pt x="14092" y="1250380"/>
                    <a:pt x="8591" y="1244879"/>
                  </a:cubicBezTo>
                  <a:cubicBezTo>
                    <a:pt x="3090" y="1239378"/>
                    <a:pt x="0" y="1231918"/>
                    <a:pt x="0" y="1224138"/>
                  </a:cubicBezTo>
                  <a:lnTo>
                    <a:pt x="0" y="29332"/>
                  </a:lnTo>
                  <a:cubicBezTo>
                    <a:pt x="0" y="21553"/>
                    <a:pt x="3090" y="14092"/>
                    <a:pt x="8591" y="8591"/>
                  </a:cubicBezTo>
                  <a:cubicBezTo>
                    <a:pt x="14092" y="3090"/>
                    <a:pt x="21553" y="0"/>
                    <a:pt x="29332" y="0"/>
                  </a:cubicBezTo>
                  <a:close/>
                </a:path>
              </a:pathLst>
            </a:custGeom>
            <a:solidFill>
              <a:srgbClr val="0B001D"/>
            </a:solidFill>
            <a:ln w="9525" cap="sq">
              <a:solidFill>
                <a:srgbClr val="FFFFFF"/>
              </a:solidFill>
              <a:prstDash val="solid"/>
              <a:miter/>
            </a:ln>
          </p:spPr>
        </p:sp>
        <p:sp>
          <p:nvSpPr>
            <p:cNvPr name="TextBox 19" id="19"/>
            <p:cNvSpPr txBox="true"/>
            <p:nvPr/>
          </p:nvSpPr>
          <p:spPr>
            <a:xfrm>
              <a:off x="0" y="-28575"/>
              <a:ext cx="1270822" cy="1282045"/>
            </a:xfrm>
            <a:prstGeom prst="rect">
              <a:avLst/>
            </a:prstGeom>
          </p:spPr>
          <p:txBody>
            <a:bodyPr anchor="ctr" rtlCol="false" tIns="50800" lIns="50800" bIns="50800" rIns="50800"/>
            <a:lstStyle/>
            <a:p>
              <a:pPr algn="ctr">
                <a:lnSpc>
                  <a:spcPts val="1960"/>
                </a:lnSpc>
                <a:spcBef>
                  <a:spcPct val="0"/>
                </a:spcBef>
              </a:pPr>
            </a:p>
          </p:txBody>
        </p:sp>
      </p:grpSp>
      <p:grpSp>
        <p:nvGrpSpPr>
          <p:cNvPr name="Group 20" id="20"/>
          <p:cNvGrpSpPr/>
          <p:nvPr/>
        </p:nvGrpSpPr>
        <p:grpSpPr>
          <a:xfrm rot="0">
            <a:off x="-1240773" y="836443"/>
            <a:ext cx="3431219" cy="5484584"/>
            <a:chOff x="0" y="0"/>
            <a:chExt cx="1270822" cy="2031327"/>
          </a:xfrm>
        </p:grpSpPr>
        <p:sp>
          <p:nvSpPr>
            <p:cNvPr name="Freeform 21" id="21"/>
            <p:cNvSpPr/>
            <p:nvPr/>
          </p:nvSpPr>
          <p:spPr>
            <a:xfrm flipH="false" flipV="false" rot="0">
              <a:off x="0" y="0"/>
              <a:ext cx="1270822" cy="2031328"/>
            </a:xfrm>
            <a:custGeom>
              <a:avLst/>
              <a:gdLst/>
              <a:ahLst/>
              <a:cxnLst/>
              <a:rect r="r" b="b" t="t" l="l"/>
              <a:pathLst>
                <a:path h="2031328" w="1270822">
                  <a:moveTo>
                    <a:pt x="29332" y="0"/>
                  </a:moveTo>
                  <a:lnTo>
                    <a:pt x="1241490" y="0"/>
                  </a:lnTo>
                  <a:cubicBezTo>
                    <a:pt x="1249269" y="0"/>
                    <a:pt x="1256730" y="3090"/>
                    <a:pt x="1262231" y="8591"/>
                  </a:cubicBezTo>
                  <a:cubicBezTo>
                    <a:pt x="1267731" y="14092"/>
                    <a:pt x="1270822" y="21553"/>
                    <a:pt x="1270822" y="29332"/>
                  </a:cubicBezTo>
                  <a:lnTo>
                    <a:pt x="1270822" y="2001995"/>
                  </a:lnTo>
                  <a:cubicBezTo>
                    <a:pt x="1270822" y="2018195"/>
                    <a:pt x="1257689" y="2031328"/>
                    <a:pt x="1241490" y="2031328"/>
                  </a:cubicBezTo>
                  <a:lnTo>
                    <a:pt x="29332" y="2031328"/>
                  </a:lnTo>
                  <a:cubicBezTo>
                    <a:pt x="21553" y="2031328"/>
                    <a:pt x="14092" y="2028237"/>
                    <a:pt x="8591" y="2022736"/>
                  </a:cubicBezTo>
                  <a:cubicBezTo>
                    <a:pt x="3090" y="2017236"/>
                    <a:pt x="0" y="2009775"/>
                    <a:pt x="0" y="2001995"/>
                  </a:cubicBezTo>
                  <a:lnTo>
                    <a:pt x="0" y="29332"/>
                  </a:lnTo>
                  <a:cubicBezTo>
                    <a:pt x="0" y="21553"/>
                    <a:pt x="3090" y="14092"/>
                    <a:pt x="8591" y="8591"/>
                  </a:cubicBezTo>
                  <a:cubicBezTo>
                    <a:pt x="14092" y="3090"/>
                    <a:pt x="21553" y="0"/>
                    <a:pt x="29332" y="0"/>
                  </a:cubicBezTo>
                  <a:close/>
                </a:path>
              </a:pathLst>
            </a:custGeom>
            <a:solidFill>
              <a:srgbClr val="0B001D"/>
            </a:solidFill>
            <a:ln w="9525" cap="sq">
              <a:solidFill>
                <a:srgbClr val="FFFFFF"/>
              </a:solidFill>
              <a:prstDash val="solid"/>
              <a:miter/>
            </a:ln>
          </p:spPr>
        </p:sp>
        <p:sp>
          <p:nvSpPr>
            <p:cNvPr name="TextBox 22" id="22"/>
            <p:cNvSpPr txBox="true"/>
            <p:nvPr/>
          </p:nvSpPr>
          <p:spPr>
            <a:xfrm>
              <a:off x="0" y="-28575"/>
              <a:ext cx="1270822" cy="2059902"/>
            </a:xfrm>
            <a:prstGeom prst="rect">
              <a:avLst/>
            </a:prstGeom>
          </p:spPr>
          <p:txBody>
            <a:bodyPr anchor="ctr" rtlCol="false" tIns="50800" lIns="50800" bIns="50800" rIns="50800"/>
            <a:lstStyle/>
            <a:p>
              <a:pPr algn="ctr">
                <a:lnSpc>
                  <a:spcPts val="1960"/>
                </a:lnSpc>
                <a:spcBef>
                  <a:spcPct val="0"/>
                </a:spcBef>
              </a:pPr>
            </a:p>
          </p:txBody>
        </p:sp>
      </p:grpSp>
      <p:grpSp>
        <p:nvGrpSpPr>
          <p:cNvPr name="Group 23" id="23"/>
          <p:cNvGrpSpPr/>
          <p:nvPr/>
        </p:nvGrpSpPr>
        <p:grpSpPr>
          <a:xfrm rot="0">
            <a:off x="6216623" y="2936657"/>
            <a:ext cx="2816784" cy="3384370"/>
            <a:chOff x="0" y="0"/>
            <a:chExt cx="1043253" cy="1253470"/>
          </a:xfrm>
        </p:grpSpPr>
        <p:sp>
          <p:nvSpPr>
            <p:cNvPr name="Freeform 24" id="24"/>
            <p:cNvSpPr/>
            <p:nvPr/>
          </p:nvSpPr>
          <p:spPr>
            <a:xfrm flipH="false" flipV="false" rot="0">
              <a:off x="0" y="0"/>
              <a:ext cx="1043253" cy="1253470"/>
            </a:xfrm>
            <a:custGeom>
              <a:avLst/>
              <a:gdLst/>
              <a:ahLst/>
              <a:cxnLst/>
              <a:rect r="r" b="b" t="t" l="l"/>
              <a:pathLst>
                <a:path h="1253470" w="1043253">
                  <a:moveTo>
                    <a:pt x="35730" y="0"/>
                  </a:moveTo>
                  <a:lnTo>
                    <a:pt x="1007523" y="0"/>
                  </a:lnTo>
                  <a:cubicBezTo>
                    <a:pt x="1016999" y="0"/>
                    <a:pt x="1026087" y="3764"/>
                    <a:pt x="1032788" y="10465"/>
                  </a:cubicBezTo>
                  <a:cubicBezTo>
                    <a:pt x="1039489" y="17166"/>
                    <a:pt x="1043253" y="26254"/>
                    <a:pt x="1043253" y="35730"/>
                  </a:cubicBezTo>
                  <a:lnTo>
                    <a:pt x="1043253" y="1217740"/>
                  </a:lnTo>
                  <a:cubicBezTo>
                    <a:pt x="1043253" y="1237473"/>
                    <a:pt x="1027256" y="1253470"/>
                    <a:pt x="1007523" y="1253470"/>
                  </a:cubicBezTo>
                  <a:lnTo>
                    <a:pt x="35730" y="1253470"/>
                  </a:lnTo>
                  <a:cubicBezTo>
                    <a:pt x="26254" y="1253470"/>
                    <a:pt x="17166" y="1249706"/>
                    <a:pt x="10465" y="1243005"/>
                  </a:cubicBezTo>
                  <a:cubicBezTo>
                    <a:pt x="3764" y="1236304"/>
                    <a:pt x="0" y="1227216"/>
                    <a:pt x="0" y="1217740"/>
                  </a:cubicBezTo>
                  <a:lnTo>
                    <a:pt x="0" y="35730"/>
                  </a:lnTo>
                  <a:cubicBezTo>
                    <a:pt x="0" y="15997"/>
                    <a:pt x="15997" y="0"/>
                    <a:pt x="35730" y="0"/>
                  </a:cubicBezTo>
                  <a:close/>
                </a:path>
              </a:pathLst>
            </a:custGeom>
            <a:solidFill>
              <a:srgbClr val="0B001D"/>
            </a:solidFill>
            <a:ln w="9525" cap="sq">
              <a:solidFill>
                <a:srgbClr val="FFFFFF"/>
              </a:solidFill>
              <a:prstDash val="solid"/>
              <a:miter/>
            </a:ln>
          </p:spPr>
        </p:sp>
        <p:sp>
          <p:nvSpPr>
            <p:cNvPr name="TextBox 25" id="25"/>
            <p:cNvSpPr txBox="true"/>
            <p:nvPr/>
          </p:nvSpPr>
          <p:spPr>
            <a:xfrm>
              <a:off x="0" y="-28575"/>
              <a:ext cx="1043253" cy="1282045"/>
            </a:xfrm>
            <a:prstGeom prst="rect">
              <a:avLst/>
            </a:prstGeom>
          </p:spPr>
          <p:txBody>
            <a:bodyPr anchor="ctr" rtlCol="false" tIns="50800" lIns="50800" bIns="50800" rIns="50800"/>
            <a:lstStyle/>
            <a:p>
              <a:pPr algn="ctr">
                <a:lnSpc>
                  <a:spcPts val="1960"/>
                </a:lnSpc>
                <a:spcBef>
                  <a:spcPct val="0"/>
                </a:spcBef>
              </a:pPr>
            </a:p>
          </p:txBody>
        </p:sp>
      </p:grpSp>
      <p:grpSp>
        <p:nvGrpSpPr>
          <p:cNvPr name="Group 26" id="26"/>
          <p:cNvGrpSpPr/>
          <p:nvPr/>
        </p:nvGrpSpPr>
        <p:grpSpPr>
          <a:xfrm rot="0">
            <a:off x="4821829" y="2291472"/>
            <a:ext cx="230972" cy="100712"/>
            <a:chOff x="0" y="0"/>
            <a:chExt cx="85545" cy="37301"/>
          </a:xfrm>
        </p:grpSpPr>
        <p:sp>
          <p:nvSpPr>
            <p:cNvPr name="Freeform 27" id="27"/>
            <p:cNvSpPr/>
            <p:nvPr/>
          </p:nvSpPr>
          <p:spPr>
            <a:xfrm flipH="false" flipV="false" rot="0">
              <a:off x="0" y="0"/>
              <a:ext cx="85545" cy="37301"/>
            </a:xfrm>
            <a:custGeom>
              <a:avLst/>
              <a:gdLst/>
              <a:ahLst/>
              <a:cxnLst/>
              <a:rect r="r" b="b" t="t" l="l"/>
              <a:pathLst>
                <a:path h="37301" w="85545">
                  <a:moveTo>
                    <a:pt x="18650" y="0"/>
                  </a:moveTo>
                  <a:lnTo>
                    <a:pt x="66895" y="0"/>
                  </a:lnTo>
                  <a:cubicBezTo>
                    <a:pt x="71841" y="0"/>
                    <a:pt x="76585" y="1965"/>
                    <a:pt x="80083" y="5463"/>
                  </a:cubicBezTo>
                  <a:cubicBezTo>
                    <a:pt x="83580" y="8960"/>
                    <a:pt x="85545" y="13704"/>
                    <a:pt x="85545" y="18650"/>
                  </a:cubicBezTo>
                  <a:lnTo>
                    <a:pt x="85545" y="18650"/>
                  </a:lnTo>
                  <a:cubicBezTo>
                    <a:pt x="85545" y="28951"/>
                    <a:pt x="77195" y="37301"/>
                    <a:pt x="66895" y="37301"/>
                  </a:cubicBezTo>
                  <a:lnTo>
                    <a:pt x="18650" y="37301"/>
                  </a:lnTo>
                  <a:cubicBezTo>
                    <a:pt x="13704" y="37301"/>
                    <a:pt x="8960" y="35336"/>
                    <a:pt x="5463" y="31838"/>
                  </a:cubicBezTo>
                  <a:cubicBezTo>
                    <a:pt x="1965" y="28341"/>
                    <a:pt x="0" y="23597"/>
                    <a:pt x="0" y="18650"/>
                  </a:cubicBezTo>
                  <a:lnTo>
                    <a:pt x="0" y="18650"/>
                  </a:lnTo>
                  <a:cubicBezTo>
                    <a:pt x="0" y="13704"/>
                    <a:pt x="1965" y="8960"/>
                    <a:pt x="5463" y="5463"/>
                  </a:cubicBezTo>
                  <a:cubicBezTo>
                    <a:pt x="8960" y="1965"/>
                    <a:pt x="13704" y="0"/>
                    <a:pt x="18650" y="0"/>
                  </a:cubicBezTo>
                  <a:close/>
                </a:path>
              </a:pathLst>
            </a:custGeom>
            <a:solidFill>
              <a:srgbClr val="FFFFFF">
                <a:alpha val="19608"/>
              </a:srgbClr>
            </a:solidFill>
          </p:spPr>
        </p:sp>
        <p:sp>
          <p:nvSpPr>
            <p:cNvPr name="TextBox 28" id="28"/>
            <p:cNvSpPr txBox="true"/>
            <p:nvPr/>
          </p:nvSpPr>
          <p:spPr>
            <a:xfrm>
              <a:off x="0" y="-19050"/>
              <a:ext cx="85545" cy="56351"/>
            </a:xfrm>
            <a:prstGeom prst="rect">
              <a:avLst/>
            </a:prstGeom>
          </p:spPr>
          <p:txBody>
            <a:bodyPr anchor="ctr" rtlCol="false" tIns="50800" lIns="50800" bIns="50800" rIns="50800"/>
            <a:lstStyle/>
            <a:p>
              <a:pPr algn="ctr">
                <a:lnSpc>
                  <a:spcPts val="1679"/>
                </a:lnSpc>
              </a:pPr>
            </a:p>
          </p:txBody>
        </p:sp>
      </p:grpSp>
      <p:grpSp>
        <p:nvGrpSpPr>
          <p:cNvPr name="Group 29" id="29"/>
          <p:cNvGrpSpPr/>
          <p:nvPr/>
        </p:nvGrpSpPr>
        <p:grpSpPr>
          <a:xfrm rot="0">
            <a:off x="7453266" y="3831002"/>
            <a:ext cx="230972" cy="100712"/>
            <a:chOff x="0" y="0"/>
            <a:chExt cx="85545" cy="37301"/>
          </a:xfrm>
        </p:grpSpPr>
        <p:sp>
          <p:nvSpPr>
            <p:cNvPr name="Freeform 30" id="30"/>
            <p:cNvSpPr/>
            <p:nvPr/>
          </p:nvSpPr>
          <p:spPr>
            <a:xfrm flipH="false" flipV="false" rot="0">
              <a:off x="0" y="0"/>
              <a:ext cx="85545" cy="37301"/>
            </a:xfrm>
            <a:custGeom>
              <a:avLst/>
              <a:gdLst/>
              <a:ahLst/>
              <a:cxnLst/>
              <a:rect r="r" b="b" t="t" l="l"/>
              <a:pathLst>
                <a:path h="37301" w="85545">
                  <a:moveTo>
                    <a:pt x="18650" y="0"/>
                  </a:moveTo>
                  <a:lnTo>
                    <a:pt x="66895" y="0"/>
                  </a:lnTo>
                  <a:cubicBezTo>
                    <a:pt x="71841" y="0"/>
                    <a:pt x="76585" y="1965"/>
                    <a:pt x="80083" y="5463"/>
                  </a:cubicBezTo>
                  <a:cubicBezTo>
                    <a:pt x="83580" y="8960"/>
                    <a:pt x="85545" y="13704"/>
                    <a:pt x="85545" y="18650"/>
                  </a:cubicBezTo>
                  <a:lnTo>
                    <a:pt x="85545" y="18650"/>
                  </a:lnTo>
                  <a:cubicBezTo>
                    <a:pt x="85545" y="28951"/>
                    <a:pt x="77195" y="37301"/>
                    <a:pt x="66895" y="37301"/>
                  </a:cubicBezTo>
                  <a:lnTo>
                    <a:pt x="18650" y="37301"/>
                  </a:lnTo>
                  <a:cubicBezTo>
                    <a:pt x="13704" y="37301"/>
                    <a:pt x="8960" y="35336"/>
                    <a:pt x="5463" y="31838"/>
                  </a:cubicBezTo>
                  <a:cubicBezTo>
                    <a:pt x="1965" y="28341"/>
                    <a:pt x="0" y="23597"/>
                    <a:pt x="0" y="18650"/>
                  </a:cubicBezTo>
                  <a:lnTo>
                    <a:pt x="0" y="18650"/>
                  </a:lnTo>
                  <a:cubicBezTo>
                    <a:pt x="0" y="13704"/>
                    <a:pt x="1965" y="8960"/>
                    <a:pt x="5463" y="5463"/>
                  </a:cubicBezTo>
                  <a:cubicBezTo>
                    <a:pt x="8960" y="1965"/>
                    <a:pt x="13704" y="0"/>
                    <a:pt x="18650" y="0"/>
                  </a:cubicBezTo>
                  <a:close/>
                </a:path>
              </a:pathLst>
            </a:custGeom>
            <a:solidFill>
              <a:srgbClr val="FFFFFF">
                <a:alpha val="19608"/>
              </a:srgbClr>
            </a:solidFill>
          </p:spPr>
        </p:sp>
        <p:sp>
          <p:nvSpPr>
            <p:cNvPr name="TextBox 31" id="31"/>
            <p:cNvSpPr txBox="true"/>
            <p:nvPr/>
          </p:nvSpPr>
          <p:spPr>
            <a:xfrm>
              <a:off x="0" y="-19050"/>
              <a:ext cx="85545" cy="56351"/>
            </a:xfrm>
            <a:prstGeom prst="rect">
              <a:avLst/>
            </a:prstGeom>
          </p:spPr>
          <p:txBody>
            <a:bodyPr anchor="ctr" rtlCol="false" tIns="50800" lIns="50800" bIns="50800" rIns="50800"/>
            <a:lstStyle/>
            <a:p>
              <a:pPr algn="ctr">
                <a:lnSpc>
                  <a:spcPts val="1679"/>
                </a:lnSpc>
              </a:pPr>
            </a:p>
          </p:txBody>
        </p:sp>
      </p:grpSp>
      <p:grpSp>
        <p:nvGrpSpPr>
          <p:cNvPr name="Group 32" id="32"/>
          <p:cNvGrpSpPr/>
          <p:nvPr/>
        </p:nvGrpSpPr>
        <p:grpSpPr>
          <a:xfrm rot="0">
            <a:off x="3376900" y="2291472"/>
            <a:ext cx="230972" cy="100712"/>
            <a:chOff x="0" y="0"/>
            <a:chExt cx="85545" cy="37301"/>
          </a:xfrm>
        </p:grpSpPr>
        <p:sp>
          <p:nvSpPr>
            <p:cNvPr name="Freeform 33" id="33"/>
            <p:cNvSpPr/>
            <p:nvPr/>
          </p:nvSpPr>
          <p:spPr>
            <a:xfrm flipH="false" flipV="false" rot="0">
              <a:off x="0" y="0"/>
              <a:ext cx="85545" cy="37301"/>
            </a:xfrm>
            <a:custGeom>
              <a:avLst/>
              <a:gdLst/>
              <a:ahLst/>
              <a:cxnLst/>
              <a:rect r="r" b="b" t="t" l="l"/>
              <a:pathLst>
                <a:path h="37301" w="85545">
                  <a:moveTo>
                    <a:pt x="18650" y="0"/>
                  </a:moveTo>
                  <a:lnTo>
                    <a:pt x="66895" y="0"/>
                  </a:lnTo>
                  <a:cubicBezTo>
                    <a:pt x="71841" y="0"/>
                    <a:pt x="76585" y="1965"/>
                    <a:pt x="80083" y="5463"/>
                  </a:cubicBezTo>
                  <a:cubicBezTo>
                    <a:pt x="83580" y="8960"/>
                    <a:pt x="85545" y="13704"/>
                    <a:pt x="85545" y="18650"/>
                  </a:cubicBezTo>
                  <a:lnTo>
                    <a:pt x="85545" y="18650"/>
                  </a:lnTo>
                  <a:cubicBezTo>
                    <a:pt x="85545" y="28951"/>
                    <a:pt x="77195" y="37301"/>
                    <a:pt x="66895" y="37301"/>
                  </a:cubicBezTo>
                  <a:lnTo>
                    <a:pt x="18650" y="37301"/>
                  </a:lnTo>
                  <a:cubicBezTo>
                    <a:pt x="13704" y="37301"/>
                    <a:pt x="8960" y="35336"/>
                    <a:pt x="5463" y="31838"/>
                  </a:cubicBezTo>
                  <a:cubicBezTo>
                    <a:pt x="1965" y="28341"/>
                    <a:pt x="0" y="23597"/>
                    <a:pt x="0" y="18650"/>
                  </a:cubicBezTo>
                  <a:lnTo>
                    <a:pt x="0" y="18650"/>
                  </a:lnTo>
                  <a:cubicBezTo>
                    <a:pt x="0" y="13704"/>
                    <a:pt x="1965" y="8960"/>
                    <a:pt x="5463" y="5463"/>
                  </a:cubicBezTo>
                  <a:cubicBezTo>
                    <a:pt x="8960" y="1965"/>
                    <a:pt x="13704" y="0"/>
                    <a:pt x="18650" y="0"/>
                  </a:cubicBezTo>
                  <a:close/>
                </a:path>
              </a:pathLst>
            </a:custGeom>
            <a:solidFill>
              <a:srgbClr val="FFFFFF">
                <a:alpha val="19608"/>
              </a:srgbClr>
            </a:solidFill>
          </p:spPr>
        </p:sp>
        <p:sp>
          <p:nvSpPr>
            <p:cNvPr name="TextBox 34" id="34"/>
            <p:cNvSpPr txBox="true"/>
            <p:nvPr/>
          </p:nvSpPr>
          <p:spPr>
            <a:xfrm>
              <a:off x="0" y="-19050"/>
              <a:ext cx="85545" cy="56351"/>
            </a:xfrm>
            <a:prstGeom prst="rect">
              <a:avLst/>
            </a:prstGeom>
          </p:spPr>
          <p:txBody>
            <a:bodyPr anchor="ctr" rtlCol="false" tIns="50800" lIns="50800" bIns="50800" rIns="50800"/>
            <a:lstStyle/>
            <a:p>
              <a:pPr algn="ctr">
                <a:lnSpc>
                  <a:spcPts val="1679"/>
                </a:lnSpc>
              </a:pPr>
            </a:p>
          </p:txBody>
        </p:sp>
      </p:grpSp>
      <p:grpSp>
        <p:nvGrpSpPr>
          <p:cNvPr name="Group 35" id="35"/>
          <p:cNvGrpSpPr/>
          <p:nvPr/>
        </p:nvGrpSpPr>
        <p:grpSpPr>
          <a:xfrm rot="0">
            <a:off x="6761825" y="2291472"/>
            <a:ext cx="230972" cy="100712"/>
            <a:chOff x="0" y="0"/>
            <a:chExt cx="85545" cy="37301"/>
          </a:xfrm>
        </p:grpSpPr>
        <p:sp>
          <p:nvSpPr>
            <p:cNvPr name="Freeform 36" id="36"/>
            <p:cNvSpPr/>
            <p:nvPr/>
          </p:nvSpPr>
          <p:spPr>
            <a:xfrm flipH="false" flipV="false" rot="0">
              <a:off x="0" y="0"/>
              <a:ext cx="85545" cy="37301"/>
            </a:xfrm>
            <a:custGeom>
              <a:avLst/>
              <a:gdLst/>
              <a:ahLst/>
              <a:cxnLst/>
              <a:rect r="r" b="b" t="t" l="l"/>
              <a:pathLst>
                <a:path h="37301" w="85545">
                  <a:moveTo>
                    <a:pt x="18650" y="0"/>
                  </a:moveTo>
                  <a:lnTo>
                    <a:pt x="66895" y="0"/>
                  </a:lnTo>
                  <a:cubicBezTo>
                    <a:pt x="71841" y="0"/>
                    <a:pt x="76585" y="1965"/>
                    <a:pt x="80083" y="5463"/>
                  </a:cubicBezTo>
                  <a:cubicBezTo>
                    <a:pt x="83580" y="8960"/>
                    <a:pt x="85545" y="13704"/>
                    <a:pt x="85545" y="18650"/>
                  </a:cubicBezTo>
                  <a:lnTo>
                    <a:pt x="85545" y="18650"/>
                  </a:lnTo>
                  <a:cubicBezTo>
                    <a:pt x="85545" y="28951"/>
                    <a:pt x="77195" y="37301"/>
                    <a:pt x="66895" y="37301"/>
                  </a:cubicBezTo>
                  <a:lnTo>
                    <a:pt x="18650" y="37301"/>
                  </a:lnTo>
                  <a:cubicBezTo>
                    <a:pt x="13704" y="37301"/>
                    <a:pt x="8960" y="35336"/>
                    <a:pt x="5463" y="31838"/>
                  </a:cubicBezTo>
                  <a:cubicBezTo>
                    <a:pt x="1965" y="28341"/>
                    <a:pt x="0" y="23597"/>
                    <a:pt x="0" y="18650"/>
                  </a:cubicBezTo>
                  <a:lnTo>
                    <a:pt x="0" y="18650"/>
                  </a:lnTo>
                  <a:cubicBezTo>
                    <a:pt x="0" y="13704"/>
                    <a:pt x="1965" y="8960"/>
                    <a:pt x="5463" y="5463"/>
                  </a:cubicBezTo>
                  <a:cubicBezTo>
                    <a:pt x="8960" y="1965"/>
                    <a:pt x="13704" y="0"/>
                    <a:pt x="18650" y="0"/>
                  </a:cubicBezTo>
                  <a:close/>
                </a:path>
              </a:pathLst>
            </a:custGeom>
            <a:solidFill>
              <a:srgbClr val="FFFFFF">
                <a:alpha val="19608"/>
              </a:srgbClr>
            </a:solidFill>
          </p:spPr>
        </p:sp>
        <p:sp>
          <p:nvSpPr>
            <p:cNvPr name="TextBox 37" id="37"/>
            <p:cNvSpPr txBox="true"/>
            <p:nvPr/>
          </p:nvSpPr>
          <p:spPr>
            <a:xfrm>
              <a:off x="0" y="-19050"/>
              <a:ext cx="85545" cy="56351"/>
            </a:xfrm>
            <a:prstGeom prst="rect">
              <a:avLst/>
            </a:prstGeom>
          </p:spPr>
          <p:txBody>
            <a:bodyPr anchor="ctr" rtlCol="false" tIns="50800" lIns="50800" bIns="50800" rIns="50800"/>
            <a:lstStyle/>
            <a:p>
              <a:pPr algn="ctr">
                <a:lnSpc>
                  <a:spcPts val="1679"/>
                </a:lnSpc>
              </a:pPr>
            </a:p>
          </p:txBody>
        </p:sp>
      </p:grpSp>
      <p:grpSp>
        <p:nvGrpSpPr>
          <p:cNvPr name="Group 38" id="38"/>
          <p:cNvGrpSpPr/>
          <p:nvPr/>
        </p:nvGrpSpPr>
        <p:grpSpPr>
          <a:xfrm rot="0">
            <a:off x="8434950" y="2291472"/>
            <a:ext cx="230972" cy="100712"/>
            <a:chOff x="0" y="0"/>
            <a:chExt cx="85545" cy="37301"/>
          </a:xfrm>
        </p:grpSpPr>
        <p:sp>
          <p:nvSpPr>
            <p:cNvPr name="Freeform 39" id="39"/>
            <p:cNvSpPr/>
            <p:nvPr/>
          </p:nvSpPr>
          <p:spPr>
            <a:xfrm flipH="false" flipV="false" rot="0">
              <a:off x="0" y="0"/>
              <a:ext cx="85545" cy="37301"/>
            </a:xfrm>
            <a:custGeom>
              <a:avLst/>
              <a:gdLst/>
              <a:ahLst/>
              <a:cxnLst/>
              <a:rect r="r" b="b" t="t" l="l"/>
              <a:pathLst>
                <a:path h="37301" w="85545">
                  <a:moveTo>
                    <a:pt x="18650" y="0"/>
                  </a:moveTo>
                  <a:lnTo>
                    <a:pt x="66895" y="0"/>
                  </a:lnTo>
                  <a:cubicBezTo>
                    <a:pt x="71841" y="0"/>
                    <a:pt x="76585" y="1965"/>
                    <a:pt x="80083" y="5463"/>
                  </a:cubicBezTo>
                  <a:cubicBezTo>
                    <a:pt x="83580" y="8960"/>
                    <a:pt x="85545" y="13704"/>
                    <a:pt x="85545" y="18650"/>
                  </a:cubicBezTo>
                  <a:lnTo>
                    <a:pt x="85545" y="18650"/>
                  </a:lnTo>
                  <a:cubicBezTo>
                    <a:pt x="85545" y="28951"/>
                    <a:pt x="77195" y="37301"/>
                    <a:pt x="66895" y="37301"/>
                  </a:cubicBezTo>
                  <a:lnTo>
                    <a:pt x="18650" y="37301"/>
                  </a:lnTo>
                  <a:cubicBezTo>
                    <a:pt x="13704" y="37301"/>
                    <a:pt x="8960" y="35336"/>
                    <a:pt x="5463" y="31838"/>
                  </a:cubicBezTo>
                  <a:cubicBezTo>
                    <a:pt x="1965" y="28341"/>
                    <a:pt x="0" y="23597"/>
                    <a:pt x="0" y="18650"/>
                  </a:cubicBezTo>
                  <a:lnTo>
                    <a:pt x="0" y="18650"/>
                  </a:lnTo>
                  <a:cubicBezTo>
                    <a:pt x="0" y="13704"/>
                    <a:pt x="1965" y="8960"/>
                    <a:pt x="5463" y="5463"/>
                  </a:cubicBezTo>
                  <a:cubicBezTo>
                    <a:pt x="8960" y="1965"/>
                    <a:pt x="13704" y="0"/>
                    <a:pt x="18650" y="0"/>
                  </a:cubicBezTo>
                  <a:close/>
                </a:path>
              </a:pathLst>
            </a:custGeom>
            <a:solidFill>
              <a:srgbClr val="FFFFFF">
                <a:alpha val="19608"/>
              </a:srgbClr>
            </a:solidFill>
          </p:spPr>
        </p:sp>
        <p:sp>
          <p:nvSpPr>
            <p:cNvPr name="TextBox 40" id="40"/>
            <p:cNvSpPr txBox="true"/>
            <p:nvPr/>
          </p:nvSpPr>
          <p:spPr>
            <a:xfrm>
              <a:off x="0" y="-19050"/>
              <a:ext cx="85545" cy="56351"/>
            </a:xfrm>
            <a:prstGeom prst="rect">
              <a:avLst/>
            </a:prstGeom>
          </p:spPr>
          <p:txBody>
            <a:bodyPr anchor="ctr" rtlCol="false" tIns="50800" lIns="50800" bIns="50800" rIns="50800"/>
            <a:lstStyle/>
            <a:p>
              <a:pPr algn="ctr">
                <a:lnSpc>
                  <a:spcPts val="1679"/>
                </a:lnSpc>
              </a:pPr>
            </a:p>
          </p:txBody>
        </p:sp>
      </p:grpSp>
      <p:grpSp>
        <p:nvGrpSpPr>
          <p:cNvPr name="Group 41" id="41"/>
          <p:cNvGrpSpPr/>
          <p:nvPr/>
        </p:nvGrpSpPr>
        <p:grpSpPr>
          <a:xfrm rot="0">
            <a:off x="8342017" y="3133788"/>
            <a:ext cx="517218" cy="179097"/>
            <a:chOff x="0" y="0"/>
            <a:chExt cx="191562" cy="66332"/>
          </a:xfrm>
        </p:grpSpPr>
        <p:sp>
          <p:nvSpPr>
            <p:cNvPr name="Freeform 42" id="42"/>
            <p:cNvSpPr/>
            <p:nvPr/>
          </p:nvSpPr>
          <p:spPr>
            <a:xfrm flipH="false" flipV="false" rot="0">
              <a:off x="0" y="0"/>
              <a:ext cx="191562" cy="66332"/>
            </a:xfrm>
            <a:custGeom>
              <a:avLst/>
              <a:gdLst/>
              <a:ahLst/>
              <a:cxnLst/>
              <a:rect r="r" b="b" t="t" l="l"/>
              <a:pathLst>
                <a:path h="66332" w="191562">
                  <a:moveTo>
                    <a:pt x="33166" y="0"/>
                  </a:moveTo>
                  <a:lnTo>
                    <a:pt x="158396" y="0"/>
                  </a:lnTo>
                  <a:cubicBezTo>
                    <a:pt x="176713" y="0"/>
                    <a:pt x="191562" y="14849"/>
                    <a:pt x="191562" y="33166"/>
                  </a:cubicBezTo>
                  <a:lnTo>
                    <a:pt x="191562" y="33166"/>
                  </a:lnTo>
                  <a:cubicBezTo>
                    <a:pt x="191562" y="41962"/>
                    <a:pt x="188068" y="50398"/>
                    <a:pt x="181848" y="56618"/>
                  </a:cubicBezTo>
                  <a:cubicBezTo>
                    <a:pt x="175628" y="62838"/>
                    <a:pt x="167192" y="66332"/>
                    <a:pt x="158396" y="66332"/>
                  </a:cubicBezTo>
                  <a:lnTo>
                    <a:pt x="33166" y="66332"/>
                  </a:lnTo>
                  <a:cubicBezTo>
                    <a:pt x="14849" y="66332"/>
                    <a:pt x="0" y="51483"/>
                    <a:pt x="0" y="33166"/>
                  </a:cubicBezTo>
                  <a:lnTo>
                    <a:pt x="0" y="33166"/>
                  </a:lnTo>
                  <a:cubicBezTo>
                    <a:pt x="0" y="14849"/>
                    <a:pt x="14849" y="0"/>
                    <a:pt x="33166" y="0"/>
                  </a:cubicBezTo>
                  <a:close/>
                </a:path>
              </a:pathLst>
            </a:custGeom>
            <a:solidFill>
              <a:srgbClr val="FFFFFF">
                <a:alpha val="24706"/>
              </a:srgbClr>
            </a:solidFill>
            <a:ln w="9525" cap="sq">
              <a:solidFill>
                <a:srgbClr val="FFFFFF">
                  <a:alpha val="24706"/>
                </a:srgbClr>
              </a:solidFill>
              <a:prstDash val="solid"/>
              <a:miter/>
            </a:ln>
          </p:spPr>
        </p:sp>
        <p:sp>
          <p:nvSpPr>
            <p:cNvPr name="TextBox 43" id="43"/>
            <p:cNvSpPr txBox="true"/>
            <p:nvPr/>
          </p:nvSpPr>
          <p:spPr>
            <a:xfrm>
              <a:off x="0" y="-28575"/>
              <a:ext cx="191562" cy="94907"/>
            </a:xfrm>
            <a:prstGeom prst="rect">
              <a:avLst/>
            </a:prstGeom>
          </p:spPr>
          <p:txBody>
            <a:bodyPr anchor="ctr" rtlCol="false" tIns="50800" lIns="50800" bIns="50800" rIns="50800"/>
            <a:lstStyle/>
            <a:p>
              <a:pPr algn="ctr">
                <a:lnSpc>
                  <a:spcPts val="1960"/>
                </a:lnSpc>
                <a:spcBef>
                  <a:spcPct val="0"/>
                </a:spcBef>
              </a:pPr>
            </a:p>
          </p:txBody>
        </p:sp>
      </p:grpSp>
      <p:grpSp>
        <p:nvGrpSpPr>
          <p:cNvPr name="Group 44" id="44"/>
          <p:cNvGrpSpPr/>
          <p:nvPr/>
        </p:nvGrpSpPr>
        <p:grpSpPr>
          <a:xfrm rot="0">
            <a:off x="5360009" y="3133788"/>
            <a:ext cx="517218" cy="179097"/>
            <a:chOff x="0" y="0"/>
            <a:chExt cx="191562" cy="66332"/>
          </a:xfrm>
        </p:grpSpPr>
        <p:sp>
          <p:nvSpPr>
            <p:cNvPr name="Freeform 45" id="45"/>
            <p:cNvSpPr/>
            <p:nvPr/>
          </p:nvSpPr>
          <p:spPr>
            <a:xfrm flipH="false" flipV="false" rot="0">
              <a:off x="0" y="0"/>
              <a:ext cx="191562" cy="66332"/>
            </a:xfrm>
            <a:custGeom>
              <a:avLst/>
              <a:gdLst/>
              <a:ahLst/>
              <a:cxnLst/>
              <a:rect r="r" b="b" t="t" l="l"/>
              <a:pathLst>
                <a:path h="66332" w="191562">
                  <a:moveTo>
                    <a:pt x="33166" y="0"/>
                  </a:moveTo>
                  <a:lnTo>
                    <a:pt x="158396" y="0"/>
                  </a:lnTo>
                  <a:cubicBezTo>
                    <a:pt x="176713" y="0"/>
                    <a:pt x="191562" y="14849"/>
                    <a:pt x="191562" y="33166"/>
                  </a:cubicBezTo>
                  <a:lnTo>
                    <a:pt x="191562" y="33166"/>
                  </a:lnTo>
                  <a:cubicBezTo>
                    <a:pt x="191562" y="41962"/>
                    <a:pt x="188068" y="50398"/>
                    <a:pt x="181848" y="56618"/>
                  </a:cubicBezTo>
                  <a:cubicBezTo>
                    <a:pt x="175628" y="62838"/>
                    <a:pt x="167192" y="66332"/>
                    <a:pt x="158396" y="66332"/>
                  </a:cubicBezTo>
                  <a:lnTo>
                    <a:pt x="33166" y="66332"/>
                  </a:lnTo>
                  <a:cubicBezTo>
                    <a:pt x="14849" y="66332"/>
                    <a:pt x="0" y="51483"/>
                    <a:pt x="0" y="33166"/>
                  </a:cubicBezTo>
                  <a:lnTo>
                    <a:pt x="0" y="33166"/>
                  </a:lnTo>
                  <a:cubicBezTo>
                    <a:pt x="0" y="14849"/>
                    <a:pt x="14849" y="0"/>
                    <a:pt x="33166" y="0"/>
                  </a:cubicBezTo>
                  <a:close/>
                </a:path>
              </a:pathLst>
            </a:custGeom>
            <a:solidFill>
              <a:srgbClr val="FFFFFF">
                <a:alpha val="24706"/>
              </a:srgbClr>
            </a:solidFill>
            <a:ln w="9525" cap="sq">
              <a:solidFill>
                <a:srgbClr val="FFFFFF">
                  <a:alpha val="24706"/>
                </a:srgbClr>
              </a:solidFill>
              <a:prstDash val="solid"/>
              <a:miter/>
            </a:ln>
          </p:spPr>
        </p:sp>
        <p:sp>
          <p:nvSpPr>
            <p:cNvPr name="TextBox 46" id="46"/>
            <p:cNvSpPr txBox="true"/>
            <p:nvPr/>
          </p:nvSpPr>
          <p:spPr>
            <a:xfrm>
              <a:off x="0" y="-28575"/>
              <a:ext cx="191562" cy="94907"/>
            </a:xfrm>
            <a:prstGeom prst="rect">
              <a:avLst/>
            </a:prstGeom>
          </p:spPr>
          <p:txBody>
            <a:bodyPr anchor="ctr" rtlCol="false" tIns="50800" lIns="50800" bIns="50800" rIns="50800"/>
            <a:lstStyle/>
            <a:p>
              <a:pPr algn="ctr">
                <a:lnSpc>
                  <a:spcPts val="1960"/>
                </a:lnSpc>
                <a:spcBef>
                  <a:spcPct val="0"/>
                </a:spcBef>
              </a:pPr>
            </a:p>
          </p:txBody>
        </p:sp>
      </p:grpSp>
      <p:sp>
        <p:nvSpPr>
          <p:cNvPr name="AutoShape 47" id="47"/>
          <p:cNvSpPr/>
          <p:nvPr/>
        </p:nvSpPr>
        <p:spPr>
          <a:xfrm flipV="true">
            <a:off x="3911522" y="1567632"/>
            <a:ext cx="0" cy="925575"/>
          </a:xfrm>
          <a:prstGeom prst="line">
            <a:avLst/>
          </a:prstGeom>
          <a:ln cap="flat" w="9525">
            <a:gradFill>
              <a:gsLst>
                <a:gs pos="0">
                  <a:srgbClr val="FFFFFF">
                    <a:alpha val="0"/>
                  </a:srgbClr>
                </a:gs>
                <a:gs pos="50000">
                  <a:srgbClr val="FFFFFF">
                    <a:alpha val="100000"/>
                  </a:srgbClr>
                </a:gs>
                <a:gs pos="100000">
                  <a:srgbClr val="FFFFFF">
                    <a:alpha val="2500"/>
                  </a:srgbClr>
                </a:gs>
              </a:gsLst>
              <a:lin ang="0"/>
            </a:gradFill>
            <a:prstDash val="solid"/>
            <a:headEnd type="none" len="sm" w="sm"/>
            <a:tailEnd type="none" len="sm" w="sm"/>
          </a:ln>
        </p:spPr>
      </p:sp>
      <p:sp>
        <p:nvSpPr>
          <p:cNvPr name="AutoShape 48" id="48"/>
          <p:cNvSpPr/>
          <p:nvPr/>
        </p:nvSpPr>
        <p:spPr>
          <a:xfrm flipV="true">
            <a:off x="5713418" y="1567632"/>
            <a:ext cx="0" cy="925575"/>
          </a:xfrm>
          <a:prstGeom prst="line">
            <a:avLst/>
          </a:prstGeom>
          <a:ln cap="flat" w="9525">
            <a:gradFill>
              <a:gsLst>
                <a:gs pos="0">
                  <a:srgbClr val="FFFFFF">
                    <a:alpha val="0"/>
                  </a:srgbClr>
                </a:gs>
                <a:gs pos="50000">
                  <a:srgbClr val="FFFFFF">
                    <a:alpha val="100000"/>
                  </a:srgbClr>
                </a:gs>
                <a:gs pos="100000">
                  <a:srgbClr val="FFFFFF">
                    <a:alpha val="2500"/>
                  </a:srgbClr>
                </a:gs>
              </a:gsLst>
              <a:lin ang="0"/>
            </a:gradFill>
            <a:prstDash val="solid"/>
            <a:headEnd type="none" len="sm" w="sm"/>
            <a:tailEnd type="none" len="sm" w="sm"/>
          </a:ln>
        </p:spPr>
      </p:sp>
      <p:sp>
        <p:nvSpPr>
          <p:cNvPr name="AutoShape 49" id="49"/>
          <p:cNvSpPr/>
          <p:nvPr/>
        </p:nvSpPr>
        <p:spPr>
          <a:xfrm flipV="true">
            <a:off x="7515313" y="1567632"/>
            <a:ext cx="0" cy="925575"/>
          </a:xfrm>
          <a:prstGeom prst="line">
            <a:avLst/>
          </a:prstGeom>
          <a:ln cap="flat" w="9525">
            <a:gradFill>
              <a:gsLst>
                <a:gs pos="0">
                  <a:srgbClr val="FFFFFF">
                    <a:alpha val="0"/>
                  </a:srgbClr>
                </a:gs>
                <a:gs pos="50000">
                  <a:srgbClr val="FFFFFF">
                    <a:alpha val="100000"/>
                  </a:srgbClr>
                </a:gs>
                <a:gs pos="100000">
                  <a:srgbClr val="FFFFFF">
                    <a:alpha val="2500"/>
                  </a:srgbClr>
                </a:gs>
              </a:gsLst>
              <a:lin ang="0"/>
            </a:gradFill>
            <a:prstDash val="solid"/>
            <a:headEnd type="none" len="sm" w="sm"/>
            <a:tailEnd type="none" len="sm" w="sm"/>
          </a:ln>
        </p:spPr>
      </p:sp>
      <p:grpSp>
        <p:nvGrpSpPr>
          <p:cNvPr name="Group 50" id="50"/>
          <p:cNvGrpSpPr/>
          <p:nvPr/>
        </p:nvGrpSpPr>
        <p:grpSpPr>
          <a:xfrm rot="0">
            <a:off x="3118808" y="5274530"/>
            <a:ext cx="142976" cy="455453"/>
            <a:chOff x="0" y="0"/>
            <a:chExt cx="52954" cy="168686"/>
          </a:xfrm>
        </p:grpSpPr>
        <p:sp>
          <p:nvSpPr>
            <p:cNvPr name="Freeform 51" id="51"/>
            <p:cNvSpPr/>
            <p:nvPr/>
          </p:nvSpPr>
          <p:spPr>
            <a:xfrm flipH="false" flipV="false" rot="0">
              <a:off x="0" y="0"/>
              <a:ext cx="52954" cy="168686"/>
            </a:xfrm>
            <a:custGeom>
              <a:avLst/>
              <a:gdLst/>
              <a:ahLst/>
              <a:cxnLst/>
              <a:rect r="r" b="b" t="t" l="l"/>
              <a:pathLst>
                <a:path h="168686" w="52954">
                  <a:moveTo>
                    <a:pt x="26477" y="0"/>
                  </a:moveTo>
                  <a:lnTo>
                    <a:pt x="26477" y="0"/>
                  </a:lnTo>
                  <a:cubicBezTo>
                    <a:pt x="33499" y="0"/>
                    <a:pt x="40234" y="2790"/>
                    <a:pt x="45199" y="7755"/>
                  </a:cubicBezTo>
                  <a:cubicBezTo>
                    <a:pt x="50165" y="12720"/>
                    <a:pt x="52954" y="19455"/>
                    <a:pt x="52954" y="26477"/>
                  </a:cubicBezTo>
                  <a:lnTo>
                    <a:pt x="52954" y="142209"/>
                  </a:lnTo>
                  <a:cubicBezTo>
                    <a:pt x="52954" y="149231"/>
                    <a:pt x="50165" y="155966"/>
                    <a:pt x="45199" y="160931"/>
                  </a:cubicBezTo>
                  <a:cubicBezTo>
                    <a:pt x="40234" y="165897"/>
                    <a:pt x="33499" y="168686"/>
                    <a:pt x="26477" y="168686"/>
                  </a:cubicBezTo>
                  <a:lnTo>
                    <a:pt x="26477" y="168686"/>
                  </a:lnTo>
                  <a:cubicBezTo>
                    <a:pt x="19455" y="168686"/>
                    <a:pt x="12720" y="165897"/>
                    <a:pt x="7755" y="160931"/>
                  </a:cubicBezTo>
                  <a:cubicBezTo>
                    <a:pt x="2790" y="155966"/>
                    <a:pt x="0" y="149231"/>
                    <a:pt x="0" y="142209"/>
                  </a:cubicBezTo>
                  <a:lnTo>
                    <a:pt x="0" y="26477"/>
                  </a:lnTo>
                  <a:cubicBezTo>
                    <a:pt x="0" y="19455"/>
                    <a:pt x="2790" y="12720"/>
                    <a:pt x="7755" y="7755"/>
                  </a:cubicBezTo>
                  <a:cubicBezTo>
                    <a:pt x="12720" y="2790"/>
                    <a:pt x="19455" y="0"/>
                    <a:pt x="26477" y="0"/>
                  </a:cubicBezTo>
                  <a:close/>
                </a:path>
              </a:pathLst>
            </a:custGeom>
            <a:solidFill>
              <a:srgbClr val="FFFFFF"/>
            </a:solidFill>
          </p:spPr>
        </p:sp>
        <p:sp>
          <p:nvSpPr>
            <p:cNvPr name="TextBox 52" id="52"/>
            <p:cNvSpPr txBox="true"/>
            <p:nvPr/>
          </p:nvSpPr>
          <p:spPr>
            <a:xfrm>
              <a:off x="0" y="-19050"/>
              <a:ext cx="52954" cy="187736"/>
            </a:xfrm>
            <a:prstGeom prst="rect">
              <a:avLst/>
            </a:prstGeom>
          </p:spPr>
          <p:txBody>
            <a:bodyPr anchor="ctr" rtlCol="false" tIns="50800" lIns="50800" bIns="50800" rIns="50800"/>
            <a:lstStyle/>
            <a:p>
              <a:pPr algn="ctr">
                <a:lnSpc>
                  <a:spcPts val="1679"/>
                </a:lnSpc>
              </a:pPr>
            </a:p>
          </p:txBody>
        </p:sp>
      </p:grpSp>
      <p:grpSp>
        <p:nvGrpSpPr>
          <p:cNvPr name="Group 53" id="53"/>
          <p:cNvGrpSpPr/>
          <p:nvPr/>
        </p:nvGrpSpPr>
        <p:grpSpPr>
          <a:xfrm rot="0">
            <a:off x="3290881" y="5058457"/>
            <a:ext cx="142976" cy="671525"/>
            <a:chOff x="0" y="0"/>
            <a:chExt cx="52954" cy="248713"/>
          </a:xfrm>
        </p:grpSpPr>
        <p:sp>
          <p:nvSpPr>
            <p:cNvPr name="Freeform 54" id="54"/>
            <p:cNvSpPr/>
            <p:nvPr/>
          </p:nvSpPr>
          <p:spPr>
            <a:xfrm flipH="false" flipV="false" rot="0">
              <a:off x="0" y="0"/>
              <a:ext cx="52954" cy="248713"/>
            </a:xfrm>
            <a:custGeom>
              <a:avLst/>
              <a:gdLst/>
              <a:ahLst/>
              <a:cxnLst/>
              <a:rect r="r" b="b" t="t" l="l"/>
              <a:pathLst>
                <a:path h="248713" w="52954">
                  <a:moveTo>
                    <a:pt x="26477" y="0"/>
                  </a:moveTo>
                  <a:lnTo>
                    <a:pt x="26477" y="0"/>
                  </a:lnTo>
                  <a:cubicBezTo>
                    <a:pt x="33499" y="0"/>
                    <a:pt x="40234" y="2790"/>
                    <a:pt x="45199" y="7755"/>
                  </a:cubicBezTo>
                  <a:cubicBezTo>
                    <a:pt x="50165" y="12720"/>
                    <a:pt x="52954" y="19455"/>
                    <a:pt x="52954" y="26477"/>
                  </a:cubicBezTo>
                  <a:lnTo>
                    <a:pt x="52954" y="222236"/>
                  </a:lnTo>
                  <a:cubicBezTo>
                    <a:pt x="52954" y="229258"/>
                    <a:pt x="50165" y="235993"/>
                    <a:pt x="45199" y="240958"/>
                  </a:cubicBezTo>
                  <a:cubicBezTo>
                    <a:pt x="40234" y="245924"/>
                    <a:pt x="33499" y="248713"/>
                    <a:pt x="26477" y="248713"/>
                  </a:cubicBezTo>
                  <a:lnTo>
                    <a:pt x="26477" y="248713"/>
                  </a:lnTo>
                  <a:cubicBezTo>
                    <a:pt x="19455" y="248713"/>
                    <a:pt x="12720" y="245924"/>
                    <a:pt x="7755" y="240958"/>
                  </a:cubicBezTo>
                  <a:cubicBezTo>
                    <a:pt x="2790" y="235993"/>
                    <a:pt x="0" y="229258"/>
                    <a:pt x="0" y="222236"/>
                  </a:cubicBezTo>
                  <a:lnTo>
                    <a:pt x="0" y="26477"/>
                  </a:lnTo>
                  <a:cubicBezTo>
                    <a:pt x="0" y="19455"/>
                    <a:pt x="2790" y="12720"/>
                    <a:pt x="7755" y="7755"/>
                  </a:cubicBezTo>
                  <a:cubicBezTo>
                    <a:pt x="12720" y="2790"/>
                    <a:pt x="19455" y="0"/>
                    <a:pt x="26477" y="0"/>
                  </a:cubicBezTo>
                  <a:close/>
                </a:path>
              </a:pathLst>
            </a:custGeom>
            <a:solidFill>
              <a:srgbClr val="0046FF"/>
            </a:solidFill>
          </p:spPr>
        </p:sp>
        <p:sp>
          <p:nvSpPr>
            <p:cNvPr name="TextBox 55" id="55"/>
            <p:cNvSpPr txBox="true"/>
            <p:nvPr/>
          </p:nvSpPr>
          <p:spPr>
            <a:xfrm>
              <a:off x="0" y="-19050"/>
              <a:ext cx="52954" cy="267763"/>
            </a:xfrm>
            <a:prstGeom prst="rect">
              <a:avLst/>
            </a:prstGeom>
          </p:spPr>
          <p:txBody>
            <a:bodyPr anchor="ctr" rtlCol="false" tIns="50800" lIns="50800" bIns="50800" rIns="50800"/>
            <a:lstStyle/>
            <a:p>
              <a:pPr algn="ctr">
                <a:lnSpc>
                  <a:spcPts val="1679"/>
                </a:lnSpc>
              </a:pPr>
            </a:p>
          </p:txBody>
        </p:sp>
      </p:grpSp>
      <p:grpSp>
        <p:nvGrpSpPr>
          <p:cNvPr name="Group 56" id="56"/>
          <p:cNvGrpSpPr/>
          <p:nvPr/>
        </p:nvGrpSpPr>
        <p:grpSpPr>
          <a:xfrm rot="0">
            <a:off x="3527090" y="4842385"/>
            <a:ext cx="142976" cy="887598"/>
            <a:chOff x="0" y="0"/>
            <a:chExt cx="52954" cy="328740"/>
          </a:xfrm>
        </p:grpSpPr>
        <p:sp>
          <p:nvSpPr>
            <p:cNvPr name="Freeform 57" id="57"/>
            <p:cNvSpPr/>
            <p:nvPr/>
          </p:nvSpPr>
          <p:spPr>
            <a:xfrm flipH="false" flipV="false" rot="0">
              <a:off x="0" y="0"/>
              <a:ext cx="52954" cy="328740"/>
            </a:xfrm>
            <a:custGeom>
              <a:avLst/>
              <a:gdLst/>
              <a:ahLst/>
              <a:cxnLst/>
              <a:rect r="r" b="b" t="t" l="l"/>
              <a:pathLst>
                <a:path h="328740" w="52954">
                  <a:moveTo>
                    <a:pt x="26477" y="0"/>
                  </a:moveTo>
                  <a:lnTo>
                    <a:pt x="26477" y="0"/>
                  </a:lnTo>
                  <a:cubicBezTo>
                    <a:pt x="33499" y="0"/>
                    <a:pt x="40234" y="2790"/>
                    <a:pt x="45199" y="7755"/>
                  </a:cubicBezTo>
                  <a:cubicBezTo>
                    <a:pt x="50165" y="12720"/>
                    <a:pt x="52954" y="19455"/>
                    <a:pt x="52954" y="26477"/>
                  </a:cubicBezTo>
                  <a:lnTo>
                    <a:pt x="52954" y="302263"/>
                  </a:lnTo>
                  <a:cubicBezTo>
                    <a:pt x="52954" y="309285"/>
                    <a:pt x="50165" y="316020"/>
                    <a:pt x="45199" y="320985"/>
                  </a:cubicBezTo>
                  <a:cubicBezTo>
                    <a:pt x="40234" y="325951"/>
                    <a:pt x="33499" y="328740"/>
                    <a:pt x="26477" y="328740"/>
                  </a:cubicBezTo>
                  <a:lnTo>
                    <a:pt x="26477" y="328740"/>
                  </a:lnTo>
                  <a:cubicBezTo>
                    <a:pt x="19455" y="328740"/>
                    <a:pt x="12720" y="325951"/>
                    <a:pt x="7755" y="320985"/>
                  </a:cubicBezTo>
                  <a:cubicBezTo>
                    <a:pt x="2790" y="316020"/>
                    <a:pt x="0" y="309285"/>
                    <a:pt x="0" y="302263"/>
                  </a:cubicBezTo>
                  <a:lnTo>
                    <a:pt x="0" y="26477"/>
                  </a:lnTo>
                  <a:cubicBezTo>
                    <a:pt x="0" y="19455"/>
                    <a:pt x="2790" y="12720"/>
                    <a:pt x="7755" y="7755"/>
                  </a:cubicBezTo>
                  <a:cubicBezTo>
                    <a:pt x="12720" y="2790"/>
                    <a:pt x="19455" y="0"/>
                    <a:pt x="26477" y="0"/>
                  </a:cubicBezTo>
                  <a:close/>
                </a:path>
              </a:pathLst>
            </a:custGeom>
            <a:solidFill>
              <a:srgbClr val="FFFFFF"/>
            </a:solidFill>
          </p:spPr>
        </p:sp>
        <p:sp>
          <p:nvSpPr>
            <p:cNvPr name="TextBox 58" id="58"/>
            <p:cNvSpPr txBox="true"/>
            <p:nvPr/>
          </p:nvSpPr>
          <p:spPr>
            <a:xfrm>
              <a:off x="0" y="-19050"/>
              <a:ext cx="52954" cy="347790"/>
            </a:xfrm>
            <a:prstGeom prst="rect">
              <a:avLst/>
            </a:prstGeom>
          </p:spPr>
          <p:txBody>
            <a:bodyPr anchor="ctr" rtlCol="false" tIns="50800" lIns="50800" bIns="50800" rIns="50800"/>
            <a:lstStyle/>
            <a:p>
              <a:pPr algn="ctr">
                <a:lnSpc>
                  <a:spcPts val="1679"/>
                </a:lnSpc>
              </a:pPr>
            </a:p>
          </p:txBody>
        </p:sp>
      </p:grpSp>
      <p:grpSp>
        <p:nvGrpSpPr>
          <p:cNvPr name="Group 59" id="59"/>
          <p:cNvGrpSpPr/>
          <p:nvPr/>
        </p:nvGrpSpPr>
        <p:grpSpPr>
          <a:xfrm rot="0">
            <a:off x="3700276" y="4538177"/>
            <a:ext cx="142976" cy="1191806"/>
            <a:chOff x="0" y="0"/>
            <a:chExt cx="52954" cy="441410"/>
          </a:xfrm>
        </p:grpSpPr>
        <p:sp>
          <p:nvSpPr>
            <p:cNvPr name="Freeform 60" id="60"/>
            <p:cNvSpPr/>
            <p:nvPr/>
          </p:nvSpPr>
          <p:spPr>
            <a:xfrm flipH="false" flipV="false" rot="0">
              <a:off x="0" y="0"/>
              <a:ext cx="52954" cy="441410"/>
            </a:xfrm>
            <a:custGeom>
              <a:avLst/>
              <a:gdLst/>
              <a:ahLst/>
              <a:cxnLst/>
              <a:rect r="r" b="b" t="t" l="l"/>
              <a:pathLst>
                <a:path h="441410" w="52954">
                  <a:moveTo>
                    <a:pt x="26477" y="0"/>
                  </a:moveTo>
                  <a:lnTo>
                    <a:pt x="26477" y="0"/>
                  </a:lnTo>
                  <a:cubicBezTo>
                    <a:pt x="33499" y="0"/>
                    <a:pt x="40234" y="2790"/>
                    <a:pt x="45199" y="7755"/>
                  </a:cubicBezTo>
                  <a:cubicBezTo>
                    <a:pt x="50165" y="12720"/>
                    <a:pt x="52954" y="19455"/>
                    <a:pt x="52954" y="26477"/>
                  </a:cubicBezTo>
                  <a:lnTo>
                    <a:pt x="52954" y="414933"/>
                  </a:lnTo>
                  <a:cubicBezTo>
                    <a:pt x="52954" y="421955"/>
                    <a:pt x="50165" y="428689"/>
                    <a:pt x="45199" y="433655"/>
                  </a:cubicBezTo>
                  <a:cubicBezTo>
                    <a:pt x="40234" y="438620"/>
                    <a:pt x="33499" y="441410"/>
                    <a:pt x="26477" y="441410"/>
                  </a:cubicBezTo>
                  <a:lnTo>
                    <a:pt x="26477" y="441410"/>
                  </a:lnTo>
                  <a:cubicBezTo>
                    <a:pt x="19455" y="441410"/>
                    <a:pt x="12720" y="438620"/>
                    <a:pt x="7755" y="433655"/>
                  </a:cubicBezTo>
                  <a:cubicBezTo>
                    <a:pt x="2790" y="428689"/>
                    <a:pt x="0" y="421955"/>
                    <a:pt x="0" y="414933"/>
                  </a:cubicBezTo>
                  <a:lnTo>
                    <a:pt x="0" y="26477"/>
                  </a:lnTo>
                  <a:cubicBezTo>
                    <a:pt x="0" y="19455"/>
                    <a:pt x="2790" y="12720"/>
                    <a:pt x="7755" y="7755"/>
                  </a:cubicBezTo>
                  <a:cubicBezTo>
                    <a:pt x="12720" y="2790"/>
                    <a:pt x="19455" y="0"/>
                    <a:pt x="26477" y="0"/>
                  </a:cubicBezTo>
                  <a:close/>
                </a:path>
              </a:pathLst>
            </a:custGeom>
            <a:solidFill>
              <a:srgbClr val="0046FF"/>
            </a:solidFill>
          </p:spPr>
        </p:sp>
        <p:sp>
          <p:nvSpPr>
            <p:cNvPr name="TextBox 61" id="61"/>
            <p:cNvSpPr txBox="true"/>
            <p:nvPr/>
          </p:nvSpPr>
          <p:spPr>
            <a:xfrm>
              <a:off x="0" y="-19050"/>
              <a:ext cx="52954" cy="460460"/>
            </a:xfrm>
            <a:prstGeom prst="rect">
              <a:avLst/>
            </a:prstGeom>
          </p:spPr>
          <p:txBody>
            <a:bodyPr anchor="ctr" rtlCol="false" tIns="50800" lIns="50800" bIns="50800" rIns="50800"/>
            <a:lstStyle/>
            <a:p>
              <a:pPr algn="ctr">
                <a:lnSpc>
                  <a:spcPts val="1679"/>
                </a:lnSpc>
              </a:pPr>
            </a:p>
          </p:txBody>
        </p:sp>
      </p:grpSp>
      <p:grpSp>
        <p:nvGrpSpPr>
          <p:cNvPr name="Group 62" id="62"/>
          <p:cNvGrpSpPr/>
          <p:nvPr/>
        </p:nvGrpSpPr>
        <p:grpSpPr>
          <a:xfrm rot="0">
            <a:off x="3933885" y="4748564"/>
            <a:ext cx="142976" cy="981419"/>
            <a:chOff x="0" y="0"/>
            <a:chExt cx="52954" cy="363489"/>
          </a:xfrm>
        </p:grpSpPr>
        <p:sp>
          <p:nvSpPr>
            <p:cNvPr name="Freeform 63" id="63"/>
            <p:cNvSpPr/>
            <p:nvPr/>
          </p:nvSpPr>
          <p:spPr>
            <a:xfrm flipH="false" flipV="false" rot="0">
              <a:off x="0" y="0"/>
              <a:ext cx="52954" cy="363489"/>
            </a:xfrm>
            <a:custGeom>
              <a:avLst/>
              <a:gdLst/>
              <a:ahLst/>
              <a:cxnLst/>
              <a:rect r="r" b="b" t="t" l="l"/>
              <a:pathLst>
                <a:path h="363489" w="52954">
                  <a:moveTo>
                    <a:pt x="26477" y="0"/>
                  </a:moveTo>
                  <a:lnTo>
                    <a:pt x="26477" y="0"/>
                  </a:lnTo>
                  <a:cubicBezTo>
                    <a:pt x="33499" y="0"/>
                    <a:pt x="40234" y="2790"/>
                    <a:pt x="45199" y="7755"/>
                  </a:cubicBezTo>
                  <a:cubicBezTo>
                    <a:pt x="50165" y="12720"/>
                    <a:pt x="52954" y="19455"/>
                    <a:pt x="52954" y="26477"/>
                  </a:cubicBezTo>
                  <a:lnTo>
                    <a:pt x="52954" y="337012"/>
                  </a:lnTo>
                  <a:cubicBezTo>
                    <a:pt x="52954" y="344034"/>
                    <a:pt x="50165" y="350768"/>
                    <a:pt x="45199" y="355734"/>
                  </a:cubicBezTo>
                  <a:cubicBezTo>
                    <a:pt x="40234" y="360699"/>
                    <a:pt x="33499" y="363489"/>
                    <a:pt x="26477" y="363489"/>
                  </a:cubicBezTo>
                  <a:lnTo>
                    <a:pt x="26477" y="363489"/>
                  </a:lnTo>
                  <a:cubicBezTo>
                    <a:pt x="19455" y="363489"/>
                    <a:pt x="12720" y="360699"/>
                    <a:pt x="7755" y="355734"/>
                  </a:cubicBezTo>
                  <a:cubicBezTo>
                    <a:pt x="2790" y="350768"/>
                    <a:pt x="0" y="344034"/>
                    <a:pt x="0" y="337012"/>
                  </a:cubicBezTo>
                  <a:lnTo>
                    <a:pt x="0" y="26477"/>
                  </a:lnTo>
                  <a:cubicBezTo>
                    <a:pt x="0" y="19455"/>
                    <a:pt x="2790" y="12720"/>
                    <a:pt x="7755" y="7755"/>
                  </a:cubicBezTo>
                  <a:cubicBezTo>
                    <a:pt x="12720" y="2790"/>
                    <a:pt x="19455" y="0"/>
                    <a:pt x="26477" y="0"/>
                  </a:cubicBezTo>
                  <a:close/>
                </a:path>
              </a:pathLst>
            </a:custGeom>
            <a:solidFill>
              <a:srgbClr val="FFFFFF"/>
            </a:solidFill>
          </p:spPr>
        </p:sp>
        <p:sp>
          <p:nvSpPr>
            <p:cNvPr name="TextBox 64" id="64"/>
            <p:cNvSpPr txBox="true"/>
            <p:nvPr/>
          </p:nvSpPr>
          <p:spPr>
            <a:xfrm>
              <a:off x="0" y="-19050"/>
              <a:ext cx="52954" cy="382539"/>
            </a:xfrm>
            <a:prstGeom prst="rect">
              <a:avLst/>
            </a:prstGeom>
          </p:spPr>
          <p:txBody>
            <a:bodyPr anchor="ctr" rtlCol="false" tIns="50800" lIns="50800" bIns="50800" rIns="50800"/>
            <a:lstStyle/>
            <a:p>
              <a:pPr algn="ctr">
                <a:lnSpc>
                  <a:spcPts val="1679"/>
                </a:lnSpc>
              </a:pPr>
            </a:p>
          </p:txBody>
        </p:sp>
      </p:grpSp>
      <p:grpSp>
        <p:nvGrpSpPr>
          <p:cNvPr name="Group 65" id="65"/>
          <p:cNvGrpSpPr/>
          <p:nvPr/>
        </p:nvGrpSpPr>
        <p:grpSpPr>
          <a:xfrm rot="0">
            <a:off x="4107071" y="3978094"/>
            <a:ext cx="142976" cy="1751889"/>
            <a:chOff x="0" y="0"/>
            <a:chExt cx="52954" cy="648848"/>
          </a:xfrm>
        </p:grpSpPr>
        <p:sp>
          <p:nvSpPr>
            <p:cNvPr name="Freeform 66" id="66"/>
            <p:cNvSpPr/>
            <p:nvPr/>
          </p:nvSpPr>
          <p:spPr>
            <a:xfrm flipH="false" flipV="false" rot="0">
              <a:off x="0" y="0"/>
              <a:ext cx="52954" cy="648848"/>
            </a:xfrm>
            <a:custGeom>
              <a:avLst/>
              <a:gdLst/>
              <a:ahLst/>
              <a:cxnLst/>
              <a:rect r="r" b="b" t="t" l="l"/>
              <a:pathLst>
                <a:path h="648848" w="52954">
                  <a:moveTo>
                    <a:pt x="26477" y="0"/>
                  </a:moveTo>
                  <a:lnTo>
                    <a:pt x="26477" y="0"/>
                  </a:lnTo>
                  <a:cubicBezTo>
                    <a:pt x="33499" y="0"/>
                    <a:pt x="40234" y="2790"/>
                    <a:pt x="45199" y="7755"/>
                  </a:cubicBezTo>
                  <a:cubicBezTo>
                    <a:pt x="50165" y="12720"/>
                    <a:pt x="52954" y="19455"/>
                    <a:pt x="52954" y="26477"/>
                  </a:cubicBezTo>
                  <a:lnTo>
                    <a:pt x="52954" y="622371"/>
                  </a:lnTo>
                  <a:cubicBezTo>
                    <a:pt x="52954" y="629393"/>
                    <a:pt x="50165" y="636127"/>
                    <a:pt x="45199" y="641093"/>
                  </a:cubicBezTo>
                  <a:cubicBezTo>
                    <a:pt x="40234" y="646058"/>
                    <a:pt x="33499" y="648848"/>
                    <a:pt x="26477" y="648848"/>
                  </a:cubicBezTo>
                  <a:lnTo>
                    <a:pt x="26477" y="648848"/>
                  </a:lnTo>
                  <a:cubicBezTo>
                    <a:pt x="19455" y="648848"/>
                    <a:pt x="12720" y="646058"/>
                    <a:pt x="7755" y="641093"/>
                  </a:cubicBezTo>
                  <a:cubicBezTo>
                    <a:pt x="2790" y="636127"/>
                    <a:pt x="0" y="629393"/>
                    <a:pt x="0" y="622371"/>
                  </a:cubicBezTo>
                  <a:lnTo>
                    <a:pt x="0" y="26477"/>
                  </a:lnTo>
                  <a:cubicBezTo>
                    <a:pt x="0" y="19455"/>
                    <a:pt x="2790" y="12720"/>
                    <a:pt x="7755" y="7755"/>
                  </a:cubicBezTo>
                  <a:cubicBezTo>
                    <a:pt x="12720" y="2790"/>
                    <a:pt x="19455" y="0"/>
                    <a:pt x="26477" y="0"/>
                  </a:cubicBezTo>
                  <a:close/>
                </a:path>
              </a:pathLst>
            </a:custGeom>
            <a:solidFill>
              <a:srgbClr val="0046FF"/>
            </a:solidFill>
          </p:spPr>
        </p:sp>
        <p:sp>
          <p:nvSpPr>
            <p:cNvPr name="TextBox 67" id="67"/>
            <p:cNvSpPr txBox="true"/>
            <p:nvPr/>
          </p:nvSpPr>
          <p:spPr>
            <a:xfrm>
              <a:off x="0" y="-19050"/>
              <a:ext cx="52954" cy="667898"/>
            </a:xfrm>
            <a:prstGeom prst="rect">
              <a:avLst/>
            </a:prstGeom>
          </p:spPr>
          <p:txBody>
            <a:bodyPr anchor="ctr" rtlCol="false" tIns="50800" lIns="50800" bIns="50800" rIns="50800"/>
            <a:lstStyle/>
            <a:p>
              <a:pPr algn="ctr">
                <a:lnSpc>
                  <a:spcPts val="1679"/>
                </a:lnSpc>
              </a:pPr>
            </a:p>
          </p:txBody>
        </p:sp>
      </p:grpSp>
      <p:grpSp>
        <p:nvGrpSpPr>
          <p:cNvPr name="Group 68" id="68"/>
          <p:cNvGrpSpPr/>
          <p:nvPr/>
        </p:nvGrpSpPr>
        <p:grpSpPr>
          <a:xfrm rot="0">
            <a:off x="4340680" y="4681718"/>
            <a:ext cx="142976" cy="1048265"/>
            <a:chOff x="0" y="0"/>
            <a:chExt cx="52954" cy="388246"/>
          </a:xfrm>
        </p:grpSpPr>
        <p:sp>
          <p:nvSpPr>
            <p:cNvPr name="Freeform 69" id="69"/>
            <p:cNvSpPr/>
            <p:nvPr/>
          </p:nvSpPr>
          <p:spPr>
            <a:xfrm flipH="false" flipV="false" rot="0">
              <a:off x="0" y="0"/>
              <a:ext cx="52954" cy="388246"/>
            </a:xfrm>
            <a:custGeom>
              <a:avLst/>
              <a:gdLst/>
              <a:ahLst/>
              <a:cxnLst/>
              <a:rect r="r" b="b" t="t" l="l"/>
              <a:pathLst>
                <a:path h="388246" w="52954">
                  <a:moveTo>
                    <a:pt x="26477" y="0"/>
                  </a:moveTo>
                  <a:lnTo>
                    <a:pt x="26477" y="0"/>
                  </a:lnTo>
                  <a:cubicBezTo>
                    <a:pt x="33499" y="0"/>
                    <a:pt x="40234" y="2790"/>
                    <a:pt x="45199" y="7755"/>
                  </a:cubicBezTo>
                  <a:cubicBezTo>
                    <a:pt x="50165" y="12720"/>
                    <a:pt x="52954" y="19455"/>
                    <a:pt x="52954" y="26477"/>
                  </a:cubicBezTo>
                  <a:lnTo>
                    <a:pt x="52954" y="361769"/>
                  </a:lnTo>
                  <a:cubicBezTo>
                    <a:pt x="52954" y="368791"/>
                    <a:pt x="50165" y="375526"/>
                    <a:pt x="45199" y="380491"/>
                  </a:cubicBezTo>
                  <a:cubicBezTo>
                    <a:pt x="40234" y="385457"/>
                    <a:pt x="33499" y="388246"/>
                    <a:pt x="26477" y="388246"/>
                  </a:cubicBezTo>
                  <a:lnTo>
                    <a:pt x="26477" y="388246"/>
                  </a:lnTo>
                  <a:cubicBezTo>
                    <a:pt x="19455" y="388246"/>
                    <a:pt x="12720" y="385457"/>
                    <a:pt x="7755" y="380491"/>
                  </a:cubicBezTo>
                  <a:cubicBezTo>
                    <a:pt x="2790" y="375526"/>
                    <a:pt x="0" y="368791"/>
                    <a:pt x="0" y="361769"/>
                  </a:cubicBezTo>
                  <a:lnTo>
                    <a:pt x="0" y="26477"/>
                  </a:lnTo>
                  <a:cubicBezTo>
                    <a:pt x="0" y="19455"/>
                    <a:pt x="2790" y="12720"/>
                    <a:pt x="7755" y="7755"/>
                  </a:cubicBezTo>
                  <a:cubicBezTo>
                    <a:pt x="12720" y="2790"/>
                    <a:pt x="19455" y="0"/>
                    <a:pt x="26477" y="0"/>
                  </a:cubicBezTo>
                  <a:close/>
                </a:path>
              </a:pathLst>
            </a:custGeom>
            <a:solidFill>
              <a:srgbClr val="FFFFFF"/>
            </a:solidFill>
          </p:spPr>
        </p:sp>
        <p:sp>
          <p:nvSpPr>
            <p:cNvPr name="TextBox 70" id="70"/>
            <p:cNvSpPr txBox="true"/>
            <p:nvPr/>
          </p:nvSpPr>
          <p:spPr>
            <a:xfrm>
              <a:off x="0" y="-19050"/>
              <a:ext cx="52954" cy="407296"/>
            </a:xfrm>
            <a:prstGeom prst="rect">
              <a:avLst/>
            </a:prstGeom>
          </p:spPr>
          <p:txBody>
            <a:bodyPr anchor="ctr" rtlCol="false" tIns="50800" lIns="50800" bIns="50800" rIns="50800"/>
            <a:lstStyle/>
            <a:p>
              <a:pPr algn="ctr">
                <a:lnSpc>
                  <a:spcPts val="1679"/>
                </a:lnSpc>
              </a:pPr>
            </a:p>
          </p:txBody>
        </p:sp>
      </p:grpSp>
      <p:grpSp>
        <p:nvGrpSpPr>
          <p:cNvPr name="Group 71" id="71"/>
          <p:cNvGrpSpPr/>
          <p:nvPr/>
        </p:nvGrpSpPr>
        <p:grpSpPr>
          <a:xfrm rot="0">
            <a:off x="4513866" y="4748564"/>
            <a:ext cx="142976" cy="981419"/>
            <a:chOff x="0" y="0"/>
            <a:chExt cx="52954" cy="363489"/>
          </a:xfrm>
        </p:grpSpPr>
        <p:sp>
          <p:nvSpPr>
            <p:cNvPr name="Freeform 72" id="72"/>
            <p:cNvSpPr/>
            <p:nvPr/>
          </p:nvSpPr>
          <p:spPr>
            <a:xfrm flipH="false" flipV="false" rot="0">
              <a:off x="0" y="0"/>
              <a:ext cx="52954" cy="363489"/>
            </a:xfrm>
            <a:custGeom>
              <a:avLst/>
              <a:gdLst/>
              <a:ahLst/>
              <a:cxnLst/>
              <a:rect r="r" b="b" t="t" l="l"/>
              <a:pathLst>
                <a:path h="363489" w="52954">
                  <a:moveTo>
                    <a:pt x="26477" y="0"/>
                  </a:moveTo>
                  <a:lnTo>
                    <a:pt x="26477" y="0"/>
                  </a:lnTo>
                  <a:cubicBezTo>
                    <a:pt x="33499" y="0"/>
                    <a:pt x="40234" y="2790"/>
                    <a:pt x="45199" y="7755"/>
                  </a:cubicBezTo>
                  <a:cubicBezTo>
                    <a:pt x="50165" y="12720"/>
                    <a:pt x="52954" y="19455"/>
                    <a:pt x="52954" y="26477"/>
                  </a:cubicBezTo>
                  <a:lnTo>
                    <a:pt x="52954" y="337012"/>
                  </a:lnTo>
                  <a:cubicBezTo>
                    <a:pt x="52954" y="344034"/>
                    <a:pt x="50165" y="350768"/>
                    <a:pt x="45199" y="355734"/>
                  </a:cubicBezTo>
                  <a:cubicBezTo>
                    <a:pt x="40234" y="360699"/>
                    <a:pt x="33499" y="363489"/>
                    <a:pt x="26477" y="363489"/>
                  </a:cubicBezTo>
                  <a:lnTo>
                    <a:pt x="26477" y="363489"/>
                  </a:lnTo>
                  <a:cubicBezTo>
                    <a:pt x="19455" y="363489"/>
                    <a:pt x="12720" y="360699"/>
                    <a:pt x="7755" y="355734"/>
                  </a:cubicBezTo>
                  <a:cubicBezTo>
                    <a:pt x="2790" y="350768"/>
                    <a:pt x="0" y="344034"/>
                    <a:pt x="0" y="337012"/>
                  </a:cubicBezTo>
                  <a:lnTo>
                    <a:pt x="0" y="26477"/>
                  </a:lnTo>
                  <a:cubicBezTo>
                    <a:pt x="0" y="19455"/>
                    <a:pt x="2790" y="12720"/>
                    <a:pt x="7755" y="7755"/>
                  </a:cubicBezTo>
                  <a:cubicBezTo>
                    <a:pt x="12720" y="2790"/>
                    <a:pt x="19455" y="0"/>
                    <a:pt x="26477" y="0"/>
                  </a:cubicBezTo>
                  <a:close/>
                </a:path>
              </a:pathLst>
            </a:custGeom>
            <a:solidFill>
              <a:srgbClr val="0046FF"/>
            </a:solidFill>
          </p:spPr>
        </p:sp>
        <p:sp>
          <p:nvSpPr>
            <p:cNvPr name="TextBox 73" id="73"/>
            <p:cNvSpPr txBox="true"/>
            <p:nvPr/>
          </p:nvSpPr>
          <p:spPr>
            <a:xfrm>
              <a:off x="0" y="-19050"/>
              <a:ext cx="52954" cy="382539"/>
            </a:xfrm>
            <a:prstGeom prst="rect">
              <a:avLst/>
            </a:prstGeom>
          </p:spPr>
          <p:txBody>
            <a:bodyPr anchor="ctr" rtlCol="false" tIns="50800" lIns="50800" bIns="50800" rIns="50800"/>
            <a:lstStyle/>
            <a:p>
              <a:pPr algn="ctr">
                <a:lnSpc>
                  <a:spcPts val="1679"/>
                </a:lnSpc>
              </a:pPr>
            </a:p>
          </p:txBody>
        </p:sp>
      </p:grpSp>
      <p:grpSp>
        <p:nvGrpSpPr>
          <p:cNvPr name="Group 74" id="74"/>
          <p:cNvGrpSpPr/>
          <p:nvPr/>
        </p:nvGrpSpPr>
        <p:grpSpPr>
          <a:xfrm rot="0">
            <a:off x="4747475" y="4854038"/>
            <a:ext cx="142976" cy="875945"/>
            <a:chOff x="0" y="0"/>
            <a:chExt cx="52954" cy="324424"/>
          </a:xfrm>
        </p:grpSpPr>
        <p:sp>
          <p:nvSpPr>
            <p:cNvPr name="Freeform 75" id="75"/>
            <p:cNvSpPr/>
            <p:nvPr/>
          </p:nvSpPr>
          <p:spPr>
            <a:xfrm flipH="false" flipV="false" rot="0">
              <a:off x="0" y="0"/>
              <a:ext cx="52954" cy="324424"/>
            </a:xfrm>
            <a:custGeom>
              <a:avLst/>
              <a:gdLst/>
              <a:ahLst/>
              <a:cxnLst/>
              <a:rect r="r" b="b" t="t" l="l"/>
              <a:pathLst>
                <a:path h="324424" w="52954">
                  <a:moveTo>
                    <a:pt x="26477" y="0"/>
                  </a:moveTo>
                  <a:lnTo>
                    <a:pt x="26477" y="0"/>
                  </a:lnTo>
                  <a:cubicBezTo>
                    <a:pt x="33499" y="0"/>
                    <a:pt x="40234" y="2790"/>
                    <a:pt x="45199" y="7755"/>
                  </a:cubicBezTo>
                  <a:cubicBezTo>
                    <a:pt x="50165" y="12720"/>
                    <a:pt x="52954" y="19455"/>
                    <a:pt x="52954" y="26477"/>
                  </a:cubicBezTo>
                  <a:lnTo>
                    <a:pt x="52954" y="297947"/>
                  </a:lnTo>
                  <a:cubicBezTo>
                    <a:pt x="52954" y="304969"/>
                    <a:pt x="50165" y="311704"/>
                    <a:pt x="45199" y="316669"/>
                  </a:cubicBezTo>
                  <a:cubicBezTo>
                    <a:pt x="40234" y="321634"/>
                    <a:pt x="33499" y="324424"/>
                    <a:pt x="26477" y="324424"/>
                  </a:cubicBezTo>
                  <a:lnTo>
                    <a:pt x="26477" y="324424"/>
                  </a:lnTo>
                  <a:cubicBezTo>
                    <a:pt x="19455" y="324424"/>
                    <a:pt x="12720" y="321634"/>
                    <a:pt x="7755" y="316669"/>
                  </a:cubicBezTo>
                  <a:cubicBezTo>
                    <a:pt x="2790" y="311704"/>
                    <a:pt x="0" y="304969"/>
                    <a:pt x="0" y="297947"/>
                  </a:cubicBezTo>
                  <a:lnTo>
                    <a:pt x="0" y="26477"/>
                  </a:lnTo>
                  <a:cubicBezTo>
                    <a:pt x="0" y="19455"/>
                    <a:pt x="2790" y="12720"/>
                    <a:pt x="7755" y="7755"/>
                  </a:cubicBezTo>
                  <a:cubicBezTo>
                    <a:pt x="12720" y="2790"/>
                    <a:pt x="19455" y="0"/>
                    <a:pt x="26477" y="0"/>
                  </a:cubicBezTo>
                  <a:close/>
                </a:path>
              </a:pathLst>
            </a:custGeom>
            <a:solidFill>
              <a:srgbClr val="FFFFFF"/>
            </a:solidFill>
          </p:spPr>
        </p:sp>
        <p:sp>
          <p:nvSpPr>
            <p:cNvPr name="TextBox 76" id="76"/>
            <p:cNvSpPr txBox="true"/>
            <p:nvPr/>
          </p:nvSpPr>
          <p:spPr>
            <a:xfrm>
              <a:off x="0" y="-19050"/>
              <a:ext cx="52954" cy="343474"/>
            </a:xfrm>
            <a:prstGeom prst="rect">
              <a:avLst/>
            </a:prstGeom>
          </p:spPr>
          <p:txBody>
            <a:bodyPr anchor="ctr" rtlCol="false" tIns="50800" lIns="50800" bIns="50800" rIns="50800"/>
            <a:lstStyle/>
            <a:p>
              <a:pPr algn="ctr">
                <a:lnSpc>
                  <a:spcPts val="1679"/>
                </a:lnSpc>
              </a:pPr>
            </a:p>
          </p:txBody>
        </p:sp>
      </p:grpSp>
      <p:grpSp>
        <p:nvGrpSpPr>
          <p:cNvPr name="Group 77" id="77"/>
          <p:cNvGrpSpPr/>
          <p:nvPr/>
        </p:nvGrpSpPr>
        <p:grpSpPr>
          <a:xfrm rot="0">
            <a:off x="4920661" y="4218766"/>
            <a:ext cx="142976" cy="1511217"/>
            <a:chOff x="0" y="0"/>
            <a:chExt cx="52954" cy="559710"/>
          </a:xfrm>
        </p:grpSpPr>
        <p:sp>
          <p:nvSpPr>
            <p:cNvPr name="Freeform 78" id="78"/>
            <p:cNvSpPr/>
            <p:nvPr/>
          </p:nvSpPr>
          <p:spPr>
            <a:xfrm flipH="false" flipV="false" rot="0">
              <a:off x="0" y="0"/>
              <a:ext cx="52954" cy="559710"/>
            </a:xfrm>
            <a:custGeom>
              <a:avLst/>
              <a:gdLst/>
              <a:ahLst/>
              <a:cxnLst/>
              <a:rect r="r" b="b" t="t" l="l"/>
              <a:pathLst>
                <a:path h="559710" w="52954">
                  <a:moveTo>
                    <a:pt x="26477" y="0"/>
                  </a:moveTo>
                  <a:lnTo>
                    <a:pt x="26477" y="0"/>
                  </a:lnTo>
                  <a:cubicBezTo>
                    <a:pt x="33499" y="0"/>
                    <a:pt x="40234" y="2790"/>
                    <a:pt x="45199" y="7755"/>
                  </a:cubicBezTo>
                  <a:cubicBezTo>
                    <a:pt x="50165" y="12720"/>
                    <a:pt x="52954" y="19455"/>
                    <a:pt x="52954" y="26477"/>
                  </a:cubicBezTo>
                  <a:lnTo>
                    <a:pt x="52954" y="533233"/>
                  </a:lnTo>
                  <a:cubicBezTo>
                    <a:pt x="52954" y="540255"/>
                    <a:pt x="50165" y="546990"/>
                    <a:pt x="45199" y="551955"/>
                  </a:cubicBezTo>
                  <a:cubicBezTo>
                    <a:pt x="40234" y="556920"/>
                    <a:pt x="33499" y="559710"/>
                    <a:pt x="26477" y="559710"/>
                  </a:cubicBezTo>
                  <a:lnTo>
                    <a:pt x="26477" y="559710"/>
                  </a:lnTo>
                  <a:cubicBezTo>
                    <a:pt x="19455" y="559710"/>
                    <a:pt x="12720" y="556920"/>
                    <a:pt x="7755" y="551955"/>
                  </a:cubicBezTo>
                  <a:cubicBezTo>
                    <a:pt x="2790" y="546990"/>
                    <a:pt x="0" y="540255"/>
                    <a:pt x="0" y="533233"/>
                  </a:cubicBezTo>
                  <a:lnTo>
                    <a:pt x="0" y="26477"/>
                  </a:lnTo>
                  <a:cubicBezTo>
                    <a:pt x="0" y="19455"/>
                    <a:pt x="2790" y="12720"/>
                    <a:pt x="7755" y="7755"/>
                  </a:cubicBezTo>
                  <a:cubicBezTo>
                    <a:pt x="12720" y="2790"/>
                    <a:pt x="19455" y="0"/>
                    <a:pt x="26477" y="0"/>
                  </a:cubicBezTo>
                  <a:close/>
                </a:path>
              </a:pathLst>
            </a:custGeom>
            <a:solidFill>
              <a:srgbClr val="0046FF"/>
            </a:solidFill>
          </p:spPr>
        </p:sp>
        <p:sp>
          <p:nvSpPr>
            <p:cNvPr name="TextBox 79" id="79"/>
            <p:cNvSpPr txBox="true"/>
            <p:nvPr/>
          </p:nvSpPr>
          <p:spPr>
            <a:xfrm>
              <a:off x="0" y="-19050"/>
              <a:ext cx="52954" cy="578760"/>
            </a:xfrm>
            <a:prstGeom prst="rect">
              <a:avLst/>
            </a:prstGeom>
          </p:spPr>
          <p:txBody>
            <a:bodyPr anchor="ctr" rtlCol="false" tIns="50800" lIns="50800" bIns="50800" rIns="50800"/>
            <a:lstStyle/>
            <a:p>
              <a:pPr algn="ctr">
                <a:lnSpc>
                  <a:spcPts val="1679"/>
                </a:lnSpc>
              </a:pPr>
            </a:p>
          </p:txBody>
        </p:sp>
      </p:grpSp>
      <p:grpSp>
        <p:nvGrpSpPr>
          <p:cNvPr name="Group 80" id="80"/>
          <p:cNvGrpSpPr/>
          <p:nvPr/>
        </p:nvGrpSpPr>
        <p:grpSpPr>
          <a:xfrm rot="0">
            <a:off x="5154269" y="4842385"/>
            <a:ext cx="142976" cy="887598"/>
            <a:chOff x="0" y="0"/>
            <a:chExt cx="52954" cy="328740"/>
          </a:xfrm>
        </p:grpSpPr>
        <p:sp>
          <p:nvSpPr>
            <p:cNvPr name="Freeform 81" id="81"/>
            <p:cNvSpPr/>
            <p:nvPr/>
          </p:nvSpPr>
          <p:spPr>
            <a:xfrm flipH="false" flipV="false" rot="0">
              <a:off x="0" y="0"/>
              <a:ext cx="52954" cy="328740"/>
            </a:xfrm>
            <a:custGeom>
              <a:avLst/>
              <a:gdLst/>
              <a:ahLst/>
              <a:cxnLst/>
              <a:rect r="r" b="b" t="t" l="l"/>
              <a:pathLst>
                <a:path h="328740" w="52954">
                  <a:moveTo>
                    <a:pt x="26477" y="0"/>
                  </a:moveTo>
                  <a:lnTo>
                    <a:pt x="26477" y="0"/>
                  </a:lnTo>
                  <a:cubicBezTo>
                    <a:pt x="33499" y="0"/>
                    <a:pt x="40234" y="2790"/>
                    <a:pt x="45199" y="7755"/>
                  </a:cubicBezTo>
                  <a:cubicBezTo>
                    <a:pt x="50165" y="12720"/>
                    <a:pt x="52954" y="19455"/>
                    <a:pt x="52954" y="26477"/>
                  </a:cubicBezTo>
                  <a:lnTo>
                    <a:pt x="52954" y="302263"/>
                  </a:lnTo>
                  <a:cubicBezTo>
                    <a:pt x="52954" y="309285"/>
                    <a:pt x="50165" y="316020"/>
                    <a:pt x="45199" y="320985"/>
                  </a:cubicBezTo>
                  <a:cubicBezTo>
                    <a:pt x="40234" y="325951"/>
                    <a:pt x="33499" y="328740"/>
                    <a:pt x="26477" y="328740"/>
                  </a:cubicBezTo>
                  <a:lnTo>
                    <a:pt x="26477" y="328740"/>
                  </a:lnTo>
                  <a:cubicBezTo>
                    <a:pt x="19455" y="328740"/>
                    <a:pt x="12720" y="325951"/>
                    <a:pt x="7755" y="320985"/>
                  </a:cubicBezTo>
                  <a:cubicBezTo>
                    <a:pt x="2790" y="316020"/>
                    <a:pt x="0" y="309285"/>
                    <a:pt x="0" y="302263"/>
                  </a:cubicBezTo>
                  <a:lnTo>
                    <a:pt x="0" y="26477"/>
                  </a:lnTo>
                  <a:cubicBezTo>
                    <a:pt x="0" y="19455"/>
                    <a:pt x="2790" y="12720"/>
                    <a:pt x="7755" y="7755"/>
                  </a:cubicBezTo>
                  <a:cubicBezTo>
                    <a:pt x="12720" y="2790"/>
                    <a:pt x="19455" y="0"/>
                    <a:pt x="26477" y="0"/>
                  </a:cubicBezTo>
                  <a:close/>
                </a:path>
              </a:pathLst>
            </a:custGeom>
            <a:solidFill>
              <a:srgbClr val="FFFFFF"/>
            </a:solidFill>
          </p:spPr>
        </p:sp>
        <p:sp>
          <p:nvSpPr>
            <p:cNvPr name="TextBox 82" id="82"/>
            <p:cNvSpPr txBox="true"/>
            <p:nvPr/>
          </p:nvSpPr>
          <p:spPr>
            <a:xfrm>
              <a:off x="0" y="-19050"/>
              <a:ext cx="52954" cy="347790"/>
            </a:xfrm>
            <a:prstGeom prst="rect">
              <a:avLst/>
            </a:prstGeom>
          </p:spPr>
          <p:txBody>
            <a:bodyPr anchor="ctr" rtlCol="false" tIns="50800" lIns="50800" bIns="50800" rIns="50800"/>
            <a:lstStyle/>
            <a:p>
              <a:pPr algn="ctr">
                <a:lnSpc>
                  <a:spcPts val="1679"/>
                </a:lnSpc>
              </a:pPr>
            </a:p>
          </p:txBody>
        </p:sp>
      </p:grpSp>
      <p:grpSp>
        <p:nvGrpSpPr>
          <p:cNvPr name="Group 83" id="83"/>
          <p:cNvGrpSpPr/>
          <p:nvPr/>
        </p:nvGrpSpPr>
        <p:grpSpPr>
          <a:xfrm rot="0">
            <a:off x="5327456" y="5058457"/>
            <a:ext cx="142976" cy="671525"/>
            <a:chOff x="0" y="0"/>
            <a:chExt cx="52954" cy="248713"/>
          </a:xfrm>
        </p:grpSpPr>
        <p:sp>
          <p:nvSpPr>
            <p:cNvPr name="Freeform 84" id="84"/>
            <p:cNvSpPr/>
            <p:nvPr/>
          </p:nvSpPr>
          <p:spPr>
            <a:xfrm flipH="false" flipV="false" rot="0">
              <a:off x="0" y="0"/>
              <a:ext cx="52954" cy="248713"/>
            </a:xfrm>
            <a:custGeom>
              <a:avLst/>
              <a:gdLst/>
              <a:ahLst/>
              <a:cxnLst/>
              <a:rect r="r" b="b" t="t" l="l"/>
              <a:pathLst>
                <a:path h="248713" w="52954">
                  <a:moveTo>
                    <a:pt x="26477" y="0"/>
                  </a:moveTo>
                  <a:lnTo>
                    <a:pt x="26477" y="0"/>
                  </a:lnTo>
                  <a:cubicBezTo>
                    <a:pt x="33499" y="0"/>
                    <a:pt x="40234" y="2790"/>
                    <a:pt x="45199" y="7755"/>
                  </a:cubicBezTo>
                  <a:cubicBezTo>
                    <a:pt x="50165" y="12720"/>
                    <a:pt x="52954" y="19455"/>
                    <a:pt x="52954" y="26477"/>
                  </a:cubicBezTo>
                  <a:lnTo>
                    <a:pt x="52954" y="222236"/>
                  </a:lnTo>
                  <a:cubicBezTo>
                    <a:pt x="52954" y="229258"/>
                    <a:pt x="50165" y="235993"/>
                    <a:pt x="45199" y="240958"/>
                  </a:cubicBezTo>
                  <a:cubicBezTo>
                    <a:pt x="40234" y="245924"/>
                    <a:pt x="33499" y="248713"/>
                    <a:pt x="26477" y="248713"/>
                  </a:cubicBezTo>
                  <a:lnTo>
                    <a:pt x="26477" y="248713"/>
                  </a:lnTo>
                  <a:cubicBezTo>
                    <a:pt x="19455" y="248713"/>
                    <a:pt x="12720" y="245924"/>
                    <a:pt x="7755" y="240958"/>
                  </a:cubicBezTo>
                  <a:cubicBezTo>
                    <a:pt x="2790" y="235993"/>
                    <a:pt x="0" y="229258"/>
                    <a:pt x="0" y="222236"/>
                  </a:cubicBezTo>
                  <a:lnTo>
                    <a:pt x="0" y="26477"/>
                  </a:lnTo>
                  <a:cubicBezTo>
                    <a:pt x="0" y="19455"/>
                    <a:pt x="2790" y="12720"/>
                    <a:pt x="7755" y="7755"/>
                  </a:cubicBezTo>
                  <a:cubicBezTo>
                    <a:pt x="12720" y="2790"/>
                    <a:pt x="19455" y="0"/>
                    <a:pt x="26477" y="0"/>
                  </a:cubicBezTo>
                  <a:close/>
                </a:path>
              </a:pathLst>
            </a:custGeom>
            <a:solidFill>
              <a:srgbClr val="0046FF"/>
            </a:solidFill>
          </p:spPr>
        </p:sp>
        <p:sp>
          <p:nvSpPr>
            <p:cNvPr name="TextBox 85" id="85"/>
            <p:cNvSpPr txBox="true"/>
            <p:nvPr/>
          </p:nvSpPr>
          <p:spPr>
            <a:xfrm>
              <a:off x="0" y="-19050"/>
              <a:ext cx="52954" cy="267763"/>
            </a:xfrm>
            <a:prstGeom prst="rect">
              <a:avLst/>
            </a:prstGeom>
          </p:spPr>
          <p:txBody>
            <a:bodyPr anchor="ctr" rtlCol="false" tIns="50800" lIns="50800" bIns="50800" rIns="50800"/>
            <a:lstStyle/>
            <a:p>
              <a:pPr algn="ctr">
                <a:lnSpc>
                  <a:spcPts val="1679"/>
                </a:lnSpc>
              </a:pPr>
            </a:p>
          </p:txBody>
        </p:sp>
      </p:grpSp>
      <p:grpSp>
        <p:nvGrpSpPr>
          <p:cNvPr name="Group 86" id="86"/>
          <p:cNvGrpSpPr/>
          <p:nvPr/>
        </p:nvGrpSpPr>
        <p:grpSpPr>
          <a:xfrm rot="0">
            <a:off x="5561064" y="4889588"/>
            <a:ext cx="142976" cy="840395"/>
            <a:chOff x="0" y="0"/>
            <a:chExt cx="52954" cy="311257"/>
          </a:xfrm>
        </p:grpSpPr>
        <p:sp>
          <p:nvSpPr>
            <p:cNvPr name="Freeform 87" id="87"/>
            <p:cNvSpPr/>
            <p:nvPr/>
          </p:nvSpPr>
          <p:spPr>
            <a:xfrm flipH="false" flipV="false" rot="0">
              <a:off x="0" y="0"/>
              <a:ext cx="52954" cy="311257"/>
            </a:xfrm>
            <a:custGeom>
              <a:avLst/>
              <a:gdLst/>
              <a:ahLst/>
              <a:cxnLst/>
              <a:rect r="r" b="b" t="t" l="l"/>
              <a:pathLst>
                <a:path h="311257" w="52954">
                  <a:moveTo>
                    <a:pt x="26477" y="0"/>
                  </a:moveTo>
                  <a:lnTo>
                    <a:pt x="26477" y="0"/>
                  </a:lnTo>
                  <a:cubicBezTo>
                    <a:pt x="33499" y="0"/>
                    <a:pt x="40234" y="2790"/>
                    <a:pt x="45199" y="7755"/>
                  </a:cubicBezTo>
                  <a:cubicBezTo>
                    <a:pt x="50165" y="12720"/>
                    <a:pt x="52954" y="19455"/>
                    <a:pt x="52954" y="26477"/>
                  </a:cubicBezTo>
                  <a:lnTo>
                    <a:pt x="52954" y="284780"/>
                  </a:lnTo>
                  <a:cubicBezTo>
                    <a:pt x="52954" y="291803"/>
                    <a:pt x="50165" y="298537"/>
                    <a:pt x="45199" y="303503"/>
                  </a:cubicBezTo>
                  <a:cubicBezTo>
                    <a:pt x="40234" y="308468"/>
                    <a:pt x="33499" y="311257"/>
                    <a:pt x="26477" y="311257"/>
                  </a:cubicBezTo>
                  <a:lnTo>
                    <a:pt x="26477" y="311257"/>
                  </a:lnTo>
                  <a:cubicBezTo>
                    <a:pt x="19455" y="311257"/>
                    <a:pt x="12720" y="308468"/>
                    <a:pt x="7755" y="303503"/>
                  </a:cubicBezTo>
                  <a:cubicBezTo>
                    <a:pt x="2790" y="298537"/>
                    <a:pt x="0" y="291803"/>
                    <a:pt x="0" y="284780"/>
                  </a:cubicBezTo>
                  <a:lnTo>
                    <a:pt x="0" y="26477"/>
                  </a:lnTo>
                  <a:cubicBezTo>
                    <a:pt x="0" y="19455"/>
                    <a:pt x="2790" y="12720"/>
                    <a:pt x="7755" y="7755"/>
                  </a:cubicBezTo>
                  <a:cubicBezTo>
                    <a:pt x="12720" y="2790"/>
                    <a:pt x="19455" y="0"/>
                    <a:pt x="26477" y="0"/>
                  </a:cubicBezTo>
                  <a:close/>
                </a:path>
              </a:pathLst>
            </a:custGeom>
            <a:solidFill>
              <a:srgbClr val="FFFFFF"/>
            </a:solidFill>
          </p:spPr>
        </p:sp>
        <p:sp>
          <p:nvSpPr>
            <p:cNvPr name="TextBox 88" id="88"/>
            <p:cNvSpPr txBox="true"/>
            <p:nvPr/>
          </p:nvSpPr>
          <p:spPr>
            <a:xfrm>
              <a:off x="0" y="-19050"/>
              <a:ext cx="52954" cy="330307"/>
            </a:xfrm>
            <a:prstGeom prst="rect">
              <a:avLst/>
            </a:prstGeom>
          </p:spPr>
          <p:txBody>
            <a:bodyPr anchor="ctr" rtlCol="false" tIns="50800" lIns="50800" bIns="50800" rIns="50800"/>
            <a:lstStyle/>
            <a:p>
              <a:pPr algn="ctr">
                <a:lnSpc>
                  <a:spcPts val="1679"/>
                </a:lnSpc>
              </a:pPr>
            </a:p>
          </p:txBody>
        </p:sp>
      </p:grpSp>
      <p:grpSp>
        <p:nvGrpSpPr>
          <p:cNvPr name="Group 89" id="89"/>
          <p:cNvGrpSpPr/>
          <p:nvPr/>
        </p:nvGrpSpPr>
        <p:grpSpPr>
          <a:xfrm rot="0">
            <a:off x="5734251" y="4575972"/>
            <a:ext cx="142976" cy="1154011"/>
            <a:chOff x="0" y="0"/>
            <a:chExt cx="52954" cy="427411"/>
          </a:xfrm>
        </p:grpSpPr>
        <p:sp>
          <p:nvSpPr>
            <p:cNvPr name="Freeform 90" id="90"/>
            <p:cNvSpPr/>
            <p:nvPr/>
          </p:nvSpPr>
          <p:spPr>
            <a:xfrm flipH="false" flipV="false" rot="0">
              <a:off x="0" y="0"/>
              <a:ext cx="52954" cy="427411"/>
            </a:xfrm>
            <a:custGeom>
              <a:avLst/>
              <a:gdLst/>
              <a:ahLst/>
              <a:cxnLst/>
              <a:rect r="r" b="b" t="t" l="l"/>
              <a:pathLst>
                <a:path h="427411" w="52954">
                  <a:moveTo>
                    <a:pt x="26477" y="0"/>
                  </a:moveTo>
                  <a:lnTo>
                    <a:pt x="26477" y="0"/>
                  </a:lnTo>
                  <a:cubicBezTo>
                    <a:pt x="33499" y="0"/>
                    <a:pt x="40234" y="2790"/>
                    <a:pt x="45199" y="7755"/>
                  </a:cubicBezTo>
                  <a:cubicBezTo>
                    <a:pt x="50165" y="12720"/>
                    <a:pt x="52954" y="19455"/>
                    <a:pt x="52954" y="26477"/>
                  </a:cubicBezTo>
                  <a:lnTo>
                    <a:pt x="52954" y="400934"/>
                  </a:lnTo>
                  <a:cubicBezTo>
                    <a:pt x="52954" y="407956"/>
                    <a:pt x="50165" y="414691"/>
                    <a:pt x="45199" y="419656"/>
                  </a:cubicBezTo>
                  <a:cubicBezTo>
                    <a:pt x="40234" y="424622"/>
                    <a:pt x="33499" y="427411"/>
                    <a:pt x="26477" y="427411"/>
                  </a:cubicBezTo>
                  <a:lnTo>
                    <a:pt x="26477" y="427411"/>
                  </a:lnTo>
                  <a:cubicBezTo>
                    <a:pt x="19455" y="427411"/>
                    <a:pt x="12720" y="424622"/>
                    <a:pt x="7755" y="419656"/>
                  </a:cubicBezTo>
                  <a:cubicBezTo>
                    <a:pt x="2790" y="414691"/>
                    <a:pt x="0" y="407956"/>
                    <a:pt x="0" y="400934"/>
                  </a:cubicBezTo>
                  <a:lnTo>
                    <a:pt x="0" y="26477"/>
                  </a:lnTo>
                  <a:cubicBezTo>
                    <a:pt x="0" y="19455"/>
                    <a:pt x="2790" y="12720"/>
                    <a:pt x="7755" y="7755"/>
                  </a:cubicBezTo>
                  <a:cubicBezTo>
                    <a:pt x="12720" y="2790"/>
                    <a:pt x="19455" y="0"/>
                    <a:pt x="26477" y="0"/>
                  </a:cubicBezTo>
                  <a:close/>
                </a:path>
              </a:pathLst>
            </a:custGeom>
            <a:solidFill>
              <a:srgbClr val="0046FF"/>
            </a:solidFill>
          </p:spPr>
        </p:sp>
        <p:sp>
          <p:nvSpPr>
            <p:cNvPr name="TextBox 91" id="91"/>
            <p:cNvSpPr txBox="true"/>
            <p:nvPr/>
          </p:nvSpPr>
          <p:spPr>
            <a:xfrm>
              <a:off x="0" y="-19050"/>
              <a:ext cx="52954" cy="446461"/>
            </a:xfrm>
            <a:prstGeom prst="rect">
              <a:avLst/>
            </a:prstGeom>
          </p:spPr>
          <p:txBody>
            <a:bodyPr anchor="ctr" rtlCol="false" tIns="50800" lIns="50800" bIns="50800" rIns="50800"/>
            <a:lstStyle/>
            <a:p>
              <a:pPr algn="ctr">
                <a:lnSpc>
                  <a:spcPts val="1679"/>
                </a:lnSpc>
              </a:pPr>
            </a:p>
          </p:txBody>
        </p:sp>
      </p:grpSp>
      <p:sp>
        <p:nvSpPr>
          <p:cNvPr name="TextBox 92" id="92"/>
          <p:cNvSpPr txBox="true"/>
          <p:nvPr/>
        </p:nvSpPr>
        <p:spPr>
          <a:xfrm rot="0">
            <a:off x="474836" y="1336624"/>
            <a:ext cx="1388720" cy="300671"/>
          </a:xfrm>
          <a:prstGeom prst="rect">
            <a:avLst/>
          </a:prstGeom>
        </p:spPr>
        <p:txBody>
          <a:bodyPr anchor="t" rtlCol="false" tIns="0" lIns="0" bIns="0" rIns="0">
            <a:spAutoFit/>
          </a:bodyPr>
          <a:lstStyle/>
          <a:p>
            <a:pPr algn="l">
              <a:lnSpc>
                <a:spcPts val="2327"/>
              </a:lnSpc>
            </a:pPr>
            <a:r>
              <a:rPr lang="en-US" sz="1662" b="true">
                <a:solidFill>
                  <a:srgbClr val="FFFFFF"/>
                </a:solidFill>
                <a:latin typeface="Poppins Bold"/>
                <a:ea typeface="Poppins Bold"/>
                <a:cs typeface="Poppins Bold"/>
                <a:sym typeface="Poppins Bold"/>
              </a:rPr>
              <a:t>MedTrackr</a:t>
            </a:r>
          </a:p>
        </p:txBody>
      </p:sp>
      <p:sp>
        <p:nvSpPr>
          <p:cNvPr name="TextBox 93" id="93"/>
          <p:cNvSpPr txBox="true"/>
          <p:nvPr/>
        </p:nvSpPr>
        <p:spPr>
          <a:xfrm rot="0">
            <a:off x="474836" y="1889006"/>
            <a:ext cx="1022418" cy="207645"/>
          </a:xfrm>
          <a:prstGeom prst="rect">
            <a:avLst/>
          </a:prstGeom>
        </p:spPr>
        <p:txBody>
          <a:bodyPr anchor="t" rtlCol="false" tIns="0" lIns="0" bIns="0" rIns="0">
            <a:spAutoFit/>
          </a:bodyPr>
          <a:lstStyle/>
          <a:p>
            <a:pPr algn="l">
              <a:lnSpc>
                <a:spcPts val="1679"/>
              </a:lnSpc>
            </a:pPr>
            <a:r>
              <a:rPr lang="en-US" sz="1200">
                <a:solidFill>
                  <a:srgbClr val="FFFFFF"/>
                </a:solidFill>
                <a:latin typeface="Poppins"/>
                <a:ea typeface="Poppins"/>
                <a:cs typeface="Poppins"/>
                <a:sym typeface="Poppins"/>
              </a:rPr>
              <a:t>Dashboard</a:t>
            </a:r>
          </a:p>
        </p:txBody>
      </p:sp>
      <p:sp>
        <p:nvSpPr>
          <p:cNvPr name="TextBox 94" id="94"/>
          <p:cNvSpPr txBox="true"/>
          <p:nvPr/>
        </p:nvSpPr>
        <p:spPr>
          <a:xfrm rot="0">
            <a:off x="474836" y="2243194"/>
            <a:ext cx="762658" cy="207645"/>
          </a:xfrm>
          <a:prstGeom prst="rect">
            <a:avLst/>
          </a:prstGeom>
        </p:spPr>
        <p:txBody>
          <a:bodyPr anchor="t" rtlCol="false" tIns="0" lIns="0" bIns="0" rIns="0">
            <a:spAutoFit/>
          </a:bodyPr>
          <a:lstStyle/>
          <a:p>
            <a:pPr algn="l">
              <a:lnSpc>
                <a:spcPts val="1679"/>
              </a:lnSpc>
            </a:pPr>
            <a:r>
              <a:rPr lang="en-US" sz="1200">
                <a:solidFill>
                  <a:srgbClr val="FFFFFF"/>
                </a:solidFill>
                <a:latin typeface="Poppins"/>
                <a:ea typeface="Poppins"/>
                <a:cs typeface="Poppins"/>
                <a:sym typeface="Poppins"/>
              </a:rPr>
              <a:t>Patients</a:t>
            </a:r>
          </a:p>
        </p:txBody>
      </p:sp>
      <p:sp>
        <p:nvSpPr>
          <p:cNvPr name="TextBox 95" id="95"/>
          <p:cNvSpPr txBox="true"/>
          <p:nvPr/>
        </p:nvSpPr>
        <p:spPr>
          <a:xfrm rot="0">
            <a:off x="474836" y="2597383"/>
            <a:ext cx="800868" cy="207645"/>
          </a:xfrm>
          <a:prstGeom prst="rect">
            <a:avLst/>
          </a:prstGeom>
        </p:spPr>
        <p:txBody>
          <a:bodyPr anchor="t" rtlCol="false" tIns="0" lIns="0" bIns="0" rIns="0">
            <a:spAutoFit/>
          </a:bodyPr>
          <a:lstStyle/>
          <a:p>
            <a:pPr algn="l">
              <a:lnSpc>
                <a:spcPts val="1679"/>
              </a:lnSpc>
            </a:pPr>
            <a:r>
              <a:rPr lang="en-US" sz="1200">
                <a:solidFill>
                  <a:srgbClr val="FFFFFF"/>
                </a:solidFill>
                <a:latin typeface="Poppins"/>
                <a:ea typeface="Poppins"/>
                <a:cs typeface="Poppins"/>
                <a:sym typeface="Poppins"/>
              </a:rPr>
              <a:t>Message</a:t>
            </a:r>
          </a:p>
        </p:txBody>
      </p:sp>
      <p:sp>
        <p:nvSpPr>
          <p:cNvPr name="TextBox 96" id="96"/>
          <p:cNvSpPr txBox="true"/>
          <p:nvPr/>
        </p:nvSpPr>
        <p:spPr>
          <a:xfrm rot="0">
            <a:off x="474836" y="2951572"/>
            <a:ext cx="1032356" cy="207645"/>
          </a:xfrm>
          <a:prstGeom prst="rect">
            <a:avLst/>
          </a:prstGeom>
        </p:spPr>
        <p:txBody>
          <a:bodyPr anchor="t" rtlCol="false" tIns="0" lIns="0" bIns="0" rIns="0">
            <a:spAutoFit/>
          </a:bodyPr>
          <a:lstStyle/>
          <a:p>
            <a:pPr algn="l">
              <a:lnSpc>
                <a:spcPts val="1679"/>
              </a:lnSpc>
            </a:pPr>
            <a:r>
              <a:rPr lang="en-US" sz="1200">
                <a:solidFill>
                  <a:srgbClr val="FFFFFF"/>
                </a:solidFill>
                <a:latin typeface="Poppins"/>
                <a:ea typeface="Poppins"/>
                <a:cs typeface="Poppins"/>
                <a:sym typeface="Poppins"/>
              </a:rPr>
              <a:t>Scheduling</a:t>
            </a:r>
          </a:p>
        </p:txBody>
      </p:sp>
      <p:sp>
        <p:nvSpPr>
          <p:cNvPr name="TextBox 97" id="97"/>
          <p:cNvSpPr txBox="true"/>
          <p:nvPr/>
        </p:nvSpPr>
        <p:spPr>
          <a:xfrm rot="0">
            <a:off x="474836" y="3305761"/>
            <a:ext cx="590799" cy="207645"/>
          </a:xfrm>
          <a:prstGeom prst="rect">
            <a:avLst/>
          </a:prstGeom>
        </p:spPr>
        <p:txBody>
          <a:bodyPr anchor="t" rtlCol="false" tIns="0" lIns="0" bIns="0" rIns="0">
            <a:spAutoFit/>
          </a:bodyPr>
          <a:lstStyle/>
          <a:p>
            <a:pPr algn="l">
              <a:lnSpc>
                <a:spcPts val="1679"/>
              </a:lnSpc>
            </a:pPr>
            <a:r>
              <a:rPr lang="en-US" sz="1200">
                <a:solidFill>
                  <a:srgbClr val="FFFFFF"/>
                </a:solidFill>
                <a:latin typeface="Poppins"/>
                <a:ea typeface="Poppins"/>
                <a:cs typeface="Poppins"/>
                <a:sym typeface="Poppins"/>
              </a:rPr>
              <a:t>Teams</a:t>
            </a:r>
          </a:p>
        </p:txBody>
      </p:sp>
      <p:sp>
        <p:nvSpPr>
          <p:cNvPr name="TextBox 98" id="98"/>
          <p:cNvSpPr txBox="true"/>
          <p:nvPr/>
        </p:nvSpPr>
        <p:spPr>
          <a:xfrm rot="0">
            <a:off x="474836" y="3659950"/>
            <a:ext cx="1539538" cy="207645"/>
          </a:xfrm>
          <a:prstGeom prst="rect">
            <a:avLst/>
          </a:prstGeom>
        </p:spPr>
        <p:txBody>
          <a:bodyPr anchor="t" rtlCol="false" tIns="0" lIns="0" bIns="0" rIns="0">
            <a:spAutoFit/>
          </a:bodyPr>
          <a:lstStyle/>
          <a:p>
            <a:pPr algn="l">
              <a:lnSpc>
                <a:spcPts val="1679"/>
              </a:lnSpc>
            </a:pPr>
            <a:r>
              <a:rPr lang="en-US" sz="1200">
                <a:solidFill>
                  <a:srgbClr val="FFFFFF"/>
                </a:solidFill>
                <a:latin typeface="Poppins"/>
                <a:ea typeface="Poppins"/>
                <a:cs typeface="Poppins"/>
                <a:sym typeface="Poppins"/>
              </a:rPr>
              <a:t>Medical Records</a:t>
            </a:r>
          </a:p>
        </p:txBody>
      </p:sp>
      <p:sp>
        <p:nvSpPr>
          <p:cNvPr name="TextBox 99" id="99"/>
          <p:cNvSpPr txBox="true"/>
          <p:nvPr/>
        </p:nvSpPr>
        <p:spPr>
          <a:xfrm rot="0">
            <a:off x="474836" y="4014138"/>
            <a:ext cx="734729" cy="207645"/>
          </a:xfrm>
          <a:prstGeom prst="rect">
            <a:avLst/>
          </a:prstGeom>
        </p:spPr>
        <p:txBody>
          <a:bodyPr anchor="t" rtlCol="false" tIns="0" lIns="0" bIns="0" rIns="0">
            <a:spAutoFit/>
          </a:bodyPr>
          <a:lstStyle/>
          <a:p>
            <a:pPr algn="l">
              <a:lnSpc>
                <a:spcPts val="1679"/>
              </a:lnSpc>
            </a:pPr>
            <a:r>
              <a:rPr lang="en-US" sz="1200">
                <a:solidFill>
                  <a:srgbClr val="FFFFFF"/>
                </a:solidFill>
                <a:latin typeface="Poppins"/>
                <a:ea typeface="Poppins"/>
                <a:cs typeface="Poppins"/>
                <a:sym typeface="Poppins"/>
              </a:rPr>
              <a:t>Reports</a:t>
            </a:r>
          </a:p>
        </p:txBody>
      </p:sp>
      <p:sp>
        <p:nvSpPr>
          <p:cNvPr name="TextBox 100" id="100"/>
          <p:cNvSpPr txBox="true"/>
          <p:nvPr/>
        </p:nvSpPr>
        <p:spPr>
          <a:xfrm rot="0">
            <a:off x="474836" y="4368327"/>
            <a:ext cx="1715509" cy="207645"/>
          </a:xfrm>
          <a:prstGeom prst="rect">
            <a:avLst/>
          </a:prstGeom>
        </p:spPr>
        <p:txBody>
          <a:bodyPr anchor="t" rtlCol="false" tIns="0" lIns="0" bIns="0" rIns="0">
            <a:spAutoFit/>
          </a:bodyPr>
          <a:lstStyle/>
          <a:p>
            <a:pPr algn="l">
              <a:lnSpc>
                <a:spcPts val="1679"/>
              </a:lnSpc>
            </a:pPr>
            <a:r>
              <a:rPr lang="en-US" sz="1200">
                <a:solidFill>
                  <a:srgbClr val="FFFFFF"/>
                </a:solidFill>
                <a:latin typeface="Poppins"/>
                <a:ea typeface="Poppins"/>
                <a:cs typeface="Poppins"/>
                <a:sym typeface="Poppins"/>
              </a:rPr>
              <a:t>Billing &amp; Payments</a:t>
            </a:r>
          </a:p>
        </p:txBody>
      </p:sp>
      <p:sp>
        <p:nvSpPr>
          <p:cNvPr name="TextBox 101" id="101"/>
          <p:cNvSpPr txBox="true"/>
          <p:nvPr/>
        </p:nvSpPr>
        <p:spPr>
          <a:xfrm rot="0">
            <a:off x="2841310" y="838081"/>
            <a:ext cx="1636461" cy="207645"/>
          </a:xfrm>
          <a:prstGeom prst="rect">
            <a:avLst/>
          </a:prstGeom>
        </p:spPr>
        <p:txBody>
          <a:bodyPr anchor="t" rtlCol="false" tIns="0" lIns="0" bIns="0" rIns="0">
            <a:spAutoFit/>
          </a:bodyPr>
          <a:lstStyle/>
          <a:p>
            <a:pPr algn="l">
              <a:lnSpc>
                <a:spcPts val="1679"/>
              </a:lnSpc>
            </a:pPr>
            <a:r>
              <a:rPr lang="en-US" sz="1200" b="true">
                <a:solidFill>
                  <a:srgbClr val="FFFFFF"/>
                </a:solidFill>
                <a:latin typeface="Poppins Bold"/>
                <a:ea typeface="Poppins Bold"/>
                <a:cs typeface="Poppins Bold"/>
                <a:sym typeface="Poppins Bold"/>
              </a:rPr>
              <a:t>Report &amp; Analytics</a:t>
            </a:r>
          </a:p>
        </p:txBody>
      </p:sp>
      <p:sp>
        <p:nvSpPr>
          <p:cNvPr name="TextBox 102" id="102"/>
          <p:cNvSpPr txBox="true"/>
          <p:nvPr/>
        </p:nvSpPr>
        <p:spPr>
          <a:xfrm rot="0">
            <a:off x="6461055" y="855992"/>
            <a:ext cx="466395" cy="174625"/>
          </a:xfrm>
          <a:prstGeom prst="rect">
            <a:avLst/>
          </a:prstGeom>
        </p:spPr>
        <p:txBody>
          <a:bodyPr anchor="t" rtlCol="false" tIns="0" lIns="0" bIns="0" rIns="0">
            <a:spAutoFit/>
          </a:bodyPr>
          <a:lstStyle/>
          <a:p>
            <a:pPr algn="l">
              <a:lnSpc>
                <a:spcPts val="1400"/>
              </a:lnSpc>
            </a:pPr>
            <a:r>
              <a:rPr lang="en-US" sz="1000">
                <a:solidFill>
                  <a:srgbClr val="FFFFFF"/>
                </a:solidFill>
                <a:latin typeface="Poppins"/>
                <a:ea typeface="Poppins"/>
                <a:cs typeface="Poppins"/>
                <a:sym typeface="Poppins"/>
              </a:rPr>
              <a:t>Export</a:t>
            </a:r>
          </a:p>
        </p:txBody>
      </p:sp>
      <p:sp>
        <p:nvSpPr>
          <p:cNvPr name="TextBox 103" id="103"/>
          <p:cNvSpPr txBox="true"/>
          <p:nvPr/>
        </p:nvSpPr>
        <p:spPr>
          <a:xfrm rot="0">
            <a:off x="5415363" y="3137188"/>
            <a:ext cx="443629" cy="143723"/>
          </a:xfrm>
          <a:prstGeom prst="rect">
            <a:avLst/>
          </a:prstGeom>
        </p:spPr>
        <p:txBody>
          <a:bodyPr anchor="t" rtlCol="false" tIns="0" lIns="0" bIns="0" rIns="0">
            <a:spAutoFit/>
          </a:bodyPr>
          <a:lstStyle/>
          <a:p>
            <a:pPr algn="l">
              <a:lnSpc>
                <a:spcPts val="1120"/>
              </a:lnSpc>
            </a:pPr>
            <a:r>
              <a:rPr lang="en-US" sz="800">
                <a:solidFill>
                  <a:srgbClr val="FFFFFF"/>
                </a:solidFill>
                <a:latin typeface="Poppins"/>
                <a:ea typeface="Poppins"/>
                <a:cs typeface="Poppins"/>
                <a:sym typeface="Poppins"/>
              </a:rPr>
              <a:t>6 Month</a:t>
            </a:r>
          </a:p>
        </p:txBody>
      </p:sp>
      <p:sp>
        <p:nvSpPr>
          <p:cNvPr name="TextBox 104" id="104"/>
          <p:cNvSpPr txBox="true"/>
          <p:nvPr/>
        </p:nvSpPr>
        <p:spPr>
          <a:xfrm rot="0">
            <a:off x="8394513" y="3137188"/>
            <a:ext cx="481847" cy="143723"/>
          </a:xfrm>
          <a:prstGeom prst="rect">
            <a:avLst/>
          </a:prstGeom>
        </p:spPr>
        <p:txBody>
          <a:bodyPr anchor="t" rtlCol="false" tIns="0" lIns="0" bIns="0" rIns="0">
            <a:spAutoFit/>
          </a:bodyPr>
          <a:lstStyle/>
          <a:p>
            <a:pPr algn="l">
              <a:lnSpc>
                <a:spcPts val="1120"/>
              </a:lnSpc>
            </a:pPr>
            <a:r>
              <a:rPr lang="en-US" sz="800">
                <a:solidFill>
                  <a:srgbClr val="FFFFFF"/>
                </a:solidFill>
                <a:latin typeface="Poppins"/>
                <a:ea typeface="Poppins"/>
                <a:cs typeface="Poppins"/>
                <a:sym typeface="Poppins"/>
              </a:rPr>
              <a:t>6 Month</a:t>
            </a:r>
          </a:p>
        </p:txBody>
      </p:sp>
      <p:sp>
        <p:nvSpPr>
          <p:cNvPr name="TextBox 105" id="105"/>
          <p:cNvSpPr txBox="true"/>
          <p:nvPr/>
        </p:nvSpPr>
        <p:spPr>
          <a:xfrm rot="0">
            <a:off x="7266443" y="854619"/>
            <a:ext cx="497217" cy="174625"/>
          </a:xfrm>
          <a:prstGeom prst="rect">
            <a:avLst/>
          </a:prstGeom>
        </p:spPr>
        <p:txBody>
          <a:bodyPr anchor="t" rtlCol="false" tIns="0" lIns="0" bIns="0" rIns="0">
            <a:spAutoFit/>
          </a:bodyPr>
          <a:lstStyle/>
          <a:p>
            <a:pPr algn="l">
              <a:lnSpc>
                <a:spcPts val="1400"/>
              </a:lnSpc>
            </a:pPr>
            <a:r>
              <a:rPr lang="en-US" sz="1000">
                <a:solidFill>
                  <a:srgbClr val="FFFFFF"/>
                </a:solidFill>
                <a:latin typeface="Poppins"/>
                <a:ea typeface="Poppins"/>
                <a:cs typeface="Poppins"/>
                <a:sym typeface="Poppins"/>
              </a:rPr>
              <a:t>Import</a:t>
            </a:r>
          </a:p>
        </p:txBody>
      </p:sp>
      <p:sp>
        <p:nvSpPr>
          <p:cNvPr name="TextBox 106" id="106"/>
          <p:cNvSpPr txBox="true"/>
          <p:nvPr/>
        </p:nvSpPr>
        <p:spPr>
          <a:xfrm rot="0">
            <a:off x="8166894" y="854619"/>
            <a:ext cx="745342" cy="174625"/>
          </a:xfrm>
          <a:prstGeom prst="rect">
            <a:avLst/>
          </a:prstGeom>
        </p:spPr>
        <p:txBody>
          <a:bodyPr anchor="t" rtlCol="false" tIns="0" lIns="0" bIns="0" rIns="0">
            <a:spAutoFit/>
          </a:bodyPr>
          <a:lstStyle/>
          <a:p>
            <a:pPr algn="l">
              <a:lnSpc>
                <a:spcPts val="1400"/>
              </a:lnSpc>
            </a:pPr>
            <a:r>
              <a:rPr lang="en-US" sz="1000">
                <a:solidFill>
                  <a:srgbClr val="FFFFFF"/>
                </a:solidFill>
                <a:latin typeface="Poppins"/>
                <a:ea typeface="Poppins"/>
                <a:cs typeface="Poppins"/>
                <a:sym typeface="Poppins"/>
              </a:rPr>
              <a:t>Last 7 day</a:t>
            </a:r>
          </a:p>
        </p:txBody>
      </p:sp>
      <p:sp>
        <p:nvSpPr>
          <p:cNvPr name="TextBox 107" id="107"/>
          <p:cNvSpPr txBox="true"/>
          <p:nvPr/>
        </p:nvSpPr>
        <p:spPr>
          <a:xfrm rot="0">
            <a:off x="2906657" y="1560992"/>
            <a:ext cx="668724" cy="119805"/>
          </a:xfrm>
          <a:prstGeom prst="rect">
            <a:avLst/>
          </a:prstGeom>
        </p:spPr>
        <p:txBody>
          <a:bodyPr anchor="t" rtlCol="false" tIns="0" lIns="0" bIns="0" rIns="0">
            <a:spAutoFit/>
          </a:bodyPr>
          <a:lstStyle/>
          <a:p>
            <a:pPr algn="l">
              <a:lnSpc>
                <a:spcPts val="980"/>
              </a:lnSpc>
            </a:pPr>
            <a:r>
              <a:rPr lang="en-US" sz="700">
                <a:solidFill>
                  <a:srgbClr val="FFFFFF"/>
                </a:solidFill>
                <a:latin typeface="Poppins"/>
                <a:ea typeface="Poppins"/>
                <a:cs typeface="Poppins"/>
                <a:sym typeface="Poppins"/>
              </a:rPr>
              <a:t>Total Patients</a:t>
            </a:r>
          </a:p>
        </p:txBody>
      </p:sp>
      <p:sp>
        <p:nvSpPr>
          <p:cNvPr name="TextBox 108" id="108"/>
          <p:cNvSpPr txBox="true"/>
          <p:nvPr/>
        </p:nvSpPr>
        <p:spPr>
          <a:xfrm rot="0">
            <a:off x="4321329" y="1560992"/>
            <a:ext cx="1239736" cy="119805"/>
          </a:xfrm>
          <a:prstGeom prst="rect">
            <a:avLst/>
          </a:prstGeom>
        </p:spPr>
        <p:txBody>
          <a:bodyPr anchor="t" rtlCol="false" tIns="0" lIns="0" bIns="0" rIns="0">
            <a:spAutoFit/>
          </a:bodyPr>
          <a:lstStyle/>
          <a:p>
            <a:pPr algn="l">
              <a:lnSpc>
                <a:spcPts val="980"/>
              </a:lnSpc>
            </a:pPr>
            <a:r>
              <a:rPr lang="en-US" sz="700">
                <a:solidFill>
                  <a:srgbClr val="FFFFFF"/>
                </a:solidFill>
                <a:latin typeface="Poppins"/>
                <a:ea typeface="Poppins"/>
                <a:cs typeface="Poppins"/>
                <a:sym typeface="Poppins"/>
              </a:rPr>
              <a:t>Appointments Completed</a:t>
            </a:r>
          </a:p>
        </p:txBody>
      </p:sp>
      <p:sp>
        <p:nvSpPr>
          <p:cNvPr name="TextBox 109" id="109"/>
          <p:cNvSpPr txBox="true"/>
          <p:nvPr/>
        </p:nvSpPr>
        <p:spPr>
          <a:xfrm rot="0">
            <a:off x="6261325" y="1560992"/>
            <a:ext cx="936555" cy="119805"/>
          </a:xfrm>
          <a:prstGeom prst="rect">
            <a:avLst/>
          </a:prstGeom>
        </p:spPr>
        <p:txBody>
          <a:bodyPr anchor="t" rtlCol="false" tIns="0" lIns="0" bIns="0" rIns="0">
            <a:spAutoFit/>
          </a:bodyPr>
          <a:lstStyle/>
          <a:p>
            <a:pPr algn="l">
              <a:lnSpc>
                <a:spcPts val="980"/>
              </a:lnSpc>
            </a:pPr>
            <a:r>
              <a:rPr lang="en-US" sz="700">
                <a:solidFill>
                  <a:srgbClr val="FFFFFF"/>
                </a:solidFill>
                <a:latin typeface="Poppins"/>
                <a:ea typeface="Poppins"/>
                <a:cs typeface="Poppins"/>
                <a:sym typeface="Poppins"/>
              </a:rPr>
              <a:t>Revenue Generated</a:t>
            </a:r>
          </a:p>
        </p:txBody>
      </p:sp>
      <p:sp>
        <p:nvSpPr>
          <p:cNvPr name="TextBox 110" id="110"/>
          <p:cNvSpPr txBox="true"/>
          <p:nvPr/>
        </p:nvSpPr>
        <p:spPr>
          <a:xfrm rot="0">
            <a:off x="7934449" y="1560992"/>
            <a:ext cx="924786" cy="119805"/>
          </a:xfrm>
          <a:prstGeom prst="rect">
            <a:avLst/>
          </a:prstGeom>
        </p:spPr>
        <p:txBody>
          <a:bodyPr anchor="t" rtlCol="false" tIns="0" lIns="0" bIns="0" rIns="0">
            <a:spAutoFit/>
          </a:bodyPr>
          <a:lstStyle/>
          <a:p>
            <a:pPr algn="l">
              <a:lnSpc>
                <a:spcPts val="980"/>
              </a:lnSpc>
            </a:pPr>
            <a:r>
              <a:rPr lang="en-US" sz="700">
                <a:solidFill>
                  <a:srgbClr val="FFFFFF"/>
                </a:solidFill>
                <a:latin typeface="Poppins"/>
                <a:ea typeface="Poppins"/>
                <a:cs typeface="Poppins"/>
                <a:sym typeface="Poppins"/>
              </a:rPr>
              <a:t>Patient Satisfaction</a:t>
            </a:r>
          </a:p>
        </p:txBody>
      </p:sp>
      <p:sp>
        <p:nvSpPr>
          <p:cNvPr name="TextBox 111" id="111"/>
          <p:cNvSpPr txBox="true"/>
          <p:nvPr/>
        </p:nvSpPr>
        <p:spPr>
          <a:xfrm rot="0">
            <a:off x="2906657" y="1785149"/>
            <a:ext cx="590528" cy="325755"/>
          </a:xfrm>
          <a:prstGeom prst="rect">
            <a:avLst/>
          </a:prstGeom>
        </p:spPr>
        <p:txBody>
          <a:bodyPr anchor="t" rtlCol="false" tIns="0" lIns="0" bIns="0" rIns="0">
            <a:spAutoFit/>
          </a:bodyPr>
          <a:lstStyle/>
          <a:p>
            <a:pPr algn="l">
              <a:lnSpc>
                <a:spcPts val="2519"/>
              </a:lnSpc>
            </a:pPr>
            <a:r>
              <a:rPr lang="en-US" sz="1799">
                <a:solidFill>
                  <a:srgbClr val="FFFFFF"/>
                </a:solidFill>
                <a:latin typeface="Poppins"/>
                <a:ea typeface="Poppins"/>
                <a:cs typeface="Poppins"/>
                <a:sym typeface="Poppins"/>
              </a:rPr>
              <a:t>1630</a:t>
            </a:r>
          </a:p>
        </p:txBody>
      </p:sp>
      <p:sp>
        <p:nvSpPr>
          <p:cNvPr name="TextBox 112" id="112"/>
          <p:cNvSpPr txBox="true"/>
          <p:nvPr/>
        </p:nvSpPr>
        <p:spPr>
          <a:xfrm rot="0">
            <a:off x="4321329" y="1785149"/>
            <a:ext cx="569122" cy="325755"/>
          </a:xfrm>
          <a:prstGeom prst="rect">
            <a:avLst/>
          </a:prstGeom>
        </p:spPr>
        <p:txBody>
          <a:bodyPr anchor="t" rtlCol="false" tIns="0" lIns="0" bIns="0" rIns="0">
            <a:spAutoFit/>
          </a:bodyPr>
          <a:lstStyle/>
          <a:p>
            <a:pPr algn="l">
              <a:lnSpc>
                <a:spcPts val="2519"/>
              </a:lnSpc>
            </a:pPr>
            <a:r>
              <a:rPr lang="en-US" sz="1799">
                <a:solidFill>
                  <a:srgbClr val="FFFFFF"/>
                </a:solidFill>
                <a:latin typeface="Poppins"/>
                <a:ea typeface="Poppins"/>
                <a:cs typeface="Poppins"/>
                <a:sym typeface="Poppins"/>
              </a:rPr>
              <a:t>1293</a:t>
            </a:r>
          </a:p>
        </p:txBody>
      </p:sp>
      <p:sp>
        <p:nvSpPr>
          <p:cNvPr name="TextBox 113" id="113"/>
          <p:cNvSpPr txBox="true"/>
          <p:nvPr/>
        </p:nvSpPr>
        <p:spPr>
          <a:xfrm rot="0">
            <a:off x="6261325" y="1785149"/>
            <a:ext cx="953259" cy="325755"/>
          </a:xfrm>
          <a:prstGeom prst="rect">
            <a:avLst/>
          </a:prstGeom>
        </p:spPr>
        <p:txBody>
          <a:bodyPr anchor="t" rtlCol="false" tIns="0" lIns="0" bIns="0" rIns="0">
            <a:spAutoFit/>
          </a:bodyPr>
          <a:lstStyle/>
          <a:p>
            <a:pPr algn="l">
              <a:lnSpc>
                <a:spcPts val="2519"/>
              </a:lnSpc>
            </a:pPr>
            <a:r>
              <a:rPr lang="en-US" sz="1799">
                <a:solidFill>
                  <a:srgbClr val="FFFFFF"/>
                </a:solidFill>
                <a:latin typeface="Poppins"/>
                <a:ea typeface="Poppins"/>
                <a:cs typeface="Poppins"/>
                <a:sym typeface="Poppins"/>
              </a:rPr>
              <a:t>$75,000</a:t>
            </a:r>
          </a:p>
        </p:txBody>
      </p:sp>
      <p:sp>
        <p:nvSpPr>
          <p:cNvPr name="TextBox 114" id="114"/>
          <p:cNvSpPr txBox="true"/>
          <p:nvPr/>
        </p:nvSpPr>
        <p:spPr>
          <a:xfrm rot="0">
            <a:off x="7934449" y="1785149"/>
            <a:ext cx="941911" cy="325755"/>
          </a:xfrm>
          <a:prstGeom prst="rect">
            <a:avLst/>
          </a:prstGeom>
        </p:spPr>
        <p:txBody>
          <a:bodyPr anchor="t" rtlCol="false" tIns="0" lIns="0" bIns="0" rIns="0">
            <a:spAutoFit/>
          </a:bodyPr>
          <a:lstStyle/>
          <a:p>
            <a:pPr algn="l">
              <a:lnSpc>
                <a:spcPts val="2519"/>
              </a:lnSpc>
            </a:pPr>
            <a:r>
              <a:rPr lang="en-US" sz="1799">
                <a:solidFill>
                  <a:srgbClr val="FFFFFF"/>
                </a:solidFill>
                <a:latin typeface="Poppins"/>
                <a:ea typeface="Poppins"/>
                <a:cs typeface="Poppins"/>
                <a:sym typeface="Poppins"/>
              </a:rPr>
              <a:t>4.8 / 5.0</a:t>
            </a:r>
          </a:p>
        </p:txBody>
      </p:sp>
      <p:sp>
        <p:nvSpPr>
          <p:cNvPr name="TextBox 115" id="115"/>
          <p:cNvSpPr txBox="true"/>
          <p:nvPr/>
        </p:nvSpPr>
        <p:spPr>
          <a:xfrm rot="0">
            <a:off x="2906657" y="2272422"/>
            <a:ext cx="470243" cy="119805"/>
          </a:xfrm>
          <a:prstGeom prst="rect">
            <a:avLst/>
          </a:prstGeom>
        </p:spPr>
        <p:txBody>
          <a:bodyPr anchor="t" rtlCol="false" tIns="0" lIns="0" bIns="0" rIns="0">
            <a:spAutoFit/>
          </a:bodyPr>
          <a:lstStyle/>
          <a:p>
            <a:pPr algn="l">
              <a:lnSpc>
                <a:spcPts val="980"/>
              </a:lnSpc>
            </a:pPr>
            <a:r>
              <a:rPr lang="en-US" sz="700">
                <a:solidFill>
                  <a:srgbClr val="FFFFFF"/>
                </a:solidFill>
                <a:latin typeface="Poppins"/>
                <a:ea typeface="Poppins"/>
                <a:cs typeface="Poppins"/>
                <a:sym typeface="Poppins"/>
              </a:rPr>
              <a:t>Last 7 day</a:t>
            </a:r>
          </a:p>
        </p:txBody>
      </p:sp>
      <p:sp>
        <p:nvSpPr>
          <p:cNvPr name="TextBox 116" id="116"/>
          <p:cNvSpPr txBox="true"/>
          <p:nvPr/>
        </p:nvSpPr>
        <p:spPr>
          <a:xfrm rot="0">
            <a:off x="4321329" y="2272422"/>
            <a:ext cx="529193" cy="119805"/>
          </a:xfrm>
          <a:prstGeom prst="rect">
            <a:avLst/>
          </a:prstGeom>
        </p:spPr>
        <p:txBody>
          <a:bodyPr anchor="t" rtlCol="false" tIns="0" lIns="0" bIns="0" rIns="0">
            <a:spAutoFit/>
          </a:bodyPr>
          <a:lstStyle/>
          <a:p>
            <a:pPr algn="l">
              <a:lnSpc>
                <a:spcPts val="980"/>
              </a:lnSpc>
            </a:pPr>
            <a:r>
              <a:rPr lang="en-US" sz="700">
                <a:solidFill>
                  <a:srgbClr val="FFFFFF"/>
                </a:solidFill>
                <a:latin typeface="Poppins"/>
                <a:ea typeface="Poppins"/>
                <a:cs typeface="Poppins"/>
                <a:sym typeface="Poppins"/>
              </a:rPr>
              <a:t>Last 7 day</a:t>
            </a:r>
          </a:p>
        </p:txBody>
      </p:sp>
      <p:sp>
        <p:nvSpPr>
          <p:cNvPr name="TextBox 117" id="117"/>
          <p:cNvSpPr txBox="true"/>
          <p:nvPr/>
        </p:nvSpPr>
        <p:spPr>
          <a:xfrm rot="0">
            <a:off x="6261325" y="2272422"/>
            <a:ext cx="476629" cy="119805"/>
          </a:xfrm>
          <a:prstGeom prst="rect">
            <a:avLst/>
          </a:prstGeom>
        </p:spPr>
        <p:txBody>
          <a:bodyPr anchor="t" rtlCol="false" tIns="0" lIns="0" bIns="0" rIns="0">
            <a:spAutoFit/>
          </a:bodyPr>
          <a:lstStyle/>
          <a:p>
            <a:pPr algn="l">
              <a:lnSpc>
                <a:spcPts val="980"/>
              </a:lnSpc>
            </a:pPr>
            <a:r>
              <a:rPr lang="en-US" sz="700">
                <a:solidFill>
                  <a:srgbClr val="FFFFFF"/>
                </a:solidFill>
                <a:latin typeface="Poppins"/>
                <a:ea typeface="Poppins"/>
                <a:cs typeface="Poppins"/>
                <a:sym typeface="Poppins"/>
              </a:rPr>
              <a:t>Last 7 day</a:t>
            </a:r>
          </a:p>
        </p:txBody>
      </p:sp>
      <p:sp>
        <p:nvSpPr>
          <p:cNvPr name="TextBox 118" id="118"/>
          <p:cNvSpPr txBox="true"/>
          <p:nvPr/>
        </p:nvSpPr>
        <p:spPr>
          <a:xfrm rot="0">
            <a:off x="7934449" y="2272422"/>
            <a:ext cx="470955" cy="119805"/>
          </a:xfrm>
          <a:prstGeom prst="rect">
            <a:avLst/>
          </a:prstGeom>
        </p:spPr>
        <p:txBody>
          <a:bodyPr anchor="t" rtlCol="false" tIns="0" lIns="0" bIns="0" rIns="0">
            <a:spAutoFit/>
          </a:bodyPr>
          <a:lstStyle/>
          <a:p>
            <a:pPr algn="l">
              <a:lnSpc>
                <a:spcPts val="980"/>
              </a:lnSpc>
            </a:pPr>
            <a:r>
              <a:rPr lang="en-US" sz="700">
                <a:solidFill>
                  <a:srgbClr val="FFFFFF"/>
                </a:solidFill>
                <a:latin typeface="Poppins"/>
                <a:ea typeface="Poppins"/>
                <a:cs typeface="Poppins"/>
                <a:sym typeface="Poppins"/>
              </a:rPr>
              <a:t>Last 7 day</a:t>
            </a:r>
          </a:p>
        </p:txBody>
      </p:sp>
      <p:sp>
        <p:nvSpPr>
          <p:cNvPr name="TextBox 119" id="119"/>
          <p:cNvSpPr txBox="true"/>
          <p:nvPr/>
        </p:nvSpPr>
        <p:spPr>
          <a:xfrm rot="0">
            <a:off x="3408791" y="2296335"/>
            <a:ext cx="199081" cy="95886"/>
          </a:xfrm>
          <a:prstGeom prst="rect">
            <a:avLst/>
          </a:prstGeom>
        </p:spPr>
        <p:txBody>
          <a:bodyPr anchor="t" rtlCol="false" tIns="0" lIns="0" bIns="0" rIns="0">
            <a:spAutoFit/>
          </a:bodyPr>
          <a:lstStyle/>
          <a:p>
            <a:pPr algn="l">
              <a:lnSpc>
                <a:spcPts val="840"/>
              </a:lnSpc>
            </a:pPr>
            <a:r>
              <a:rPr lang="en-US" sz="600">
                <a:solidFill>
                  <a:srgbClr val="FFFFFF"/>
                </a:solidFill>
                <a:latin typeface="Poppins"/>
                <a:ea typeface="Poppins"/>
                <a:cs typeface="Poppins"/>
                <a:sym typeface="Poppins"/>
              </a:rPr>
              <a:t>3.5%</a:t>
            </a:r>
          </a:p>
        </p:txBody>
      </p:sp>
      <p:sp>
        <p:nvSpPr>
          <p:cNvPr name="TextBox 120" id="120"/>
          <p:cNvSpPr txBox="true"/>
          <p:nvPr/>
        </p:nvSpPr>
        <p:spPr>
          <a:xfrm rot="0">
            <a:off x="4852392" y="2296335"/>
            <a:ext cx="173102" cy="95886"/>
          </a:xfrm>
          <a:prstGeom prst="rect">
            <a:avLst/>
          </a:prstGeom>
        </p:spPr>
        <p:txBody>
          <a:bodyPr anchor="t" rtlCol="false" tIns="0" lIns="0" bIns="0" rIns="0">
            <a:spAutoFit/>
          </a:bodyPr>
          <a:lstStyle/>
          <a:p>
            <a:pPr algn="l">
              <a:lnSpc>
                <a:spcPts val="840"/>
              </a:lnSpc>
            </a:pPr>
            <a:r>
              <a:rPr lang="en-US" sz="600">
                <a:solidFill>
                  <a:srgbClr val="FFFFFF"/>
                </a:solidFill>
                <a:latin typeface="Poppins"/>
                <a:ea typeface="Poppins"/>
                <a:cs typeface="Poppins"/>
                <a:sym typeface="Poppins"/>
              </a:rPr>
              <a:t>2.5%</a:t>
            </a:r>
          </a:p>
        </p:txBody>
      </p:sp>
      <p:sp>
        <p:nvSpPr>
          <p:cNvPr name="TextBox 121" id="121"/>
          <p:cNvSpPr txBox="true"/>
          <p:nvPr/>
        </p:nvSpPr>
        <p:spPr>
          <a:xfrm rot="0">
            <a:off x="7503565" y="3835865"/>
            <a:ext cx="155140" cy="95886"/>
          </a:xfrm>
          <a:prstGeom prst="rect">
            <a:avLst/>
          </a:prstGeom>
        </p:spPr>
        <p:txBody>
          <a:bodyPr anchor="t" rtlCol="false" tIns="0" lIns="0" bIns="0" rIns="0">
            <a:spAutoFit/>
          </a:bodyPr>
          <a:lstStyle/>
          <a:p>
            <a:pPr algn="l">
              <a:lnSpc>
                <a:spcPts val="840"/>
              </a:lnSpc>
            </a:pPr>
            <a:r>
              <a:rPr lang="en-US" sz="600">
                <a:solidFill>
                  <a:srgbClr val="FFFFFF"/>
                </a:solidFill>
                <a:latin typeface="Poppins"/>
                <a:ea typeface="Poppins"/>
                <a:cs typeface="Poppins"/>
                <a:sym typeface="Poppins"/>
              </a:rPr>
              <a:t>18%</a:t>
            </a:r>
          </a:p>
        </p:txBody>
      </p:sp>
      <p:sp>
        <p:nvSpPr>
          <p:cNvPr name="TextBox 122" id="122"/>
          <p:cNvSpPr txBox="true"/>
          <p:nvPr/>
        </p:nvSpPr>
        <p:spPr>
          <a:xfrm rot="0">
            <a:off x="6802852" y="2296335"/>
            <a:ext cx="141510" cy="95886"/>
          </a:xfrm>
          <a:prstGeom prst="rect">
            <a:avLst/>
          </a:prstGeom>
        </p:spPr>
        <p:txBody>
          <a:bodyPr anchor="t" rtlCol="false" tIns="0" lIns="0" bIns="0" rIns="0">
            <a:spAutoFit/>
          </a:bodyPr>
          <a:lstStyle/>
          <a:p>
            <a:pPr algn="l">
              <a:lnSpc>
                <a:spcPts val="840"/>
              </a:lnSpc>
            </a:pPr>
            <a:r>
              <a:rPr lang="en-US" sz="600">
                <a:solidFill>
                  <a:srgbClr val="FFFFFF"/>
                </a:solidFill>
                <a:latin typeface="Poppins"/>
                <a:ea typeface="Poppins"/>
                <a:cs typeface="Poppins"/>
                <a:sym typeface="Poppins"/>
              </a:rPr>
              <a:t>12%</a:t>
            </a:r>
          </a:p>
        </p:txBody>
      </p:sp>
      <p:sp>
        <p:nvSpPr>
          <p:cNvPr name="TextBox 123" id="123"/>
          <p:cNvSpPr txBox="true"/>
          <p:nvPr/>
        </p:nvSpPr>
        <p:spPr>
          <a:xfrm rot="0">
            <a:off x="8463987" y="2281947"/>
            <a:ext cx="201935" cy="95886"/>
          </a:xfrm>
          <a:prstGeom prst="rect">
            <a:avLst/>
          </a:prstGeom>
        </p:spPr>
        <p:txBody>
          <a:bodyPr anchor="t" rtlCol="false" tIns="0" lIns="0" bIns="0" rIns="0">
            <a:spAutoFit/>
          </a:bodyPr>
          <a:lstStyle/>
          <a:p>
            <a:pPr algn="l">
              <a:lnSpc>
                <a:spcPts val="840"/>
              </a:lnSpc>
            </a:pPr>
            <a:r>
              <a:rPr lang="en-US" sz="600">
                <a:solidFill>
                  <a:srgbClr val="FFFFFF"/>
                </a:solidFill>
                <a:latin typeface="Poppins"/>
                <a:ea typeface="Poppins"/>
                <a:cs typeface="Poppins"/>
                <a:sym typeface="Poppins"/>
              </a:rPr>
              <a:t>24%</a:t>
            </a:r>
          </a:p>
        </p:txBody>
      </p:sp>
      <p:sp>
        <p:nvSpPr>
          <p:cNvPr name="TextBox 124" id="124"/>
          <p:cNvSpPr txBox="true"/>
          <p:nvPr/>
        </p:nvSpPr>
        <p:spPr>
          <a:xfrm rot="0">
            <a:off x="2742609" y="3114738"/>
            <a:ext cx="1038349" cy="156619"/>
          </a:xfrm>
          <a:prstGeom prst="rect">
            <a:avLst/>
          </a:prstGeom>
        </p:spPr>
        <p:txBody>
          <a:bodyPr anchor="t" rtlCol="false" tIns="0" lIns="0" bIns="0" rIns="0">
            <a:spAutoFit/>
          </a:bodyPr>
          <a:lstStyle/>
          <a:p>
            <a:pPr algn="l">
              <a:lnSpc>
                <a:spcPts val="1342"/>
              </a:lnSpc>
            </a:pPr>
            <a:r>
              <a:rPr lang="en-US" sz="958">
                <a:solidFill>
                  <a:srgbClr val="FFFFFF"/>
                </a:solidFill>
                <a:latin typeface="Poppins"/>
                <a:ea typeface="Poppins"/>
                <a:cs typeface="Poppins"/>
                <a:sym typeface="Poppins"/>
              </a:rPr>
              <a:t>Statics Overview</a:t>
            </a:r>
          </a:p>
        </p:txBody>
      </p:sp>
      <p:sp>
        <p:nvSpPr>
          <p:cNvPr name="TextBox 125" id="125"/>
          <p:cNvSpPr txBox="true"/>
          <p:nvPr/>
        </p:nvSpPr>
        <p:spPr>
          <a:xfrm rot="0">
            <a:off x="6359095" y="3137549"/>
            <a:ext cx="1265920" cy="156619"/>
          </a:xfrm>
          <a:prstGeom prst="rect">
            <a:avLst/>
          </a:prstGeom>
        </p:spPr>
        <p:txBody>
          <a:bodyPr anchor="t" rtlCol="false" tIns="0" lIns="0" bIns="0" rIns="0">
            <a:spAutoFit/>
          </a:bodyPr>
          <a:lstStyle/>
          <a:p>
            <a:pPr algn="l">
              <a:lnSpc>
                <a:spcPts val="1342"/>
              </a:lnSpc>
            </a:pPr>
            <a:r>
              <a:rPr lang="en-US" sz="958">
                <a:solidFill>
                  <a:srgbClr val="FFFFFF"/>
                </a:solidFill>
                <a:latin typeface="Poppins"/>
                <a:ea typeface="Poppins"/>
                <a:cs typeface="Poppins"/>
                <a:sym typeface="Poppins"/>
              </a:rPr>
              <a:t>Spending Overview</a:t>
            </a:r>
          </a:p>
        </p:txBody>
      </p:sp>
      <p:sp>
        <p:nvSpPr>
          <p:cNvPr name="TextBox 126" id="126"/>
          <p:cNvSpPr txBox="true"/>
          <p:nvPr/>
        </p:nvSpPr>
        <p:spPr>
          <a:xfrm rot="0">
            <a:off x="4107071" y="3156238"/>
            <a:ext cx="296903" cy="95885"/>
          </a:xfrm>
          <a:prstGeom prst="rect">
            <a:avLst/>
          </a:prstGeom>
        </p:spPr>
        <p:txBody>
          <a:bodyPr anchor="t" rtlCol="false" tIns="0" lIns="0" bIns="0" rIns="0">
            <a:spAutoFit/>
          </a:bodyPr>
          <a:lstStyle/>
          <a:p>
            <a:pPr algn="l">
              <a:lnSpc>
                <a:spcPts val="840"/>
              </a:lnSpc>
            </a:pPr>
            <a:r>
              <a:rPr lang="en-US" sz="600">
                <a:solidFill>
                  <a:srgbClr val="FFFFFF"/>
                </a:solidFill>
                <a:latin typeface="Poppins"/>
                <a:ea typeface="Poppins"/>
                <a:cs typeface="Poppins"/>
                <a:sym typeface="Poppins"/>
              </a:rPr>
              <a:t>Income</a:t>
            </a:r>
          </a:p>
        </p:txBody>
      </p:sp>
      <p:sp>
        <p:nvSpPr>
          <p:cNvPr name="TextBox 127" id="127"/>
          <p:cNvSpPr txBox="true"/>
          <p:nvPr/>
        </p:nvSpPr>
        <p:spPr>
          <a:xfrm rot="0">
            <a:off x="4692452" y="3156238"/>
            <a:ext cx="360349" cy="95885"/>
          </a:xfrm>
          <a:prstGeom prst="rect">
            <a:avLst/>
          </a:prstGeom>
        </p:spPr>
        <p:txBody>
          <a:bodyPr anchor="t" rtlCol="false" tIns="0" lIns="0" bIns="0" rIns="0">
            <a:spAutoFit/>
          </a:bodyPr>
          <a:lstStyle/>
          <a:p>
            <a:pPr algn="l">
              <a:lnSpc>
                <a:spcPts val="840"/>
              </a:lnSpc>
            </a:pPr>
            <a:r>
              <a:rPr lang="en-US" sz="600">
                <a:solidFill>
                  <a:srgbClr val="FFFFFF"/>
                </a:solidFill>
                <a:latin typeface="Poppins"/>
                <a:ea typeface="Poppins"/>
                <a:cs typeface="Poppins"/>
                <a:sym typeface="Poppins"/>
              </a:rPr>
              <a:t>Expenses</a:t>
            </a:r>
          </a:p>
        </p:txBody>
      </p:sp>
      <p:sp>
        <p:nvSpPr>
          <p:cNvPr name="TextBox 128" id="128"/>
          <p:cNvSpPr txBox="true"/>
          <p:nvPr/>
        </p:nvSpPr>
        <p:spPr>
          <a:xfrm rot="0">
            <a:off x="2742609" y="3891943"/>
            <a:ext cx="353895" cy="143726"/>
          </a:xfrm>
          <a:prstGeom prst="rect">
            <a:avLst/>
          </a:prstGeom>
        </p:spPr>
        <p:txBody>
          <a:bodyPr anchor="t" rtlCol="false" tIns="0" lIns="0" bIns="0" rIns="0">
            <a:spAutoFit/>
          </a:bodyPr>
          <a:lstStyle/>
          <a:p>
            <a:pPr algn="l">
              <a:lnSpc>
                <a:spcPts val="1120"/>
              </a:lnSpc>
            </a:pPr>
            <a:r>
              <a:rPr lang="en-US" sz="800">
                <a:solidFill>
                  <a:srgbClr val="FFFFFF"/>
                </a:solidFill>
                <a:latin typeface="Poppins"/>
                <a:ea typeface="Poppins"/>
                <a:cs typeface="Poppins"/>
                <a:sym typeface="Poppins"/>
              </a:rPr>
              <a:t>$1,000</a:t>
            </a:r>
          </a:p>
        </p:txBody>
      </p:sp>
      <p:sp>
        <p:nvSpPr>
          <p:cNvPr name="TextBox 129" id="129"/>
          <p:cNvSpPr txBox="true"/>
          <p:nvPr/>
        </p:nvSpPr>
        <p:spPr>
          <a:xfrm rot="0">
            <a:off x="2742609" y="4230806"/>
            <a:ext cx="293566" cy="143726"/>
          </a:xfrm>
          <a:prstGeom prst="rect">
            <a:avLst/>
          </a:prstGeom>
        </p:spPr>
        <p:txBody>
          <a:bodyPr anchor="t" rtlCol="false" tIns="0" lIns="0" bIns="0" rIns="0">
            <a:spAutoFit/>
          </a:bodyPr>
          <a:lstStyle/>
          <a:p>
            <a:pPr algn="l">
              <a:lnSpc>
                <a:spcPts val="1120"/>
              </a:lnSpc>
            </a:pPr>
            <a:r>
              <a:rPr lang="en-US" sz="800">
                <a:solidFill>
                  <a:srgbClr val="FFFFFF"/>
                </a:solidFill>
                <a:latin typeface="Poppins"/>
                <a:ea typeface="Poppins"/>
                <a:cs typeface="Poppins"/>
                <a:sym typeface="Poppins"/>
              </a:rPr>
              <a:t>$800</a:t>
            </a:r>
          </a:p>
        </p:txBody>
      </p:sp>
      <p:sp>
        <p:nvSpPr>
          <p:cNvPr name="TextBox 130" id="130"/>
          <p:cNvSpPr txBox="true"/>
          <p:nvPr/>
        </p:nvSpPr>
        <p:spPr>
          <a:xfrm rot="0">
            <a:off x="2742609" y="4569668"/>
            <a:ext cx="294023" cy="143726"/>
          </a:xfrm>
          <a:prstGeom prst="rect">
            <a:avLst/>
          </a:prstGeom>
        </p:spPr>
        <p:txBody>
          <a:bodyPr anchor="t" rtlCol="false" tIns="0" lIns="0" bIns="0" rIns="0">
            <a:spAutoFit/>
          </a:bodyPr>
          <a:lstStyle/>
          <a:p>
            <a:pPr algn="l">
              <a:lnSpc>
                <a:spcPts val="1120"/>
              </a:lnSpc>
            </a:pPr>
            <a:r>
              <a:rPr lang="en-US" sz="800">
                <a:solidFill>
                  <a:srgbClr val="FFFFFF"/>
                </a:solidFill>
                <a:latin typeface="Poppins"/>
                <a:ea typeface="Poppins"/>
                <a:cs typeface="Poppins"/>
                <a:sym typeface="Poppins"/>
              </a:rPr>
              <a:t>$600</a:t>
            </a:r>
          </a:p>
        </p:txBody>
      </p:sp>
      <p:sp>
        <p:nvSpPr>
          <p:cNvPr name="TextBox 131" id="131"/>
          <p:cNvSpPr txBox="true"/>
          <p:nvPr/>
        </p:nvSpPr>
        <p:spPr>
          <a:xfrm rot="0">
            <a:off x="2742609" y="4908531"/>
            <a:ext cx="293414" cy="143726"/>
          </a:xfrm>
          <a:prstGeom prst="rect">
            <a:avLst/>
          </a:prstGeom>
        </p:spPr>
        <p:txBody>
          <a:bodyPr anchor="t" rtlCol="false" tIns="0" lIns="0" bIns="0" rIns="0">
            <a:spAutoFit/>
          </a:bodyPr>
          <a:lstStyle/>
          <a:p>
            <a:pPr algn="l">
              <a:lnSpc>
                <a:spcPts val="1120"/>
              </a:lnSpc>
            </a:pPr>
            <a:r>
              <a:rPr lang="en-US" sz="800">
                <a:solidFill>
                  <a:srgbClr val="FFFFFF"/>
                </a:solidFill>
                <a:latin typeface="Poppins"/>
                <a:ea typeface="Poppins"/>
                <a:cs typeface="Poppins"/>
                <a:sym typeface="Poppins"/>
              </a:rPr>
              <a:t>$400</a:t>
            </a:r>
          </a:p>
        </p:txBody>
      </p:sp>
      <p:sp>
        <p:nvSpPr>
          <p:cNvPr name="TextBox 132" id="132"/>
          <p:cNvSpPr txBox="true"/>
          <p:nvPr/>
        </p:nvSpPr>
        <p:spPr>
          <a:xfrm rot="0">
            <a:off x="2742609" y="5247394"/>
            <a:ext cx="287016" cy="143726"/>
          </a:xfrm>
          <a:prstGeom prst="rect">
            <a:avLst/>
          </a:prstGeom>
        </p:spPr>
        <p:txBody>
          <a:bodyPr anchor="t" rtlCol="false" tIns="0" lIns="0" bIns="0" rIns="0">
            <a:spAutoFit/>
          </a:bodyPr>
          <a:lstStyle/>
          <a:p>
            <a:pPr algn="l">
              <a:lnSpc>
                <a:spcPts val="1120"/>
              </a:lnSpc>
            </a:pPr>
            <a:r>
              <a:rPr lang="en-US" sz="800">
                <a:solidFill>
                  <a:srgbClr val="FFFFFF"/>
                </a:solidFill>
                <a:latin typeface="Poppins"/>
                <a:ea typeface="Poppins"/>
                <a:cs typeface="Poppins"/>
                <a:sym typeface="Poppins"/>
              </a:rPr>
              <a:t>$200</a:t>
            </a:r>
          </a:p>
        </p:txBody>
      </p:sp>
      <p:sp>
        <p:nvSpPr>
          <p:cNvPr name="TextBox 133" id="133"/>
          <p:cNvSpPr txBox="true"/>
          <p:nvPr/>
        </p:nvSpPr>
        <p:spPr>
          <a:xfrm rot="0">
            <a:off x="2742609" y="5586256"/>
            <a:ext cx="73582" cy="143726"/>
          </a:xfrm>
          <a:prstGeom prst="rect">
            <a:avLst/>
          </a:prstGeom>
        </p:spPr>
        <p:txBody>
          <a:bodyPr anchor="t" rtlCol="false" tIns="0" lIns="0" bIns="0" rIns="0">
            <a:spAutoFit/>
          </a:bodyPr>
          <a:lstStyle/>
          <a:p>
            <a:pPr algn="l">
              <a:lnSpc>
                <a:spcPts val="1120"/>
              </a:lnSpc>
            </a:pPr>
            <a:r>
              <a:rPr lang="en-US" sz="800">
                <a:solidFill>
                  <a:srgbClr val="FFFFFF"/>
                </a:solidFill>
                <a:latin typeface="Poppins"/>
                <a:ea typeface="Poppins"/>
                <a:cs typeface="Poppins"/>
                <a:sym typeface="Poppins"/>
              </a:rPr>
              <a:t>0</a:t>
            </a:r>
          </a:p>
        </p:txBody>
      </p:sp>
      <p:sp>
        <p:nvSpPr>
          <p:cNvPr name="AutoShape 134" id="134"/>
          <p:cNvSpPr/>
          <p:nvPr/>
        </p:nvSpPr>
        <p:spPr>
          <a:xfrm flipV="true">
            <a:off x="3096504" y="3978094"/>
            <a:ext cx="2969662" cy="0"/>
          </a:xfrm>
          <a:prstGeom prst="line">
            <a:avLst/>
          </a:prstGeom>
          <a:ln cap="flat" w="9525">
            <a:solidFill>
              <a:srgbClr val="FFFFFF">
                <a:alpha val="50980"/>
              </a:srgbClr>
            </a:solidFill>
            <a:prstDash val="sysDot"/>
            <a:headEnd type="none" len="sm" w="sm"/>
            <a:tailEnd type="none" len="sm" w="sm"/>
          </a:ln>
        </p:spPr>
      </p:sp>
      <p:sp>
        <p:nvSpPr>
          <p:cNvPr name="AutoShape 135" id="135"/>
          <p:cNvSpPr/>
          <p:nvPr/>
        </p:nvSpPr>
        <p:spPr>
          <a:xfrm flipV="true">
            <a:off x="3096504" y="4312194"/>
            <a:ext cx="2969662" cy="0"/>
          </a:xfrm>
          <a:prstGeom prst="line">
            <a:avLst/>
          </a:prstGeom>
          <a:ln cap="flat" w="9525">
            <a:solidFill>
              <a:srgbClr val="FFFFFF">
                <a:alpha val="50980"/>
              </a:srgbClr>
            </a:solidFill>
            <a:prstDash val="sysDot"/>
            <a:headEnd type="none" len="sm" w="sm"/>
            <a:tailEnd type="none" len="sm" w="sm"/>
          </a:ln>
        </p:spPr>
      </p:sp>
      <p:sp>
        <p:nvSpPr>
          <p:cNvPr name="AutoShape 136" id="136"/>
          <p:cNvSpPr/>
          <p:nvPr/>
        </p:nvSpPr>
        <p:spPr>
          <a:xfrm flipV="true">
            <a:off x="3096504" y="4660582"/>
            <a:ext cx="2969662" cy="0"/>
          </a:xfrm>
          <a:prstGeom prst="line">
            <a:avLst/>
          </a:prstGeom>
          <a:ln cap="flat" w="9525">
            <a:solidFill>
              <a:srgbClr val="FFFFFF">
                <a:alpha val="50980"/>
              </a:srgbClr>
            </a:solidFill>
            <a:prstDash val="sysDot"/>
            <a:headEnd type="none" len="sm" w="sm"/>
            <a:tailEnd type="none" len="sm" w="sm"/>
          </a:ln>
        </p:spPr>
      </p:sp>
      <p:sp>
        <p:nvSpPr>
          <p:cNvPr name="AutoShape 137" id="137"/>
          <p:cNvSpPr/>
          <p:nvPr/>
        </p:nvSpPr>
        <p:spPr>
          <a:xfrm flipV="true">
            <a:off x="3096504" y="4994682"/>
            <a:ext cx="2969662" cy="0"/>
          </a:xfrm>
          <a:prstGeom prst="line">
            <a:avLst/>
          </a:prstGeom>
          <a:ln cap="flat" w="9525">
            <a:solidFill>
              <a:srgbClr val="FFFFFF">
                <a:alpha val="50980"/>
              </a:srgbClr>
            </a:solidFill>
            <a:prstDash val="sysDot"/>
            <a:headEnd type="none" len="sm" w="sm"/>
            <a:tailEnd type="none" len="sm" w="sm"/>
          </a:ln>
        </p:spPr>
      </p:sp>
      <p:sp>
        <p:nvSpPr>
          <p:cNvPr name="AutoShape 138" id="138"/>
          <p:cNvSpPr/>
          <p:nvPr/>
        </p:nvSpPr>
        <p:spPr>
          <a:xfrm flipV="true">
            <a:off x="3096504" y="5338307"/>
            <a:ext cx="2969662" cy="0"/>
          </a:xfrm>
          <a:prstGeom prst="line">
            <a:avLst/>
          </a:prstGeom>
          <a:ln cap="flat" w="9525">
            <a:solidFill>
              <a:srgbClr val="FFFFFF">
                <a:alpha val="50980"/>
              </a:srgbClr>
            </a:solidFill>
            <a:prstDash val="sysDot"/>
            <a:headEnd type="none" len="sm" w="sm"/>
            <a:tailEnd type="none" len="sm" w="sm"/>
          </a:ln>
        </p:spPr>
      </p:sp>
      <p:sp>
        <p:nvSpPr>
          <p:cNvPr name="AutoShape 139" id="139"/>
          <p:cNvSpPr/>
          <p:nvPr/>
        </p:nvSpPr>
        <p:spPr>
          <a:xfrm flipV="true">
            <a:off x="3096504" y="5672407"/>
            <a:ext cx="2969662" cy="0"/>
          </a:xfrm>
          <a:prstGeom prst="line">
            <a:avLst/>
          </a:prstGeom>
          <a:ln cap="flat" w="9525">
            <a:solidFill>
              <a:srgbClr val="FFFFFF">
                <a:alpha val="50980"/>
              </a:srgbClr>
            </a:solidFill>
            <a:prstDash val="sysDot"/>
            <a:headEnd type="none" len="sm" w="sm"/>
            <a:tailEnd type="none" len="sm" w="sm"/>
          </a:ln>
        </p:spPr>
      </p:sp>
      <p:sp>
        <p:nvSpPr>
          <p:cNvPr name="TextBox 140" id="140"/>
          <p:cNvSpPr txBox="true"/>
          <p:nvPr/>
        </p:nvSpPr>
        <p:spPr>
          <a:xfrm rot="0">
            <a:off x="3147623" y="5768083"/>
            <a:ext cx="261167" cy="134201"/>
          </a:xfrm>
          <a:prstGeom prst="rect">
            <a:avLst/>
          </a:prstGeom>
        </p:spPr>
        <p:txBody>
          <a:bodyPr anchor="t" rtlCol="false" tIns="0" lIns="0" bIns="0" rIns="0">
            <a:spAutoFit/>
          </a:bodyPr>
          <a:lstStyle/>
          <a:p>
            <a:pPr algn="ctr">
              <a:lnSpc>
                <a:spcPts val="1120"/>
              </a:lnSpc>
            </a:pPr>
            <a:r>
              <a:rPr lang="en-US" sz="800">
                <a:solidFill>
                  <a:srgbClr val="FFFFFF"/>
                </a:solidFill>
                <a:latin typeface="Canva Sans"/>
                <a:ea typeface="Canva Sans"/>
                <a:cs typeface="Canva Sans"/>
                <a:sym typeface="Canva Sans"/>
              </a:rPr>
              <a:t>Jan</a:t>
            </a:r>
          </a:p>
        </p:txBody>
      </p:sp>
      <p:sp>
        <p:nvSpPr>
          <p:cNvPr name="TextBox 141" id="141"/>
          <p:cNvSpPr txBox="true"/>
          <p:nvPr/>
        </p:nvSpPr>
        <p:spPr>
          <a:xfrm rot="0">
            <a:off x="3581619" y="5768083"/>
            <a:ext cx="199339" cy="134201"/>
          </a:xfrm>
          <a:prstGeom prst="rect">
            <a:avLst/>
          </a:prstGeom>
        </p:spPr>
        <p:txBody>
          <a:bodyPr anchor="t" rtlCol="false" tIns="0" lIns="0" bIns="0" rIns="0">
            <a:spAutoFit/>
          </a:bodyPr>
          <a:lstStyle/>
          <a:p>
            <a:pPr algn="ctr">
              <a:lnSpc>
                <a:spcPts val="1120"/>
              </a:lnSpc>
            </a:pPr>
            <a:r>
              <a:rPr lang="en-US" sz="800">
                <a:solidFill>
                  <a:srgbClr val="FFFFFF"/>
                </a:solidFill>
                <a:latin typeface="Canva Sans"/>
                <a:ea typeface="Canva Sans"/>
                <a:cs typeface="Canva Sans"/>
                <a:sym typeface="Canva Sans"/>
              </a:rPr>
              <a:t>Feb</a:t>
            </a:r>
          </a:p>
        </p:txBody>
      </p:sp>
      <p:sp>
        <p:nvSpPr>
          <p:cNvPr name="TextBox 142" id="142"/>
          <p:cNvSpPr txBox="true"/>
          <p:nvPr/>
        </p:nvSpPr>
        <p:spPr>
          <a:xfrm rot="0">
            <a:off x="3969273" y="5768083"/>
            <a:ext cx="245144" cy="134202"/>
          </a:xfrm>
          <a:prstGeom prst="rect">
            <a:avLst/>
          </a:prstGeom>
        </p:spPr>
        <p:txBody>
          <a:bodyPr anchor="t" rtlCol="false" tIns="0" lIns="0" bIns="0" rIns="0">
            <a:spAutoFit/>
          </a:bodyPr>
          <a:lstStyle/>
          <a:p>
            <a:pPr algn="ctr">
              <a:lnSpc>
                <a:spcPts val="1120"/>
              </a:lnSpc>
            </a:pPr>
            <a:r>
              <a:rPr lang="en-US" sz="800">
                <a:solidFill>
                  <a:srgbClr val="FFFFFF"/>
                </a:solidFill>
                <a:latin typeface="Canva Sans"/>
                <a:ea typeface="Canva Sans"/>
                <a:cs typeface="Canva Sans"/>
                <a:sym typeface="Canva Sans"/>
              </a:rPr>
              <a:t>Mar</a:t>
            </a:r>
          </a:p>
        </p:txBody>
      </p:sp>
      <p:sp>
        <p:nvSpPr>
          <p:cNvPr name="TextBox 143" id="143"/>
          <p:cNvSpPr txBox="true"/>
          <p:nvPr/>
        </p:nvSpPr>
        <p:spPr>
          <a:xfrm rot="0">
            <a:off x="4392271" y="5768085"/>
            <a:ext cx="216947" cy="134197"/>
          </a:xfrm>
          <a:prstGeom prst="rect">
            <a:avLst/>
          </a:prstGeom>
        </p:spPr>
        <p:txBody>
          <a:bodyPr anchor="t" rtlCol="false" tIns="0" lIns="0" bIns="0" rIns="0">
            <a:spAutoFit/>
          </a:bodyPr>
          <a:lstStyle/>
          <a:p>
            <a:pPr algn="ctr">
              <a:lnSpc>
                <a:spcPts val="1120"/>
              </a:lnSpc>
            </a:pPr>
            <a:r>
              <a:rPr lang="en-US" sz="800">
                <a:solidFill>
                  <a:srgbClr val="FFFFFF"/>
                </a:solidFill>
                <a:latin typeface="Canva Sans"/>
                <a:ea typeface="Canva Sans"/>
                <a:cs typeface="Canva Sans"/>
                <a:sym typeface="Canva Sans"/>
              </a:rPr>
              <a:t>Apr</a:t>
            </a:r>
          </a:p>
        </p:txBody>
      </p:sp>
      <p:sp>
        <p:nvSpPr>
          <p:cNvPr name="TextBox 144" id="144"/>
          <p:cNvSpPr txBox="true"/>
          <p:nvPr/>
        </p:nvSpPr>
        <p:spPr>
          <a:xfrm rot="0">
            <a:off x="4780897" y="5768085"/>
            <a:ext cx="271905" cy="134197"/>
          </a:xfrm>
          <a:prstGeom prst="rect">
            <a:avLst/>
          </a:prstGeom>
        </p:spPr>
        <p:txBody>
          <a:bodyPr anchor="t" rtlCol="false" tIns="0" lIns="0" bIns="0" rIns="0">
            <a:spAutoFit/>
          </a:bodyPr>
          <a:lstStyle/>
          <a:p>
            <a:pPr algn="ctr">
              <a:lnSpc>
                <a:spcPts val="1120"/>
              </a:lnSpc>
            </a:pPr>
            <a:r>
              <a:rPr lang="en-US" sz="800">
                <a:solidFill>
                  <a:srgbClr val="FFFFFF"/>
                </a:solidFill>
                <a:latin typeface="Canva Sans"/>
                <a:ea typeface="Canva Sans"/>
                <a:cs typeface="Canva Sans"/>
                <a:sym typeface="Canva Sans"/>
              </a:rPr>
              <a:t>May</a:t>
            </a:r>
          </a:p>
        </p:txBody>
      </p:sp>
      <p:sp>
        <p:nvSpPr>
          <p:cNvPr name="TextBox 145" id="145"/>
          <p:cNvSpPr txBox="true"/>
          <p:nvPr/>
        </p:nvSpPr>
        <p:spPr>
          <a:xfrm rot="0">
            <a:off x="5201033" y="5768085"/>
            <a:ext cx="269399" cy="134197"/>
          </a:xfrm>
          <a:prstGeom prst="rect">
            <a:avLst/>
          </a:prstGeom>
        </p:spPr>
        <p:txBody>
          <a:bodyPr anchor="t" rtlCol="false" tIns="0" lIns="0" bIns="0" rIns="0">
            <a:spAutoFit/>
          </a:bodyPr>
          <a:lstStyle/>
          <a:p>
            <a:pPr algn="ctr">
              <a:lnSpc>
                <a:spcPts val="1120"/>
              </a:lnSpc>
            </a:pPr>
            <a:r>
              <a:rPr lang="en-US" sz="800">
                <a:solidFill>
                  <a:srgbClr val="FFFFFF"/>
                </a:solidFill>
                <a:latin typeface="Canva Sans"/>
                <a:ea typeface="Canva Sans"/>
                <a:cs typeface="Canva Sans"/>
                <a:sym typeface="Canva Sans"/>
              </a:rPr>
              <a:t>Jun</a:t>
            </a:r>
          </a:p>
        </p:txBody>
      </p:sp>
      <p:sp>
        <p:nvSpPr>
          <p:cNvPr name="TextBox 146" id="146"/>
          <p:cNvSpPr txBox="true"/>
          <p:nvPr/>
        </p:nvSpPr>
        <p:spPr>
          <a:xfrm rot="0">
            <a:off x="5611885" y="5768085"/>
            <a:ext cx="228444" cy="134197"/>
          </a:xfrm>
          <a:prstGeom prst="rect">
            <a:avLst/>
          </a:prstGeom>
        </p:spPr>
        <p:txBody>
          <a:bodyPr anchor="t" rtlCol="false" tIns="0" lIns="0" bIns="0" rIns="0">
            <a:spAutoFit/>
          </a:bodyPr>
          <a:lstStyle/>
          <a:p>
            <a:pPr algn="ctr">
              <a:lnSpc>
                <a:spcPts val="1120"/>
              </a:lnSpc>
            </a:pPr>
            <a:r>
              <a:rPr lang="en-US" sz="800">
                <a:solidFill>
                  <a:srgbClr val="FFFFFF"/>
                </a:solidFill>
                <a:latin typeface="Canva Sans"/>
                <a:ea typeface="Canva Sans"/>
                <a:cs typeface="Canva Sans"/>
                <a:sym typeface="Canva Sans"/>
              </a:rPr>
              <a:t>Jul</a:t>
            </a:r>
          </a:p>
        </p:txBody>
      </p:sp>
      <p:sp>
        <p:nvSpPr>
          <p:cNvPr name="TextBox 147" id="147"/>
          <p:cNvSpPr txBox="true"/>
          <p:nvPr/>
        </p:nvSpPr>
        <p:spPr>
          <a:xfrm rot="0">
            <a:off x="6359095" y="3616144"/>
            <a:ext cx="1038349" cy="143722"/>
          </a:xfrm>
          <a:prstGeom prst="rect">
            <a:avLst/>
          </a:prstGeom>
        </p:spPr>
        <p:txBody>
          <a:bodyPr anchor="t" rtlCol="false" tIns="0" lIns="0" bIns="0" rIns="0">
            <a:spAutoFit/>
          </a:bodyPr>
          <a:lstStyle/>
          <a:p>
            <a:pPr algn="l">
              <a:lnSpc>
                <a:spcPts val="1120"/>
              </a:lnSpc>
            </a:pPr>
            <a:r>
              <a:rPr lang="en-US" sz="800">
                <a:solidFill>
                  <a:srgbClr val="FFFFFF"/>
                </a:solidFill>
                <a:latin typeface="Poppins"/>
                <a:ea typeface="Poppins"/>
                <a:cs typeface="Poppins"/>
                <a:sym typeface="Poppins"/>
              </a:rPr>
              <a:t>Total Expense</a:t>
            </a:r>
          </a:p>
        </p:txBody>
      </p:sp>
      <p:sp>
        <p:nvSpPr>
          <p:cNvPr name="TextBox 148" id="148"/>
          <p:cNvSpPr txBox="true"/>
          <p:nvPr/>
        </p:nvSpPr>
        <p:spPr>
          <a:xfrm rot="0">
            <a:off x="6359095" y="3746763"/>
            <a:ext cx="1100395" cy="251093"/>
          </a:xfrm>
          <a:prstGeom prst="rect">
            <a:avLst/>
          </a:prstGeom>
        </p:spPr>
        <p:txBody>
          <a:bodyPr anchor="t" rtlCol="false" tIns="0" lIns="0" bIns="0" rIns="0">
            <a:spAutoFit/>
          </a:bodyPr>
          <a:lstStyle/>
          <a:p>
            <a:pPr algn="l">
              <a:lnSpc>
                <a:spcPts val="1910"/>
              </a:lnSpc>
            </a:pPr>
            <a:r>
              <a:rPr lang="en-US" sz="1364">
                <a:solidFill>
                  <a:srgbClr val="FFFFFF"/>
                </a:solidFill>
                <a:latin typeface="Poppins"/>
                <a:ea typeface="Poppins"/>
                <a:cs typeface="Poppins"/>
                <a:sym typeface="Poppins"/>
              </a:rPr>
              <a:t>$167,467.00</a:t>
            </a:r>
          </a:p>
        </p:txBody>
      </p:sp>
      <p:grpSp>
        <p:nvGrpSpPr>
          <p:cNvPr name="Group 149" id="149"/>
          <p:cNvGrpSpPr/>
          <p:nvPr/>
        </p:nvGrpSpPr>
        <p:grpSpPr>
          <a:xfrm rot="0">
            <a:off x="6359095" y="4306828"/>
            <a:ext cx="690271" cy="185822"/>
            <a:chOff x="0" y="0"/>
            <a:chExt cx="255656" cy="68823"/>
          </a:xfrm>
        </p:grpSpPr>
        <p:sp>
          <p:nvSpPr>
            <p:cNvPr name="Freeform 150" id="150"/>
            <p:cNvSpPr/>
            <p:nvPr/>
          </p:nvSpPr>
          <p:spPr>
            <a:xfrm flipH="false" flipV="false" rot="0">
              <a:off x="0" y="0"/>
              <a:ext cx="255656" cy="68823"/>
            </a:xfrm>
            <a:custGeom>
              <a:avLst/>
              <a:gdLst/>
              <a:ahLst/>
              <a:cxnLst/>
              <a:rect r="r" b="b" t="t" l="l"/>
              <a:pathLst>
                <a:path h="68823" w="255656">
                  <a:moveTo>
                    <a:pt x="11216" y="0"/>
                  </a:moveTo>
                  <a:lnTo>
                    <a:pt x="244440" y="0"/>
                  </a:lnTo>
                  <a:cubicBezTo>
                    <a:pt x="247415" y="0"/>
                    <a:pt x="250268" y="1182"/>
                    <a:pt x="252371" y="3285"/>
                  </a:cubicBezTo>
                  <a:cubicBezTo>
                    <a:pt x="254474" y="5388"/>
                    <a:pt x="255656" y="8241"/>
                    <a:pt x="255656" y="11216"/>
                  </a:cubicBezTo>
                  <a:lnTo>
                    <a:pt x="255656" y="57607"/>
                  </a:lnTo>
                  <a:cubicBezTo>
                    <a:pt x="255656" y="63802"/>
                    <a:pt x="250635" y="68823"/>
                    <a:pt x="244440" y="68823"/>
                  </a:cubicBezTo>
                  <a:lnTo>
                    <a:pt x="11216" y="68823"/>
                  </a:lnTo>
                  <a:cubicBezTo>
                    <a:pt x="8241" y="68823"/>
                    <a:pt x="5388" y="67641"/>
                    <a:pt x="3285" y="65538"/>
                  </a:cubicBezTo>
                  <a:cubicBezTo>
                    <a:pt x="1182" y="63435"/>
                    <a:pt x="0" y="60582"/>
                    <a:pt x="0" y="57607"/>
                  </a:cubicBezTo>
                  <a:lnTo>
                    <a:pt x="0" y="11216"/>
                  </a:lnTo>
                  <a:cubicBezTo>
                    <a:pt x="0" y="5021"/>
                    <a:pt x="5021" y="0"/>
                    <a:pt x="11216" y="0"/>
                  </a:cubicBezTo>
                  <a:close/>
                </a:path>
              </a:pathLst>
            </a:custGeom>
            <a:solidFill>
              <a:srgbClr val="0046FF"/>
            </a:solidFill>
          </p:spPr>
        </p:sp>
        <p:sp>
          <p:nvSpPr>
            <p:cNvPr name="TextBox 151" id="151"/>
            <p:cNvSpPr txBox="true"/>
            <p:nvPr/>
          </p:nvSpPr>
          <p:spPr>
            <a:xfrm>
              <a:off x="0" y="-19050"/>
              <a:ext cx="255656" cy="87873"/>
            </a:xfrm>
            <a:prstGeom prst="rect">
              <a:avLst/>
            </a:prstGeom>
          </p:spPr>
          <p:txBody>
            <a:bodyPr anchor="ctr" rtlCol="false" tIns="50800" lIns="50800" bIns="50800" rIns="50800"/>
            <a:lstStyle/>
            <a:p>
              <a:pPr algn="ctr">
                <a:lnSpc>
                  <a:spcPts val="1679"/>
                </a:lnSpc>
              </a:pPr>
            </a:p>
          </p:txBody>
        </p:sp>
      </p:grpSp>
      <p:grpSp>
        <p:nvGrpSpPr>
          <p:cNvPr name="Group 152" id="152"/>
          <p:cNvGrpSpPr/>
          <p:nvPr/>
        </p:nvGrpSpPr>
        <p:grpSpPr>
          <a:xfrm rot="0">
            <a:off x="6342391" y="4864443"/>
            <a:ext cx="47625" cy="47625"/>
            <a:chOff x="0" y="0"/>
            <a:chExt cx="17639" cy="17639"/>
          </a:xfrm>
        </p:grpSpPr>
        <p:sp>
          <p:nvSpPr>
            <p:cNvPr name="Freeform 153" id="153"/>
            <p:cNvSpPr/>
            <p:nvPr/>
          </p:nvSpPr>
          <p:spPr>
            <a:xfrm flipH="false" flipV="false" rot="0">
              <a:off x="0" y="0"/>
              <a:ext cx="17639" cy="17639"/>
            </a:xfrm>
            <a:custGeom>
              <a:avLst/>
              <a:gdLst/>
              <a:ahLst/>
              <a:cxnLst/>
              <a:rect r="r" b="b" t="t" l="l"/>
              <a:pathLst>
                <a:path h="17639" w="17639">
                  <a:moveTo>
                    <a:pt x="8819" y="0"/>
                  </a:moveTo>
                  <a:lnTo>
                    <a:pt x="8819" y="0"/>
                  </a:lnTo>
                  <a:cubicBezTo>
                    <a:pt x="11159" y="0"/>
                    <a:pt x="13402" y="929"/>
                    <a:pt x="15056" y="2583"/>
                  </a:cubicBezTo>
                  <a:cubicBezTo>
                    <a:pt x="16710" y="4237"/>
                    <a:pt x="17639" y="6480"/>
                    <a:pt x="17639" y="8819"/>
                  </a:cubicBezTo>
                  <a:lnTo>
                    <a:pt x="17639" y="8819"/>
                  </a:lnTo>
                  <a:cubicBezTo>
                    <a:pt x="17639" y="13690"/>
                    <a:pt x="13690" y="17639"/>
                    <a:pt x="8819" y="17639"/>
                  </a:cubicBezTo>
                  <a:lnTo>
                    <a:pt x="8819" y="17639"/>
                  </a:lnTo>
                  <a:cubicBezTo>
                    <a:pt x="3949" y="17639"/>
                    <a:pt x="0" y="13690"/>
                    <a:pt x="0" y="8819"/>
                  </a:cubicBezTo>
                  <a:lnTo>
                    <a:pt x="0" y="8819"/>
                  </a:lnTo>
                  <a:cubicBezTo>
                    <a:pt x="0" y="3949"/>
                    <a:pt x="3949" y="0"/>
                    <a:pt x="8819" y="0"/>
                  </a:cubicBezTo>
                  <a:close/>
                </a:path>
              </a:pathLst>
            </a:custGeom>
            <a:solidFill>
              <a:srgbClr val="0046FF"/>
            </a:solidFill>
          </p:spPr>
        </p:sp>
        <p:sp>
          <p:nvSpPr>
            <p:cNvPr name="TextBox 154" id="154"/>
            <p:cNvSpPr txBox="true"/>
            <p:nvPr/>
          </p:nvSpPr>
          <p:spPr>
            <a:xfrm>
              <a:off x="0" y="-19050"/>
              <a:ext cx="17639" cy="36689"/>
            </a:xfrm>
            <a:prstGeom prst="rect">
              <a:avLst/>
            </a:prstGeom>
          </p:spPr>
          <p:txBody>
            <a:bodyPr anchor="ctr" rtlCol="false" tIns="50800" lIns="50800" bIns="50800" rIns="50800"/>
            <a:lstStyle/>
            <a:p>
              <a:pPr algn="ctr">
                <a:lnSpc>
                  <a:spcPts val="1679"/>
                </a:lnSpc>
              </a:pPr>
            </a:p>
          </p:txBody>
        </p:sp>
      </p:grpSp>
      <p:grpSp>
        <p:nvGrpSpPr>
          <p:cNvPr name="Group 155" id="155"/>
          <p:cNvGrpSpPr/>
          <p:nvPr/>
        </p:nvGrpSpPr>
        <p:grpSpPr>
          <a:xfrm rot="0">
            <a:off x="4609217" y="3185130"/>
            <a:ext cx="47625" cy="47625"/>
            <a:chOff x="0" y="0"/>
            <a:chExt cx="17639" cy="17639"/>
          </a:xfrm>
        </p:grpSpPr>
        <p:sp>
          <p:nvSpPr>
            <p:cNvPr name="Freeform 156" id="156"/>
            <p:cNvSpPr/>
            <p:nvPr/>
          </p:nvSpPr>
          <p:spPr>
            <a:xfrm flipH="false" flipV="false" rot="0">
              <a:off x="0" y="0"/>
              <a:ext cx="17639" cy="17639"/>
            </a:xfrm>
            <a:custGeom>
              <a:avLst/>
              <a:gdLst/>
              <a:ahLst/>
              <a:cxnLst/>
              <a:rect r="r" b="b" t="t" l="l"/>
              <a:pathLst>
                <a:path h="17639" w="17639">
                  <a:moveTo>
                    <a:pt x="8819" y="0"/>
                  </a:moveTo>
                  <a:lnTo>
                    <a:pt x="8819" y="0"/>
                  </a:lnTo>
                  <a:cubicBezTo>
                    <a:pt x="11159" y="0"/>
                    <a:pt x="13402" y="929"/>
                    <a:pt x="15056" y="2583"/>
                  </a:cubicBezTo>
                  <a:cubicBezTo>
                    <a:pt x="16710" y="4237"/>
                    <a:pt x="17639" y="6480"/>
                    <a:pt x="17639" y="8819"/>
                  </a:cubicBezTo>
                  <a:lnTo>
                    <a:pt x="17639" y="8819"/>
                  </a:lnTo>
                  <a:cubicBezTo>
                    <a:pt x="17639" y="13690"/>
                    <a:pt x="13690" y="17639"/>
                    <a:pt x="8819" y="17639"/>
                  </a:cubicBezTo>
                  <a:lnTo>
                    <a:pt x="8819" y="17639"/>
                  </a:lnTo>
                  <a:cubicBezTo>
                    <a:pt x="3949" y="17639"/>
                    <a:pt x="0" y="13690"/>
                    <a:pt x="0" y="8819"/>
                  </a:cubicBezTo>
                  <a:lnTo>
                    <a:pt x="0" y="8819"/>
                  </a:lnTo>
                  <a:cubicBezTo>
                    <a:pt x="0" y="3949"/>
                    <a:pt x="3949" y="0"/>
                    <a:pt x="8819" y="0"/>
                  </a:cubicBezTo>
                  <a:close/>
                </a:path>
              </a:pathLst>
            </a:custGeom>
            <a:solidFill>
              <a:srgbClr val="FFFFFF"/>
            </a:solidFill>
          </p:spPr>
        </p:sp>
        <p:sp>
          <p:nvSpPr>
            <p:cNvPr name="TextBox 157" id="157"/>
            <p:cNvSpPr txBox="true"/>
            <p:nvPr/>
          </p:nvSpPr>
          <p:spPr>
            <a:xfrm>
              <a:off x="0" y="-19050"/>
              <a:ext cx="17639" cy="36689"/>
            </a:xfrm>
            <a:prstGeom prst="rect">
              <a:avLst/>
            </a:prstGeom>
          </p:spPr>
          <p:txBody>
            <a:bodyPr anchor="ctr" rtlCol="false" tIns="50800" lIns="50800" bIns="50800" rIns="50800"/>
            <a:lstStyle/>
            <a:p>
              <a:pPr algn="ctr">
                <a:lnSpc>
                  <a:spcPts val="1679"/>
                </a:lnSpc>
              </a:pPr>
            </a:p>
          </p:txBody>
        </p:sp>
      </p:grpSp>
      <p:grpSp>
        <p:nvGrpSpPr>
          <p:cNvPr name="Group 158" id="158"/>
          <p:cNvGrpSpPr/>
          <p:nvPr/>
        </p:nvGrpSpPr>
        <p:grpSpPr>
          <a:xfrm rot="0">
            <a:off x="4040396" y="3185130"/>
            <a:ext cx="47625" cy="47625"/>
            <a:chOff x="0" y="0"/>
            <a:chExt cx="17639" cy="17639"/>
          </a:xfrm>
        </p:grpSpPr>
        <p:sp>
          <p:nvSpPr>
            <p:cNvPr name="Freeform 159" id="159"/>
            <p:cNvSpPr/>
            <p:nvPr/>
          </p:nvSpPr>
          <p:spPr>
            <a:xfrm flipH="false" flipV="false" rot="0">
              <a:off x="0" y="0"/>
              <a:ext cx="17639" cy="17639"/>
            </a:xfrm>
            <a:custGeom>
              <a:avLst/>
              <a:gdLst/>
              <a:ahLst/>
              <a:cxnLst/>
              <a:rect r="r" b="b" t="t" l="l"/>
              <a:pathLst>
                <a:path h="17639" w="17639">
                  <a:moveTo>
                    <a:pt x="8819" y="0"/>
                  </a:moveTo>
                  <a:lnTo>
                    <a:pt x="8819" y="0"/>
                  </a:lnTo>
                  <a:cubicBezTo>
                    <a:pt x="11159" y="0"/>
                    <a:pt x="13402" y="929"/>
                    <a:pt x="15056" y="2583"/>
                  </a:cubicBezTo>
                  <a:cubicBezTo>
                    <a:pt x="16710" y="4237"/>
                    <a:pt x="17639" y="6480"/>
                    <a:pt x="17639" y="8819"/>
                  </a:cubicBezTo>
                  <a:lnTo>
                    <a:pt x="17639" y="8819"/>
                  </a:lnTo>
                  <a:cubicBezTo>
                    <a:pt x="17639" y="13690"/>
                    <a:pt x="13690" y="17639"/>
                    <a:pt x="8819" y="17639"/>
                  </a:cubicBezTo>
                  <a:lnTo>
                    <a:pt x="8819" y="17639"/>
                  </a:lnTo>
                  <a:cubicBezTo>
                    <a:pt x="3949" y="17639"/>
                    <a:pt x="0" y="13690"/>
                    <a:pt x="0" y="8819"/>
                  </a:cubicBezTo>
                  <a:lnTo>
                    <a:pt x="0" y="8819"/>
                  </a:lnTo>
                  <a:cubicBezTo>
                    <a:pt x="0" y="3949"/>
                    <a:pt x="3949" y="0"/>
                    <a:pt x="8819" y="0"/>
                  </a:cubicBezTo>
                  <a:close/>
                </a:path>
              </a:pathLst>
            </a:custGeom>
            <a:solidFill>
              <a:srgbClr val="0046FF"/>
            </a:solidFill>
          </p:spPr>
        </p:sp>
        <p:sp>
          <p:nvSpPr>
            <p:cNvPr name="TextBox 160" id="160"/>
            <p:cNvSpPr txBox="true"/>
            <p:nvPr/>
          </p:nvSpPr>
          <p:spPr>
            <a:xfrm>
              <a:off x="0" y="-19050"/>
              <a:ext cx="17639" cy="36689"/>
            </a:xfrm>
            <a:prstGeom prst="rect">
              <a:avLst/>
            </a:prstGeom>
          </p:spPr>
          <p:txBody>
            <a:bodyPr anchor="ctr" rtlCol="false" tIns="50800" lIns="50800" bIns="50800" rIns="50800"/>
            <a:lstStyle/>
            <a:p>
              <a:pPr algn="ctr">
                <a:lnSpc>
                  <a:spcPts val="1679"/>
                </a:lnSpc>
              </a:pPr>
            </a:p>
          </p:txBody>
        </p:sp>
      </p:grpSp>
      <p:grpSp>
        <p:nvGrpSpPr>
          <p:cNvPr name="Group 161" id="161"/>
          <p:cNvGrpSpPr/>
          <p:nvPr/>
        </p:nvGrpSpPr>
        <p:grpSpPr>
          <a:xfrm rot="0">
            <a:off x="6342391" y="5347687"/>
            <a:ext cx="47625" cy="47625"/>
            <a:chOff x="0" y="0"/>
            <a:chExt cx="17639" cy="17639"/>
          </a:xfrm>
        </p:grpSpPr>
        <p:sp>
          <p:nvSpPr>
            <p:cNvPr name="Freeform 162" id="162"/>
            <p:cNvSpPr/>
            <p:nvPr/>
          </p:nvSpPr>
          <p:spPr>
            <a:xfrm flipH="false" flipV="false" rot="0">
              <a:off x="0" y="0"/>
              <a:ext cx="17639" cy="17639"/>
            </a:xfrm>
            <a:custGeom>
              <a:avLst/>
              <a:gdLst/>
              <a:ahLst/>
              <a:cxnLst/>
              <a:rect r="r" b="b" t="t" l="l"/>
              <a:pathLst>
                <a:path h="17639" w="17639">
                  <a:moveTo>
                    <a:pt x="8819" y="0"/>
                  </a:moveTo>
                  <a:lnTo>
                    <a:pt x="8819" y="0"/>
                  </a:lnTo>
                  <a:cubicBezTo>
                    <a:pt x="11159" y="0"/>
                    <a:pt x="13402" y="929"/>
                    <a:pt x="15056" y="2583"/>
                  </a:cubicBezTo>
                  <a:cubicBezTo>
                    <a:pt x="16710" y="4237"/>
                    <a:pt x="17639" y="6480"/>
                    <a:pt x="17639" y="8819"/>
                  </a:cubicBezTo>
                  <a:lnTo>
                    <a:pt x="17639" y="8819"/>
                  </a:lnTo>
                  <a:cubicBezTo>
                    <a:pt x="17639" y="13690"/>
                    <a:pt x="13690" y="17639"/>
                    <a:pt x="8819" y="17639"/>
                  </a:cubicBezTo>
                  <a:lnTo>
                    <a:pt x="8819" y="17639"/>
                  </a:lnTo>
                  <a:cubicBezTo>
                    <a:pt x="3949" y="17639"/>
                    <a:pt x="0" y="13690"/>
                    <a:pt x="0" y="8819"/>
                  </a:cubicBezTo>
                  <a:lnTo>
                    <a:pt x="0" y="8819"/>
                  </a:lnTo>
                  <a:cubicBezTo>
                    <a:pt x="0" y="3949"/>
                    <a:pt x="3949" y="0"/>
                    <a:pt x="8819" y="0"/>
                  </a:cubicBezTo>
                  <a:close/>
                </a:path>
              </a:pathLst>
            </a:custGeom>
            <a:solidFill>
              <a:srgbClr val="E96B2D"/>
            </a:solidFill>
          </p:spPr>
        </p:sp>
        <p:sp>
          <p:nvSpPr>
            <p:cNvPr name="TextBox 163" id="163"/>
            <p:cNvSpPr txBox="true"/>
            <p:nvPr/>
          </p:nvSpPr>
          <p:spPr>
            <a:xfrm>
              <a:off x="0" y="-19050"/>
              <a:ext cx="17639" cy="36689"/>
            </a:xfrm>
            <a:prstGeom prst="rect">
              <a:avLst/>
            </a:prstGeom>
          </p:spPr>
          <p:txBody>
            <a:bodyPr anchor="ctr" rtlCol="false" tIns="50800" lIns="50800" bIns="50800" rIns="50800"/>
            <a:lstStyle/>
            <a:p>
              <a:pPr algn="ctr">
                <a:lnSpc>
                  <a:spcPts val="1679"/>
                </a:lnSpc>
              </a:pPr>
            </a:p>
          </p:txBody>
        </p:sp>
      </p:grpSp>
      <p:grpSp>
        <p:nvGrpSpPr>
          <p:cNvPr name="Group 164" id="164"/>
          <p:cNvGrpSpPr/>
          <p:nvPr/>
        </p:nvGrpSpPr>
        <p:grpSpPr>
          <a:xfrm rot="0">
            <a:off x="7243158" y="4864126"/>
            <a:ext cx="47625" cy="47625"/>
            <a:chOff x="0" y="0"/>
            <a:chExt cx="17639" cy="17639"/>
          </a:xfrm>
        </p:grpSpPr>
        <p:sp>
          <p:nvSpPr>
            <p:cNvPr name="Freeform 165" id="165"/>
            <p:cNvSpPr/>
            <p:nvPr/>
          </p:nvSpPr>
          <p:spPr>
            <a:xfrm flipH="false" flipV="false" rot="0">
              <a:off x="0" y="0"/>
              <a:ext cx="17639" cy="17639"/>
            </a:xfrm>
            <a:custGeom>
              <a:avLst/>
              <a:gdLst/>
              <a:ahLst/>
              <a:cxnLst/>
              <a:rect r="r" b="b" t="t" l="l"/>
              <a:pathLst>
                <a:path h="17639" w="17639">
                  <a:moveTo>
                    <a:pt x="8819" y="0"/>
                  </a:moveTo>
                  <a:lnTo>
                    <a:pt x="8819" y="0"/>
                  </a:lnTo>
                  <a:cubicBezTo>
                    <a:pt x="11159" y="0"/>
                    <a:pt x="13402" y="929"/>
                    <a:pt x="15056" y="2583"/>
                  </a:cubicBezTo>
                  <a:cubicBezTo>
                    <a:pt x="16710" y="4237"/>
                    <a:pt x="17639" y="6480"/>
                    <a:pt x="17639" y="8819"/>
                  </a:cubicBezTo>
                  <a:lnTo>
                    <a:pt x="17639" y="8819"/>
                  </a:lnTo>
                  <a:cubicBezTo>
                    <a:pt x="17639" y="13690"/>
                    <a:pt x="13690" y="17639"/>
                    <a:pt x="8819" y="17639"/>
                  </a:cubicBezTo>
                  <a:lnTo>
                    <a:pt x="8819" y="17639"/>
                  </a:lnTo>
                  <a:cubicBezTo>
                    <a:pt x="3949" y="17639"/>
                    <a:pt x="0" y="13690"/>
                    <a:pt x="0" y="8819"/>
                  </a:cubicBezTo>
                  <a:lnTo>
                    <a:pt x="0" y="8819"/>
                  </a:lnTo>
                  <a:cubicBezTo>
                    <a:pt x="0" y="3949"/>
                    <a:pt x="3949" y="0"/>
                    <a:pt x="8819" y="0"/>
                  </a:cubicBezTo>
                  <a:close/>
                </a:path>
              </a:pathLst>
            </a:custGeom>
            <a:solidFill>
              <a:srgbClr val="00A3FF"/>
            </a:solidFill>
          </p:spPr>
        </p:sp>
        <p:sp>
          <p:nvSpPr>
            <p:cNvPr name="TextBox 166" id="166"/>
            <p:cNvSpPr txBox="true"/>
            <p:nvPr/>
          </p:nvSpPr>
          <p:spPr>
            <a:xfrm>
              <a:off x="0" y="-19050"/>
              <a:ext cx="17639" cy="36689"/>
            </a:xfrm>
            <a:prstGeom prst="rect">
              <a:avLst/>
            </a:prstGeom>
          </p:spPr>
          <p:txBody>
            <a:bodyPr anchor="ctr" rtlCol="false" tIns="50800" lIns="50800" bIns="50800" rIns="50800"/>
            <a:lstStyle/>
            <a:p>
              <a:pPr algn="ctr">
                <a:lnSpc>
                  <a:spcPts val="1679"/>
                </a:lnSpc>
              </a:pPr>
            </a:p>
          </p:txBody>
        </p:sp>
      </p:grpSp>
      <p:grpSp>
        <p:nvGrpSpPr>
          <p:cNvPr name="Group 167" id="167"/>
          <p:cNvGrpSpPr/>
          <p:nvPr/>
        </p:nvGrpSpPr>
        <p:grpSpPr>
          <a:xfrm rot="0">
            <a:off x="7243158" y="5343495"/>
            <a:ext cx="47625" cy="47625"/>
            <a:chOff x="0" y="0"/>
            <a:chExt cx="17639" cy="17639"/>
          </a:xfrm>
        </p:grpSpPr>
        <p:sp>
          <p:nvSpPr>
            <p:cNvPr name="Freeform 168" id="168"/>
            <p:cNvSpPr/>
            <p:nvPr/>
          </p:nvSpPr>
          <p:spPr>
            <a:xfrm flipH="false" flipV="false" rot="0">
              <a:off x="0" y="0"/>
              <a:ext cx="17639" cy="17639"/>
            </a:xfrm>
            <a:custGeom>
              <a:avLst/>
              <a:gdLst/>
              <a:ahLst/>
              <a:cxnLst/>
              <a:rect r="r" b="b" t="t" l="l"/>
              <a:pathLst>
                <a:path h="17639" w="17639">
                  <a:moveTo>
                    <a:pt x="8819" y="0"/>
                  </a:moveTo>
                  <a:lnTo>
                    <a:pt x="8819" y="0"/>
                  </a:lnTo>
                  <a:cubicBezTo>
                    <a:pt x="11159" y="0"/>
                    <a:pt x="13402" y="929"/>
                    <a:pt x="15056" y="2583"/>
                  </a:cubicBezTo>
                  <a:cubicBezTo>
                    <a:pt x="16710" y="4237"/>
                    <a:pt x="17639" y="6480"/>
                    <a:pt x="17639" y="8819"/>
                  </a:cubicBezTo>
                  <a:lnTo>
                    <a:pt x="17639" y="8819"/>
                  </a:lnTo>
                  <a:cubicBezTo>
                    <a:pt x="17639" y="13690"/>
                    <a:pt x="13690" y="17639"/>
                    <a:pt x="8819" y="17639"/>
                  </a:cubicBezTo>
                  <a:lnTo>
                    <a:pt x="8819" y="17639"/>
                  </a:lnTo>
                  <a:cubicBezTo>
                    <a:pt x="3949" y="17639"/>
                    <a:pt x="0" y="13690"/>
                    <a:pt x="0" y="8819"/>
                  </a:cubicBezTo>
                  <a:lnTo>
                    <a:pt x="0" y="8819"/>
                  </a:lnTo>
                  <a:cubicBezTo>
                    <a:pt x="0" y="3949"/>
                    <a:pt x="3949" y="0"/>
                    <a:pt x="8819" y="0"/>
                  </a:cubicBezTo>
                  <a:close/>
                </a:path>
              </a:pathLst>
            </a:custGeom>
            <a:solidFill>
              <a:srgbClr val="51AD71"/>
            </a:solidFill>
          </p:spPr>
        </p:sp>
        <p:sp>
          <p:nvSpPr>
            <p:cNvPr name="TextBox 169" id="169"/>
            <p:cNvSpPr txBox="true"/>
            <p:nvPr/>
          </p:nvSpPr>
          <p:spPr>
            <a:xfrm>
              <a:off x="0" y="-19050"/>
              <a:ext cx="17639" cy="36689"/>
            </a:xfrm>
            <a:prstGeom prst="rect">
              <a:avLst/>
            </a:prstGeom>
          </p:spPr>
          <p:txBody>
            <a:bodyPr anchor="ctr" rtlCol="false" tIns="50800" lIns="50800" bIns="50800" rIns="50800"/>
            <a:lstStyle/>
            <a:p>
              <a:pPr algn="ctr">
                <a:lnSpc>
                  <a:spcPts val="1679"/>
                </a:lnSpc>
              </a:pPr>
            </a:p>
          </p:txBody>
        </p:sp>
      </p:grpSp>
      <p:grpSp>
        <p:nvGrpSpPr>
          <p:cNvPr name="Group 170" id="170"/>
          <p:cNvGrpSpPr/>
          <p:nvPr/>
        </p:nvGrpSpPr>
        <p:grpSpPr>
          <a:xfrm rot="0">
            <a:off x="8122096" y="4864126"/>
            <a:ext cx="47625" cy="47625"/>
            <a:chOff x="0" y="0"/>
            <a:chExt cx="17639" cy="17639"/>
          </a:xfrm>
        </p:grpSpPr>
        <p:sp>
          <p:nvSpPr>
            <p:cNvPr name="Freeform 171" id="171"/>
            <p:cNvSpPr/>
            <p:nvPr/>
          </p:nvSpPr>
          <p:spPr>
            <a:xfrm flipH="false" flipV="false" rot="0">
              <a:off x="0" y="0"/>
              <a:ext cx="17639" cy="17639"/>
            </a:xfrm>
            <a:custGeom>
              <a:avLst/>
              <a:gdLst/>
              <a:ahLst/>
              <a:cxnLst/>
              <a:rect r="r" b="b" t="t" l="l"/>
              <a:pathLst>
                <a:path h="17639" w="17639">
                  <a:moveTo>
                    <a:pt x="8819" y="0"/>
                  </a:moveTo>
                  <a:lnTo>
                    <a:pt x="8819" y="0"/>
                  </a:lnTo>
                  <a:cubicBezTo>
                    <a:pt x="11159" y="0"/>
                    <a:pt x="13402" y="929"/>
                    <a:pt x="15056" y="2583"/>
                  </a:cubicBezTo>
                  <a:cubicBezTo>
                    <a:pt x="16710" y="4237"/>
                    <a:pt x="17639" y="6480"/>
                    <a:pt x="17639" y="8819"/>
                  </a:cubicBezTo>
                  <a:lnTo>
                    <a:pt x="17639" y="8819"/>
                  </a:lnTo>
                  <a:cubicBezTo>
                    <a:pt x="17639" y="13690"/>
                    <a:pt x="13690" y="17639"/>
                    <a:pt x="8819" y="17639"/>
                  </a:cubicBezTo>
                  <a:lnTo>
                    <a:pt x="8819" y="17639"/>
                  </a:lnTo>
                  <a:cubicBezTo>
                    <a:pt x="3949" y="17639"/>
                    <a:pt x="0" y="13690"/>
                    <a:pt x="0" y="8819"/>
                  </a:cubicBezTo>
                  <a:lnTo>
                    <a:pt x="0" y="8819"/>
                  </a:lnTo>
                  <a:cubicBezTo>
                    <a:pt x="0" y="3949"/>
                    <a:pt x="3949" y="0"/>
                    <a:pt x="8819" y="0"/>
                  </a:cubicBezTo>
                  <a:close/>
                </a:path>
              </a:pathLst>
            </a:custGeom>
            <a:solidFill>
              <a:srgbClr val="867CFD"/>
            </a:solidFill>
          </p:spPr>
        </p:sp>
        <p:sp>
          <p:nvSpPr>
            <p:cNvPr name="TextBox 172" id="172"/>
            <p:cNvSpPr txBox="true"/>
            <p:nvPr/>
          </p:nvSpPr>
          <p:spPr>
            <a:xfrm>
              <a:off x="0" y="-19050"/>
              <a:ext cx="17639" cy="36689"/>
            </a:xfrm>
            <a:prstGeom prst="rect">
              <a:avLst/>
            </a:prstGeom>
          </p:spPr>
          <p:txBody>
            <a:bodyPr anchor="ctr" rtlCol="false" tIns="50800" lIns="50800" bIns="50800" rIns="50800"/>
            <a:lstStyle/>
            <a:p>
              <a:pPr algn="ctr">
                <a:lnSpc>
                  <a:spcPts val="1679"/>
                </a:lnSpc>
              </a:pPr>
            </a:p>
          </p:txBody>
        </p:sp>
      </p:grpSp>
      <p:grpSp>
        <p:nvGrpSpPr>
          <p:cNvPr name="Group 173" id="173"/>
          <p:cNvGrpSpPr/>
          <p:nvPr/>
        </p:nvGrpSpPr>
        <p:grpSpPr>
          <a:xfrm rot="0">
            <a:off x="7072132" y="4306828"/>
            <a:ext cx="708597" cy="185822"/>
            <a:chOff x="0" y="0"/>
            <a:chExt cx="262443" cy="68823"/>
          </a:xfrm>
        </p:grpSpPr>
        <p:sp>
          <p:nvSpPr>
            <p:cNvPr name="Freeform 174" id="174"/>
            <p:cNvSpPr/>
            <p:nvPr/>
          </p:nvSpPr>
          <p:spPr>
            <a:xfrm flipH="false" flipV="false" rot="0">
              <a:off x="0" y="0"/>
              <a:ext cx="262443" cy="68823"/>
            </a:xfrm>
            <a:custGeom>
              <a:avLst/>
              <a:gdLst/>
              <a:ahLst/>
              <a:cxnLst/>
              <a:rect r="r" b="b" t="t" l="l"/>
              <a:pathLst>
                <a:path h="68823" w="262443">
                  <a:moveTo>
                    <a:pt x="10926" y="0"/>
                  </a:moveTo>
                  <a:lnTo>
                    <a:pt x="251518" y="0"/>
                  </a:lnTo>
                  <a:cubicBezTo>
                    <a:pt x="257552" y="0"/>
                    <a:pt x="262443" y="4892"/>
                    <a:pt x="262443" y="10926"/>
                  </a:cubicBezTo>
                  <a:lnTo>
                    <a:pt x="262443" y="57897"/>
                  </a:lnTo>
                  <a:cubicBezTo>
                    <a:pt x="262443" y="63931"/>
                    <a:pt x="257552" y="68823"/>
                    <a:pt x="251518" y="68823"/>
                  </a:cubicBezTo>
                  <a:lnTo>
                    <a:pt x="10926" y="68823"/>
                  </a:lnTo>
                  <a:cubicBezTo>
                    <a:pt x="8028" y="68823"/>
                    <a:pt x="5249" y="67672"/>
                    <a:pt x="3200" y="65623"/>
                  </a:cubicBezTo>
                  <a:cubicBezTo>
                    <a:pt x="1151" y="63574"/>
                    <a:pt x="0" y="60795"/>
                    <a:pt x="0" y="57897"/>
                  </a:cubicBezTo>
                  <a:lnTo>
                    <a:pt x="0" y="10926"/>
                  </a:lnTo>
                  <a:cubicBezTo>
                    <a:pt x="0" y="4892"/>
                    <a:pt x="4892" y="0"/>
                    <a:pt x="10926" y="0"/>
                  </a:cubicBezTo>
                  <a:close/>
                </a:path>
              </a:pathLst>
            </a:custGeom>
            <a:solidFill>
              <a:srgbClr val="00A3FF"/>
            </a:solidFill>
          </p:spPr>
        </p:sp>
        <p:sp>
          <p:nvSpPr>
            <p:cNvPr name="TextBox 175" id="175"/>
            <p:cNvSpPr txBox="true"/>
            <p:nvPr/>
          </p:nvSpPr>
          <p:spPr>
            <a:xfrm>
              <a:off x="0" y="-19050"/>
              <a:ext cx="262443" cy="87873"/>
            </a:xfrm>
            <a:prstGeom prst="rect">
              <a:avLst/>
            </a:prstGeom>
          </p:spPr>
          <p:txBody>
            <a:bodyPr anchor="ctr" rtlCol="false" tIns="50800" lIns="50800" bIns="50800" rIns="50800"/>
            <a:lstStyle/>
            <a:p>
              <a:pPr algn="ctr">
                <a:lnSpc>
                  <a:spcPts val="1679"/>
                </a:lnSpc>
              </a:pPr>
            </a:p>
          </p:txBody>
        </p:sp>
      </p:grpSp>
      <p:grpSp>
        <p:nvGrpSpPr>
          <p:cNvPr name="Group 176" id="176"/>
          <p:cNvGrpSpPr/>
          <p:nvPr/>
        </p:nvGrpSpPr>
        <p:grpSpPr>
          <a:xfrm rot="0">
            <a:off x="7801743" y="4306828"/>
            <a:ext cx="262116" cy="185822"/>
            <a:chOff x="0" y="0"/>
            <a:chExt cx="97080" cy="68823"/>
          </a:xfrm>
        </p:grpSpPr>
        <p:sp>
          <p:nvSpPr>
            <p:cNvPr name="Freeform 177" id="177"/>
            <p:cNvSpPr/>
            <p:nvPr/>
          </p:nvSpPr>
          <p:spPr>
            <a:xfrm flipH="false" flipV="false" rot="0">
              <a:off x="0" y="0"/>
              <a:ext cx="97080" cy="68823"/>
            </a:xfrm>
            <a:custGeom>
              <a:avLst/>
              <a:gdLst/>
              <a:ahLst/>
              <a:cxnLst/>
              <a:rect r="r" b="b" t="t" l="l"/>
              <a:pathLst>
                <a:path h="68823" w="97080">
                  <a:moveTo>
                    <a:pt x="29536" y="0"/>
                  </a:moveTo>
                  <a:lnTo>
                    <a:pt x="67544" y="0"/>
                  </a:lnTo>
                  <a:cubicBezTo>
                    <a:pt x="83856" y="0"/>
                    <a:pt x="97080" y="13224"/>
                    <a:pt x="97080" y="29536"/>
                  </a:cubicBezTo>
                  <a:lnTo>
                    <a:pt x="97080" y="39287"/>
                  </a:lnTo>
                  <a:cubicBezTo>
                    <a:pt x="97080" y="55599"/>
                    <a:pt x="83856" y="68823"/>
                    <a:pt x="67544" y="68823"/>
                  </a:cubicBezTo>
                  <a:lnTo>
                    <a:pt x="29536" y="68823"/>
                  </a:lnTo>
                  <a:cubicBezTo>
                    <a:pt x="13224" y="68823"/>
                    <a:pt x="0" y="55599"/>
                    <a:pt x="0" y="39287"/>
                  </a:cubicBezTo>
                  <a:lnTo>
                    <a:pt x="0" y="29536"/>
                  </a:lnTo>
                  <a:cubicBezTo>
                    <a:pt x="0" y="13224"/>
                    <a:pt x="13224" y="0"/>
                    <a:pt x="29536" y="0"/>
                  </a:cubicBezTo>
                  <a:close/>
                </a:path>
              </a:pathLst>
            </a:custGeom>
            <a:solidFill>
              <a:srgbClr val="867CFD"/>
            </a:solidFill>
          </p:spPr>
        </p:sp>
        <p:sp>
          <p:nvSpPr>
            <p:cNvPr name="TextBox 178" id="178"/>
            <p:cNvSpPr txBox="true"/>
            <p:nvPr/>
          </p:nvSpPr>
          <p:spPr>
            <a:xfrm>
              <a:off x="0" y="-19050"/>
              <a:ext cx="97080" cy="87873"/>
            </a:xfrm>
            <a:prstGeom prst="rect">
              <a:avLst/>
            </a:prstGeom>
          </p:spPr>
          <p:txBody>
            <a:bodyPr anchor="ctr" rtlCol="false" tIns="50800" lIns="50800" bIns="50800" rIns="50800"/>
            <a:lstStyle/>
            <a:p>
              <a:pPr algn="ctr">
                <a:lnSpc>
                  <a:spcPts val="1679"/>
                </a:lnSpc>
              </a:pPr>
            </a:p>
          </p:txBody>
        </p:sp>
      </p:grpSp>
      <p:grpSp>
        <p:nvGrpSpPr>
          <p:cNvPr name="Group 179" id="179"/>
          <p:cNvGrpSpPr/>
          <p:nvPr/>
        </p:nvGrpSpPr>
        <p:grpSpPr>
          <a:xfrm rot="0">
            <a:off x="8084872" y="4306828"/>
            <a:ext cx="122260" cy="185822"/>
            <a:chOff x="0" y="0"/>
            <a:chExt cx="45282" cy="68823"/>
          </a:xfrm>
        </p:grpSpPr>
        <p:sp>
          <p:nvSpPr>
            <p:cNvPr name="Freeform 180" id="180"/>
            <p:cNvSpPr/>
            <p:nvPr/>
          </p:nvSpPr>
          <p:spPr>
            <a:xfrm flipH="false" flipV="false" rot="0">
              <a:off x="0" y="0"/>
              <a:ext cx="45282" cy="68823"/>
            </a:xfrm>
            <a:custGeom>
              <a:avLst/>
              <a:gdLst/>
              <a:ahLst/>
              <a:cxnLst/>
              <a:rect r="r" b="b" t="t" l="l"/>
              <a:pathLst>
                <a:path h="68823" w="45282">
                  <a:moveTo>
                    <a:pt x="22641" y="0"/>
                  </a:moveTo>
                  <a:lnTo>
                    <a:pt x="22641" y="0"/>
                  </a:lnTo>
                  <a:cubicBezTo>
                    <a:pt x="28645" y="0"/>
                    <a:pt x="34404" y="2385"/>
                    <a:pt x="38650" y="6631"/>
                  </a:cubicBezTo>
                  <a:cubicBezTo>
                    <a:pt x="42896" y="10877"/>
                    <a:pt x="45282" y="16636"/>
                    <a:pt x="45282" y="22641"/>
                  </a:cubicBezTo>
                  <a:lnTo>
                    <a:pt x="45282" y="46182"/>
                  </a:lnTo>
                  <a:cubicBezTo>
                    <a:pt x="45282" y="52187"/>
                    <a:pt x="42896" y="57946"/>
                    <a:pt x="38650" y="62192"/>
                  </a:cubicBezTo>
                  <a:cubicBezTo>
                    <a:pt x="34404" y="66438"/>
                    <a:pt x="28645" y="68823"/>
                    <a:pt x="22641" y="68823"/>
                  </a:cubicBezTo>
                  <a:lnTo>
                    <a:pt x="22641" y="68823"/>
                  </a:lnTo>
                  <a:cubicBezTo>
                    <a:pt x="16636" y="68823"/>
                    <a:pt x="10877" y="66438"/>
                    <a:pt x="6631" y="62192"/>
                  </a:cubicBezTo>
                  <a:cubicBezTo>
                    <a:pt x="2385" y="57946"/>
                    <a:pt x="0" y="52187"/>
                    <a:pt x="0" y="46182"/>
                  </a:cubicBezTo>
                  <a:lnTo>
                    <a:pt x="0" y="22641"/>
                  </a:lnTo>
                  <a:cubicBezTo>
                    <a:pt x="0" y="16636"/>
                    <a:pt x="2385" y="10877"/>
                    <a:pt x="6631" y="6631"/>
                  </a:cubicBezTo>
                  <a:cubicBezTo>
                    <a:pt x="10877" y="2385"/>
                    <a:pt x="16636" y="0"/>
                    <a:pt x="22641" y="0"/>
                  </a:cubicBezTo>
                  <a:close/>
                </a:path>
              </a:pathLst>
            </a:custGeom>
            <a:solidFill>
              <a:srgbClr val="E96B2D"/>
            </a:solidFill>
          </p:spPr>
        </p:sp>
        <p:sp>
          <p:nvSpPr>
            <p:cNvPr name="TextBox 181" id="181"/>
            <p:cNvSpPr txBox="true"/>
            <p:nvPr/>
          </p:nvSpPr>
          <p:spPr>
            <a:xfrm>
              <a:off x="0" y="-19050"/>
              <a:ext cx="45282" cy="87873"/>
            </a:xfrm>
            <a:prstGeom prst="rect">
              <a:avLst/>
            </a:prstGeom>
          </p:spPr>
          <p:txBody>
            <a:bodyPr anchor="ctr" rtlCol="false" tIns="50800" lIns="50800" bIns="50800" rIns="50800"/>
            <a:lstStyle/>
            <a:p>
              <a:pPr algn="ctr">
                <a:lnSpc>
                  <a:spcPts val="1679"/>
                </a:lnSpc>
              </a:pPr>
            </a:p>
          </p:txBody>
        </p:sp>
      </p:grpSp>
      <p:grpSp>
        <p:nvGrpSpPr>
          <p:cNvPr name="Group 182" id="182"/>
          <p:cNvGrpSpPr/>
          <p:nvPr/>
        </p:nvGrpSpPr>
        <p:grpSpPr>
          <a:xfrm rot="0">
            <a:off x="8228146" y="4306828"/>
            <a:ext cx="609961" cy="185822"/>
            <a:chOff x="0" y="0"/>
            <a:chExt cx="225912" cy="68823"/>
          </a:xfrm>
        </p:grpSpPr>
        <p:sp>
          <p:nvSpPr>
            <p:cNvPr name="Freeform 183" id="183"/>
            <p:cNvSpPr/>
            <p:nvPr/>
          </p:nvSpPr>
          <p:spPr>
            <a:xfrm flipH="false" flipV="false" rot="0">
              <a:off x="0" y="0"/>
              <a:ext cx="225912" cy="68823"/>
            </a:xfrm>
            <a:custGeom>
              <a:avLst/>
              <a:gdLst/>
              <a:ahLst/>
              <a:cxnLst/>
              <a:rect r="r" b="b" t="t" l="l"/>
              <a:pathLst>
                <a:path h="68823" w="225912">
                  <a:moveTo>
                    <a:pt x="12692" y="0"/>
                  </a:moveTo>
                  <a:lnTo>
                    <a:pt x="213219" y="0"/>
                  </a:lnTo>
                  <a:cubicBezTo>
                    <a:pt x="216585" y="0"/>
                    <a:pt x="219814" y="1337"/>
                    <a:pt x="222194" y="3718"/>
                  </a:cubicBezTo>
                  <a:cubicBezTo>
                    <a:pt x="224574" y="6098"/>
                    <a:pt x="225912" y="9326"/>
                    <a:pt x="225912" y="12692"/>
                  </a:cubicBezTo>
                  <a:lnTo>
                    <a:pt x="225912" y="56131"/>
                  </a:lnTo>
                  <a:cubicBezTo>
                    <a:pt x="225912" y="59497"/>
                    <a:pt x="224574" y="62725"/>
                    <a:pt x="222194" y="65106"/>
                  </a:cubicBezTo>
                  <a:cubicBezTo>
                    <a:pt x="219814" y="67486"/>
                    <a:pt x="216585" y="68823"/>
                    <a:pt x="213219" y="68823"/>
                  </a:cubicBezTo>
                  <a:lnTo>
                    <a:pt x="12692" y="68823"/>
                  </a:lnTo>
                  <a:cubicBezTo>
                    <a:pt x="9326" y="68823"/>
                    <a:pt x="6098" y="67486"/>
                    <a:pt x="3718" y="65106"/>
                  </a:cubicBezTo>
                  <a:cubicBezTo>
                    <a:pt x="1337" y="62725"/>
                    <a:pt x="0" y="59497"/>
                    <a:pt x="0" y="56131"/>
                  </a:cubicBezTo>
                  <a:lnTo>
                    <a:pt x="0" y="12692"/>
                  </a:lnTo>
                  <a:cubicBezTo>
                    <a:pt x="0" y="9326"/>
                    <a:pt x="1337" y="6098"/>
                    <a:pt x="3718" y="3718"/>
                  </a:cubicBezTo>
                  <a:cubicBezTo>
                    <a:pt x="6098" y="1337"/>
                    <a:pt x="9326" y="0"/>
                    <a:pt x="12692" y="0"/>
                  </a:cubicBezTo>
                  <a:close/>
                </a:path>
              </a:pathLst>
            </a:custGeom>
            <a:solidFill>
              <a:srgbClr val="51AD71"/>
            </a:solidFill>
          </p:spPr>
        </p:sp>
        <p:sp>
          <p:nvSpPr>
            <p:cNvPr name="TextBox 184" id="184"/>
            <p:cNvSpPr txBox="true"/>
            <p:nvPr/>
          </p:nvSpPr>
          <p:spPr>
            <a:xfrm>
              <a:off x="0" y="-19050"/>
              <a:ext cx="225912" cy="87873"/>
            </a:xfrm>
            <a:prstGeom prst="rect">
              <a:avLst/>
            </a:prstGeom>
          </p:spPr>
          <p:txBody>
            <a:bodyPr anchor="ctr" rtlCol="false" tIns="50800" lIns="50800" bIns="50800" rIns="50800"/>
            <a:lstStyle/>
            <a:p>
              <a:pPr algn="ctr">
                <a:lnSpc>
                  <a:spcPts val="1679"/>
                </a:lnSpc>
              </a:pPr>
            </a:p>
          </p:txBody>
        </p:sp>
      </p:grpSp>
      <p:sp>
        <p:nvSpPr>
          <p:cNvPr name="TextBox 185" id="185"/>
          <p:cNvSpPr txBox="true"/>
          <p:nvPr/>
        </p:nvSpPr>
        <p:spPr>
          <a:xfrm rot="0">
            <a:off x="6421141" y="4835551"/>
            <a:ext cx="793442" cy="95885"/>
          </a:xfrm>
          <a:prstGeom prst="rect">
            <a:avLst/>
          </a:prstGeom>
        </p:spPr>
        <p:txBody>
          <a:bodyPr anchor="t" rtlCol="false" tIns="0" lIns="0" bIns="0" rIns="0">
            <a:spAutoFit/>
          </a:bodyPr>
          <a:lstStyle/>
          <a:p>
            <a:pPr algn="l">
              <a:lnSpc>
                <a:spcPts val="840"/>
              </a:lnSpc>
            </a:pPr>
            <a:r>
              <a:rPr lang="en-US" sz="600">
                <a:solidFill>
                  <a:srgbClr val="FFFFFF"/>
                </a:solidFill>
                <a:latin typeface="Poppins"/>
                <a:ea typeface="Poppins"/>
                <a:cs typeface="Poppins"/>
                <a:sym typeface="Poppins"/>
              </a:rPr>
              <a:t>Medical Equipment</a:t>
            </a:r>
          </a:p>
        </p:txBody>
      </p:sp>
      <p:sp>
        <p:nvSpPr>
          <p:cNvPr name="TextBox 186" id="186"/>
          <p:cNvSpPr txBox="true"/>
          <p:nvPr/>
        </p:nvSpPr>
        <p:spPr>
          <a:xfrm rot="0">
            <a:off x="6342391" y="4937159"/>
            <a:ext cx="855488" cy="200660"/>
          </a:xfrm>
          <a:prstGeom prst="rect">
            <a:avLst/>
          </a:prstGeom>
        </p:spPr>
        <p:txBody>
          <a:bodyPr anchor="t" rtlCol="false" tIns="0" lIns="0" bIns="0" rIns="0">
            <a:spAutoFit/>
          </a:bodyPr>
          <a:lstStyle/>
          <a:p>
            <a:pPr algn="l">
              <a:lnSpc>
                <a:spcPts val="1539"/>
              </a:lnSpc>
            </a:pPr>
            <a:r>
              <a:rPr lang="en-US" sz="1099">
                <a:solidFill>
                  <a:srgbClr val="FFFFFF"/>
                </a:solidFill>
                <a:latin typeface="Poppins"/>
                <a:ea typeface="Poppins"/>
                <a:cs typeface="Poppins"/>
                <a:sym typeface="Poppins"/>
              </a:rPr>
              <a:t>$21.000</a:t>
            </a:r>
          </a:p>
        </p:txBody>
      </p:sp>
      <p:sp>
        <p:nvSpPr>
          <p:cNvPr name="TextBox 187" id="187"/>
          <p:cNvSpPr txBox="true"/>
          <p:nvPr/>
        </p:nvSpPr>
        <p:spPr>
          <a:xfrm rot="0">
            <a:off x="7243158" y="4936841"/>
            <a:ext cx="855488" cy="200660"/>
          </a:xfrm>
          <a:prstGeom prst="rect">
            <a:avLst/>
          </a:prstGeom>
        </p:spPr>
        <p:txBody>
          <a:bodyPr anchor="t" rtlCol="false" tIns="0" lIns="0" bIns="0" rIns="0">
            <a:spAutoFit/>
          </a:bodyPr>
          <a:lstStyle/>
          <a:p>
            <a:pPr algn="l">
              <a:lnSpc>
                <a:spcPts val="1539"/>
              </a:lnSpc>
            </a:pPr>
            <a:r>
              <a:rPr lang="en-US" sz="1099">
                <a:solidFill>
                  <a:srgbClr val="FFFFFF"/>
                </a:solidFill>
                <a:latin typeface="Poppins"/>
                <a:ea typeface="Poppins"/>
                <a:cs typeface="Poppins"/>
                <a:sym typeface="Poppins"/>
              </a:rPr>
              <a:t>$13.000</a:t>
            </a:r>
          </a:p>
        </p:txBody>
      </p:sp>
      <p:sp>
        <p:nvSpPr>
          <p:cNvPr name="TextBox 188" id="188"/>
          <p:cNvSpPr txBox="true"/>
          <p:nvPr/>
        </p:nvSpPr>
        <p:spPr>
          <a:xfrm rot="0">
            <a:off x="8122096" y="4937159"/>
            <a:ext cx="855488" cy="200660"/>
          </a:xfrm>
          <a:prstGeom prst="rect">
            <a:avLst/>
          </a:prstGeom>
        </p:spPr>
        <p:txBody>
          <a:bodyPr anchor="t" rtlCol="false" tIns="0" lIns="0" bIns="0" rIns="0">
            <a:spAutoFit/>
          </a:bodyPr>
          <a:lstStyle/>
          <a:p>
            <a:pPr algn="l">
              <a:lnSpc>
                <a:spcPts val="1539"/>
              </a:lnSpc>
            </a:pPr>
            <a:r>
              <a:rPr lang="en-US" sz="1099">
                <a:solidFill>
                  <a:srgbClr val="FFFFFF"/>
                </a:solidFill>
                <a:latin typeface="Poppins"/>
                <a:ea typeface="Poppins"/>
                <a:cs typeface="Poppins"/>
                <a:sym typeface="Poppins"/>
              </a:rPr>
              <a:t>11.200</a:t>
            </a:r>
          </a:p>
        </p:txBody>
      </p:sp>
      <p:sp>
        <p:nvSpPr>
          <p:cNvPr name="TextBox 189" id="189"/>
          <p:cNvSpPr txBox="true"/>
          <p:nvPr/>
        </p:nvSpPr>
        <p:spPr>
          <a:xfrm rot="0">
            <a:off x="7319358" y="4835551"/>
            <a:ext cx="519174" cy="95885"/>
          </a:xfrm>
          <a:prstGeom prst="rect">
            <a:avLst/>
          </a:prstGeom>
        </p:spPr>
        <p:txBody>
          <a:bodyPr anchor="t" rtlCol="false" tIns="0" lIns="0" bIns="0" rIns="0">
            <a:spAutoFit/>
          </a:bodyPr>
          <a:lstStyle/>
          <a:p>
            <a:pPr algn="l">
              <a:lnSpc>
                <a:spcPts val="840"/>
              </a:lnSpc>
            </a:pPr>
            <a:r>
              <a:rPr lang="en-US" sz="600">
                <a:solidFill>
                  <a:srgbClr val="FFFFFF"/>
                </a:solidFill>
                <a:latin typeface="Poppins"/>
                <a:ea typeface="Poppins"/>
                <a:cs typeface="Poppins"/>
                <a:sym typeface="Poppins"/>
              </a:rPr>
              <a:t>Rental Cost</a:t>
            </a:r>
          </a:p>
        </p:txBody>
      </p:sp>
      <p:sp>
        <p:nvSpPr>
          <p:cNvPr name="TextBox 190" id="190"/>
          <p:cNvSpPr txBox="true"/>
          <p:nvPr/>
        </p:nvSpPr>
        <p:spPr>
          <a:xfrm rot="0">
            <a:off x="8198296" y="4840534"/>
            <a:ext cx="1038349" cy="95885"/>
          </a:xfrm>
          <a:prstGeom prst="rect">
            <a:avLst/>
          </a:prstGeom>
        </p:spPr>
        <p:txBody>
          <a:bodyPr anchor="t" rtlCol="false" tIns="0" lIns="0" bIns="0" rIns="0">
            <a:spAutoFit/>
          </a:bodyPr>
          <a:lstStyle/>
          <a:p>
            <a:pPr algn="l">
              <a:lnSpc>
                <a:spcPts val="840"/>
              </a:lnSpc>
            </a:pPr>
            <a:r>
              <a:rPr lang="en-US" sz="600">
                <a:solidFill>
                  <a:srgbClr val="FFFFFF"/>
                </a:solidFill>
                <a:latin typeface="Poppins"/>
                <a:ea typeface="Poppins"/>
                <a:cs typeface="Poppins"/>
                <a:sym typeface="Poppins"/>
              </a:rPr>
              <a:t>Supplies</a:t>
            </a:r>
          </a:p>
        </p:txBody>
      </p:sp>
      <p:sp>
        <p:nvSpPr>
          <p:cNvPr name="TextBox 191" id="191"/>
          <p:cNvSpPr txBox="true"/>
          <p:nvPr/>
        </p:nvSpPr>
        <p:spPr>
          <a:xfrm rot="0">
            <a:off x="6421141" y="5318794"/>
            <a:ext cx="634935" cy="95885"/>
          </a:xfrm>
          <a:prstGeom prst="rect">
            <a:avLst/>
          </a:prstGeom>
        </p:spPr>
        <p:txBody>
          <a:bodyPr anchor="t" rtlCol="false" tIns="0" lIns="0" bIns="0" rIns="0">
            <a:spAutoFit/>
          </a:bodyPr>
          <a:lstStyle/>
          <a:p>
            <a:pPr algn="l">
              <a:lnSpc>
                <a:spcPts val="840"/>
              </a:lnSpc>
            </a:pPr>
            <a:r>
              <a:rPr lang="en-US" sz="600">
                <a:solidFill>
                  <a:srgbClr val="FFFFFF"/>
                </a:solidFill>
                <a:latin typeface="Poppins"/>
                <a:ea typeface="Poppins"/>
                <a:cs typeface="Poppins"/>
                <a:sym typeface="Poppins"/>
              </a:rPr>
              <a:t>Promotion Cost</a:t>
            </a:r>
          </a:p>
        </p:txBody>
      </p:sp>
      <p:sp>
        <p:nvSpPr>
          <p:cNvPr name="TextBox 192" id="192"/>
          <p:cNvSpPr txBox="true"/>
          <p:nvPr/>
        </p:nvSpPr>
        <p:spPr>
          <a:xfrm rot="0">
            <a:off x="7309833" y="5318477"/>
            <a:ext cx="1038349" cy="95885"/>
          </a:xfrm>
          <a:prstGeom prst="rect">
            <a:avLst/>
          </a:prstGeom>
        </p:spPr>
        <p:txBody>
          <a:bodyPr anchor="t" rtlCol="false" tIns="0" lIns="0" bIns="0" rIns="0">
            <a:spAutoFit/>
          </a:bodyPr>
          <a:lstStyle/>
          <a:p>
            <a:pPr algn="l">
              <a:lnSpc>
                <a:spcPts val="840"/>
              </a:lnSpc>
            </a:pPr>
            <a:r>
              <a:rPr lang="en-US" sz="600">
                <a:solidFill>
                  <a:srgbClr val="FFFFFF"/>
                </a:solidFill>
                <a:latin typeface="Poppins"/>
                <a:ea typeface="Poppins"/>
                <a:cs typeface="Poppins"/>
                <a:sym typeface="Poppins"/>
              </a:rPr>
              <a:t>Others</a:t>
            </a:r>
          </a:p>
        </p:txBody>
      </p:sp>
      <p:sp>
        <p:nvSpPr>
          <p:cNvPr name="TextBox 193" id="193"/>
          <p:cNvSpPr txBox="true"/>
          <p:nvPr/>
        </p:nvSpPr>
        <p:spPr>
          <a:xfrm rot="0">
            <a:off x="6342391" y="5420402"/>
            <a:ext cx="855488" cy="200660"/>
          </a:xfrm>
          <a:prstGeom prst="rect">
            <a:avLst/>
          </a:prstGeom>
        </p:spPr>
        <p:txBody>
          <a:bodyPr anchor="t" rtlCol="false" tIns="0" lIns="0" bIns="0" rIns="0">
            <a:spAutoFit/>
          </a:bodyPr>
          <a:lstStyle/>
          <a:p>
            <a:pPr algn="l">
              <a:lnSpc>
                <a:spcPts val="1539"/>
              </a:lnSpc>
            </a:pPr>
            <a:r>
              <a:rPr lang="en-US" sz="1099">
                <a:solidFill>
                  <a:srgbClr val="FFFFFF"/>
                </a:solidFill>
                <a:latin typeface="Poppins"/>
                <a:ea typeface="Poppins"/>
                <a:cs typeface="Poppins"/>
                <a:sym typeface="Poppins"/>
              </a:rPr>
              <a:t>$11,390</a:t>
            </a:r>
          </a:p>
        </p:txBody>
      </p:sp>
      <p:sp>
        <p:nvSpPr>
          <p:cNvPr name="TextBox 194" id="194"/>
          <p:cNvSpPr txBox="true"/>
          <p:nvPr/>
        </p:nvSpPr>
        <p:spPr>
          <a:xfrm rot="0">
            <a:off x="7243158" y="5420085"/>
            <a:ext cx="855488" cy="200660"/>
          </a:xfrm>
          <a:prstGeom prst="rect">
            <a:avLst/>
          </a:prstGeom>
        </p:spPr>
        <p:txBody>
          <a:bodyPr anchor="t" rtlCol="false" tIns="0" lIns="0" bIns="0" rIns="0">
            <a:spAutoFit/>
          </a:bodyPr>
          <a:lstStyle/>
          <a:p>
            <a:pPr algn="l">
              <a:lnSpc>
                <a:spcPts val="1539"/>
              </a:lnSpc>
            </a:pPr>
            <a:r>
              <a:rPr lang="en-US" sz="1099">
                <a:solidFill>
                  <a:srgbClr val="FFFFFF"/>
                </a:solidFill>
                <a:latin typeface="Poppins"/>
                <a:ea typeface="Poppins"/>
                <a:cs typeface="Poppins"/>
                <a:sym typeface="Poppins"/>
              </a:rPr>
              <a:t>$18,389</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210D41"/>
        </a:solidFill>
      </p:bgPr>
    </p:bg>
    <p:spTree>
      <p:nvGrpSpPr>
        <p:cNvPr id="1" name=""/>
        <p:cNvGrpSpPr/>
        <p:nvPr/>
      </p:nvGrpSpPr>
      <p:grpSpPr>
        <a:xfrm>
          <a:off x="0" y="0"/>
          <a:ext cx="0" cy="0"/>
          <a:chOff x="0" y="0"/>
          <a:chExt cx="0" cy="0"/>
        </a:xfrm>
      </p:grpSpPr>
      <p:sp>
        <p:nvSpPr>
          <p:cNvPr name="Freeform 2" id="2"/>
          <p:cNvSpPr/>
          <p:nvPr/>
        </p:nvSpPr>
        <p:spPr>
          <a:xfrm flipH="false" flipV="false" rot="-1986667">
            <a:off x="-2021092" y="1438855"/>
            <a:ext cx="7909994" cy="8887634"/>
          </a:xfrm>
          <a:custGeom>
            <a:avLst/>
            <a:gdLst/>
            <a:ahLst/>
            <a:cxnLst/>
            <a:rect r="r" b="b" t="t" l="l"/>
            <a:pathLst>
              <a:path h="8887634" w="7909994">
                <a:moveTo>
                  <a:pt x="0" y="0"/>
                </a:moveTo>
                <a:lnTo>
                  <a:pt x="7909994" y="0"/>
                </a:lnTo>
                <a:lnTo>
                  <a:pt x="7909994" y="8887634"/>
                </a:lnTo>
                <a:lnTo>
                  <a:pt x="0" y="8887634"/>
                </a:lnTo>
                <a:lnTo>
                  <a:pt x="0" y="0"/>
                </a:lnTo>
                <a:close/>
              </a:path>
            </a:pathLst>
          </a:custGeom>
          <a:blipFill>
            <a:blip r:embed="rId2">
              <a:alphaModFix amt="35000"/>
            </a:blip>
            <a:stretch>
              <a:fillRect l="0" t="0" r="0" b="0"/>
            </a:stretch>
          </a:blipFill>
        </p:spPr>
      </p:sp>
      <p:sp>
        <p:nvSpPr>
          <p:cNvPr name="Freeform 3" id="3"/>
          <p:cNvSpPr/>
          <p:nvPr/>
        </p:nvSpPr>
        <p:spPr>
          <a:xfrm flipH="false" flipV="false" rot="-1986667">
            <a:off x="3508251" y="-5695603"/>
            <a:ext cx="7909994" cy="8887634"/>
          </a:xfrm>
          <a:custGeom>
            <a:avLst/>
            <a:gdLst/>
            <a:ahLst/>
            <a:cxnLst/>
            <a:rect r="r" b="b" t="t" l="l"/>
            <a:pathLst>
              <a:path h="8887634" w="7909994">
                <a:moveTo>
                  <a:pt x="0" y="0"/>
                </a:moveTo>
                <a:lnTo>
                  <a:pt x="7909994" y="0"/>
                </a:lnTo>
                <a:lnTo>
                  <a:pt x="7909994" y="8887634"/>
                </a:lnTo>
                <a:lnTo>
                  <a:pt x="0" y="8887634"/>
                </a:lnTo>
                <a:lnTo>
                  <a:pt x="0" y="0"/>
                </a:lnTo>
                <a:close/>
              </a:path>
            </a:pathLst>
          </a:custGeom>
          <a:blipFill>
            <a:blip r:embed="rId2">
              <a:alphaModFix amt="35000"/>
            </a:blip>
            <a:stretch>
              <a:fillRect l="0" t="0" r="0" b="0"/>
            </a:stretch>
          </a:blipFill>
        </p:spPr>
      </p:sp>
      <p:grpSp>
        <p:nvGrpSpPr>
          <p:cNvPr name="Group 4" id="4"/>
          <p:cNvGrpSpPr/>
          <p:nvPr/>
        </p:nvGrpSpPr>
        <p:grpSpPr>
          <a:xfrm rot="0">
            <a:off x="574123" y="4280910"/>
            <a:ext cx="3697909" cy="2302770"/>
            <a:chOff x="0" y="0"/>
            <a:chExt cx="1501782" cy="935193"/>
          </a:xfrm>
        </p:grpSpPr>
        <p:sp>
          <p:nvSpPr>
            <p:cNvPr name="Freeform 5" id="5"/>
            <p:cNvSpPr/>
            <p:nvPr/>
          </p:nvSpPr>
          <p:spPr>
            <a:xfrm flipH="false" flipV="false" rot="0">
              <a:off x="0" y="0"/>
              <a:ext cx="1501782" cy="935193"/>
            </a:xfrm>
            <a:custGeom>
              <a:avLst/>
              <a:gdLst/>
              <a:ahLst/>
              <a:cxnLst/>
              <a:rect r="r" b="b" t="t" l="l"/>
              <a:pathLst>
                <a:path h="935193" w="1501782">
                  <a:moveTo>
                    <a:pt x="75369" y="0"/>
                  </a:moveTo>
                  <a:lnTo>
                    <a:pt x="1426413" y="0"/>
                  </a:lnTo>
                  <a:cubicBezTo>
                    <a:pt x="1446402" y="0"/>
                    <a:pt x="1465572" y="7941"/>
                    <a:pt x="1479707" y="22075"/>
                  </a:cubicBezTo>
                  <a:cubicBezTo>
                    <a:pt x="1493841" y="36210"/>
                    <a:pt x="1501782" y="55380"/>
                    <a:pt x="1501782" y="75369"/>
                  </a:cubicBezTo>
                  <a:lnTo>
                    <a:pt x="1501782" y="859823"/>
                  </a:lnTo>
                  <a:cubicBezTo>
                    <a:pt x="1501782" y="901449"/>
                    <a:pt x="1468038" y="935193"/>
                    <a:pt x="1426413" y="935193"/>
                  </a:cubicBezTo>
                  <a:lnTo>
                    <a:pt x="75369" y="935193"/>
                  </a:lnTo>
                  <a:cubicBezTo>
                    <a:pt x="33744" y="935193"/>
                    <a:pt x="0" y="901449"/>
                    <a:pt x="0" y="859823"/>
                  </a:cubicBezTo>
                  <a:lnTo>
                    <a:pt x="0" y="75369"/>
                  </a:lnTo>
                  <a:cubicBezTo>
                    <a:pt x="0" y="55380"/>
                    <a:pt x="7941" y="36210"/>
                    <a:pt x="22075" y="22075"/>
                  </a:cubicBezTo>
                  <a:cubicBezTo>
                    <a:pt x="36210" y="7941"/>
                    <a:pt x="55380" y="0"/>
                    <a:pt x="75369" y="0"/>
                  </a:cubicBezTo>
                  <a:close/>
                </a:path>
              </a:pathLst>
            </a:custGeom>
            <a:solidFill>
              <a:srgbClr val="6141AC"/>
            </a:solidFill>
          </p:spPr>
        </p:sp>
        <p:sp>
          <p:nvSpPr>
            <p:cNvPr name="TextBox 6" id="6"/>
            <p:cNvSpPr txBox="true"/>
            <p:nvPr/>
          </p:nvSpPr>
          <p:spPr>
            <a:xfrm>
              <a:off x="0" y="-28575"/>
              <a:ext cx="1501782" cy="963768"/>
            </a:xfrm>
            <a:prstGeom prst="rect">
              <a:avLst/>
            </a:prstGeom>
          </p:spPr>
          <p:txBody>
            <a:bodyPr anchor="ctr" rtlCol="false" tIns="50800" lIns="50800" bIns="50800" rIns="50800"/>
            <a:lstStyle/>
            <a:p>
              <a:pPr algn="ctr">
                <a:lnSpc>
                  <a:spcPts val="1960"/>
                </a:lnSpc>
                <a:spcBef>
                  <a:spcPct val="0"/>
                </a:spcBef>
              </a:pPr>
            </a:p>
          </p:txBody>
        </p:sp>
      </p:grpSp>
      <p:grpSp>
        <p:nvGrpSpPr>
          <p:cNvPr name="Group 7" id="7"/>
          <p:cNvGrpSpPr/>
          <p:nvPr/>
        </p:nvGrpSpPr>
        <p:grpSpPr>
          <a:xfrm rot="0">
            <a:off x="4425812" y="1708672"/>
            <a:ext cx="2299942" cy="4875008"/>
            <a:chOff x="0" y="0"/>
            <a:chExt cx="934045" cy="1979821"/>
          </a:xfrm>
        </p:grpSpPr>
        <p:sp>
          <p:nvSpPr>
            <p:cNvPr name="Freeform 8" id="8"/>
            <p:cNvSpPr/>
            <p:nvPr/>
          </p:nvSpPr>
          <p:spPr>
            <a:xfrm flipH="false" flipV="false" rot="0">
              <a:off x="0" y="0"/>
              <a:ext cx="934045" cy="1979821"/>
            </a:xfrm>
            <a:custGeom>
              <a:avLst/>
              <a:gdLst/>
              <a:ahLst/>
              <a:cxnLst/>
              <a:rect r="r" b="b" t="t" l="l"/>
              <a:pathLst>
                <a:path h="1979821" w="934045">
                  <a:moveTo>
                    <a:pt x="121181" y="0"/>
                  </a:moveTo>
                  <a:lnTo>
                    <a:pt x="812864" y="0"/>
                  </a:lnTo>
                  <a:cubicBezTo>
                    <a:pt x="879790" y="0"/>
                    <a:pt x="934045" y="54255"/>
                    <a:pt x="934045" y="121181"/>
                  </a:cubicBezTo>
                  <a:lnTo>
                    <a:pt x="934045" y="1858640"/>
                  </a:lnTo>
                  <a:cubicBezTo>
                    <a:pt x="934045" y="1890780"/>
                    <a:pt x="921277" y="1921602"/>
                    <a:pt x="898551" y="1944328"/>
                  </a:cubicBezTo>
                  <a:cubicBezTo>
                    <a:pt x="875826" y="1967054"/>
                    <a:pt x="845003" y="1979821"/>
                    <a:pt x="812864" y="1979821"/>
                  </a:cubicBezTo>
                  <a:lnTo>
                    <a:pt x="121181" y="1979821"/>
                  </a:lnTo>
                  <a:cubicBezTo>
                    <a:pt x="89042" y="1979821"/>
                    <a:pt x="58219" y="1967054"/>
                    <a:pt x="35493" y="1944328"/>
                  </a:cubicBezTo>
                  <a:cubicBezTo>
                    <a:pt x="12767" y="1921602"/>
                    <a:pt x="0" y="1890780"/>
                    <a:pt x="0" y="1858640"/>
                  </a:cubicBezTo>
                  <a:lnTo>
                    <a:pt x="0" y="121181"/>
                  </a:lnTo>
                  <a:cubicBezTo>
                    <a:pt x="0" y="89042"/>
                    <a:pt x="12767" y="58219"/>
                    <a:pt x="35493" y="35493"/>
                  </a:cubicBezTo>
                  <a:cubicBezTo>
                    <a:pt x="58219" y="12767"/>
                    <a:pt x="89042" y="0"/>
                    <a:pt x="121181" y="0"/>
                  </a:cubicBezTo>
                  <a:close/>
                </a:path>
              </a:pathLst>
            </a:custGeom>
            <a:solidFill>
              <a:srgbClr val="6141AC"/>
            </a:solidFill>
          </p:spPr>
        </p:sp>
        <p:sp>
          <p:nvSpPr>
            <p:cNvPr name="TextBox 9" id="9"/>
            <p:cNvSpPr txBox="true"/>
            <p:nvPr/>
          </p:nvSpPr>
          <p:spPr>
            <a:xfrm>
              <a:off x="0" y="-28575"/>
              <a:ext cx="934045" cy="2008396"/>
            </a:xfrm>
            <a:prstGeom prst="rect">
              <a:avLst/>
            </a:prstGeom>
          </p:spPr>
          <p:txBody>
            <a:bodyPr anchor="ctr" rtlCol="false" tIns="50800" lIns="50800" bIns="50800" rIns="50800"/>
            <a:lstStyle/>
            <a:p>
              <a:pPr algn="ctr">
                <a:lnSpc>
                  <a:spcPts val="1960"/>
                </a:lnSpc>
                <a:spcBef>
                  <a:spcPct val="0"/>
                </a:spcBef>
              </a:pPr>
            </a:p>
          </p:txBody>
        </p:sp>
      </p:grpSp>
      <p:grpSp>
        <p:nvGrpSpPr>
          <p:cNvPr name="Group 10" id="10"/>
          <p:cNvGrpSpPr/>
          <p:nvPr/>
        </p:nvGrpSpPr>
        <p:grpSpPr>
          <a:xfrm rot="0">
            <a:off x="6879535" y="1810467"/>
            <a:ext cx="2299942" cy="1591478"/>
            <a:chOff x="0" y="0"/>
            <a:chExt cx="934045" cy="646326"/>
          </a:xfrm>
        </p:grpSpPr>
        <p:sp>
          <p:nvSpPr>
            <p:cNvPr name="Freeform 11" id="11"/>
            <p:cNvSpPr/>
            <p:nvPr/>
          </p:nvSpPr>
          <p:spPr>
            <a:xfrm flipH="false" flipV="false" rot="0">
              <a:off x="0" y="0"/>
              <a:ext cx="934045" cy="646326"/>
            </a:xfrm>
            <a:custGeom>
              <a:avLst/>
              <a:gdLst/>
              <a:ahLst/>
              <a:cxnLst/>
              <a:rect r="r" b="b" t="t" l="l"/>
              <a:pathLst>
                <a:path h="646326" w="934045">
                  <a:moveTo>
                    <a:pt x="121181" y="0"/>
                  </a:moveTo>
                  <a:lnTo>
                    <a:pt x="812864" y="0"/>
                  </a:lnTo>
                  <a:cubicBezTo>
                    <a:pt x="879790" y="0"/>
                    <a:pt x="934045" y="54255"/>
                    <a:pt x="934045" y="121181"/>
                  </a:cubicBezTo>
                  <a:lnTo>
                    <a:pt x="934045" y="525145"/>
                  </a:lnTo>
                  <a:cubicBezTo>
                    <a:pt x="934045" y="557284"/>
                    <a:pt x="921277" y="588107"/>
                    <a:pt x="898551" y="610833"/>
                  </a:cubicBezTo>
                  <a:cubicBezTo>
                    <a:pt x="875826" y="633558"/>
                    <a:pt x="845003" y="646326"/>
                    <a:pt x="812864" y="646326"/>
                  </a:cubicBezTo>
                  <a:lnTo>
                    <a:pt x="121181" y="646326"/>
                  </a:lnTo>
                  <a:cubicBezTo>
                    <a:pt x="89042" y="646326"/>
                    <a:pt x="58219" y="633558"/>
                    <a:pt x="35493" y="610833"/>
                  </a:cubicBezTo>
                  <a:cubicBezTo>
                    <a:pt x="12767" y="588107"/>
                    <a:pt x="0" y="557284"/>
                    <a:pt x="0" y="525145"/>
                  </a:cubicBezTo>
                  <a:lnTo>
                    <a:pt x="0" y="121181"/>
                  </a:lnTo>
                  <a:cubicBezTo>
                    <a:pt x="0" y="89042"/>
                    <a:pt x="12767" y="58219"/>
                    <a:pt x="35493" y="35493"/>
                  </a:cubicBezTo>
                  <a:cubicBezTo>
                    <a:pt x="58219" y="12767"/>
                    <a:pt x="89042" y="0"/>
                    <a:pt x="121181" y="0"/>
                  </a:cubicBezTo>
                  <a:close/>
                </a:path>
              </a:pathLst>
            </a:custGeom>
            <a:solidFill>
              <a:srgbClr val="6141AC"/>
            </a:solidFill>
          </p:spPr>
        </p:sp>
        <p:sp>
          <p:nvSpPr>
            <p:cNvPr name="TextBox 12" id="12"/>
            <p:cNvSpPr txBox="true"/>
            <p:nvPr/>
          </p:nvSpPr>
          <p:spPr>
            <a:xfrm>
              <a:off x="0" y="-28575"/>
              <a:ext cx="934045" cy="674901"/>
            </a:xfrm>
            <a:prstGeom prst="rect">
              <a:avLst/>
            </a:prstGeom>
          </p:spPr>
          <p:txBody>
            <a:bodyPr anchor="ctr" rtlCol="false" tIns="50800" lIns="50800" bIns="50800" rIns="50800"/>
            <a:lstStyle/>
            <a:p>
              <a:pPr algn="ctr">
                <a:lnSpc>
                  <a:spcPts val="1960"/>
                </a:lnSpc>
                <a:spcBef>
                  <a:spcPct val="0"/>
                </a:spcBef>
              </a:pPr>
            </a:p>
          </p:txBody>
        </p:sp>
      </p:grpSp>
      <p:grpSp>
        <p:nvGrpSpPr>
          <p:cNvPr name="Group 13" id="13"/>
          <p:cNvGrpSpPr/>
          <p:nvPr/>
        </p:nvGrpSpPr>
        <p:grpSpPr>
          <a:xfrm rot="0">
            <a:off x="6879535" y="3535296"/>
            <a:ext cx="2299942" cy="1591478"/>
            <a:chOff x="0" y="0"/>
            <a:chExt cx="934045" cy="646326"/>
          </a:xfrm>
        </p:grpSpPr>
        <p:sp>
          <p:nvSpPr>
            <p:cNvPr name="Freeform 14" id="14"/>
            <p:cNvSpPr/>
            <p:nvPr/>
          </p:nvSpPr>
          <p:spPr>
            <a:xfrm flipH="false" flipV="false" rot="0">
              <a:off x="0" y="0"/>
              <a:ext cx="934045" cy="646326"/>
            </a:xfrm>
            <a:custGeom>
              <a:avLst/>
              <a:gdLst/>
              <a:ahLst/>
              <a:cxnLst/>
              <a:rect r="r" b="b" t="t" l="l"/>
              <a:pathLst>
                <a:path h="646326" w="934045">
                  <a:moveTo>
                    <a:pt x="121181" y="0"/>
                  </a:moveTo>
                  <a:lnTo>
                    <a:pt x="812864" y="0"/>
                  </a:lnTo>
                  <a:cubicBezTo>
                    <a:pt x="879790" y="0"/>
                    <a:pt x="934045" y="54255"/>
                    <a:pt x="934045" y="121181"/>
                  </a:cubicBezTo>
                  <a:lnTo>
                    <a:pt x="934045" y="525145"/>
                  </a:lnTo>
                  <a:cubicBezTo>
                    <a:pt x="934045" y="557284"/>
                    <a:pt x="921277" y="588107"/>
                    <a:pt x="898551" y="610833"/>
                  </a:cubicBezTo>
                  <a:cubicBezTo>
                    <a:pt x="875826" y="633558"/>
                    <a:pt x="845003" y="646326"/>
                    <a:pt x="812864" y="646326"/>
                  </a:cubicBezTo>
                  <a:lnTo>
                    <a:pt x="121181" y="646326"/>
                  </a:lnTo>
                  <a:cubicBezTo>
                    <a:pt x="89042" y="646326"/>
                    <a:pt x="58219" y="633558"/>
                    <a:pt x="35493" y="610833"/>
                  </a:cubicBezTo>
                  <a:cubicBezTo>
                    <a:pt x="12767" y="588107"/>
                    <a:pt x="0" y="557284"/>
                    <a:pt x="0" y="525145"/>
                  </a:cubicBezTo>
                  <a:lnTo>
                    <a:pt x="0" y="121181"/>
                  </a:lnTo>
                  <a:cubicBezTo>
                    <a:pt x="0" y="89042"/>
                    <a:pt x="12767" y="58219"/>
                    <a:pt x="35493" y="35493"/>
                  </a:cubicBezTo>
                  <a:cubicBezTo>
                    <a:pt x="58219" y="12767"/>
                    <a:pt x="89042" y="0"/>
                    <a:pt x="121181" y="0"/>
                  </a:cubicBezTo>
                  <a:close/>
                </a:path>
              </a:pathLst>
            </a:custGeom>
            <a:solidFill>
              <a:srgbClr val="6141AC"/>
            </a:solidFill>
          </p:spPr>
        </p:sp>
        <p:sp>
          <p:nvSpPr>
            <p:cNvPr name="TextBox 15" id="15"/>
            <p:cNvSpPr txBox="true"/>
            <p:nvPr/>
          </p:nvSpPr>
          <p:spPr>
            <a:xfrm>
              <a:off x="0" y="-28575"/>
              <a:ext cx="934045" cy="674901"/>
            </a:xfrm>
            <a:prstGeom prst="rect">
              <a:avLst/>
            </a:prstGeom>
          </p:spPr>
          <p:txBody>
            <a:bodyPr anchor="ctr" rtlCol="false" tIns="50800" lIns="50800" bIns="50800" rIns="50800"/>
            <a:lstStyle/>
            <a:p>
              <a:pPr algn="ctr">
                <a:lnSpc>
                  <a:spcPts val="1960"/>
                </a:lnSpc>
                <a:spcBef>
                  <a:spcPct val="0"/>
                </a:spcBef>
              </a:pPr>
            </a:p>
          </p:txBody>
        </p:sp>
      </p:grpSp>
      <p:grpSp>
        <p:nvGrpSpPr>
          <p:cNvPr name="Group 16" id="16"/>
          <p:cNvGrpSpPr/>
          <p:nvPr/>
        </p:nvGrpSpPr>
        <p:grpSpPr>
          <a:xfrm rot="0">
            <a:off x="6879535" y="5260124"/>
            <a:ext cx="2299942" cy="1323556"/>
            <a:chOff x="0" y="0"/>
            <a:chExt cx="934045" cy="537518"/>
          </a:xfrm>
        </p:grpSpPr>
        <p:sp>
          <p:nvSpPr>
            <p:cNvPr name="Freeform 17" id="17"/>
            <p:cNvSpPr/>
            <p:nvPr/>
          </p:nvSpPr>
          <p:spPr>
            <a:xfrm flipH="false" flipV="false" rot="0">
              <a:off x="0" y="0"/>
              <a:ext cx="934045" cy="537518"/>
            </a:xfrm>
            <a:custGeom>
              <a:avLst/>
              <a:gdLst/>
              <a:ahLst/>
              <a:cxnLst/>
              <a:rect r="r" b="b" t="t" l="l"/>
              <a:pathLst>
                <a:path h="537518" w="934045">
                  <a:moveTo>
                    <a:pt x="121181" y="0"/>
                  </a:moveTo>
                  <a:lnTo>
                    <a:pt x="812864" y="0"/>
                  </a:lnTo>
                  <a:cubicBezTo>
                    <a:pt x="879790" y="0"/>
                    <a:pt x="934045" y="54255"/>
                    <a:pt x="934045" y="121181"/>
                  </a:cubicBezTo>
                  <a:lnTo>
                    <a:pt x="934045" y="416337"/>
                  </a:lnTo>
                  <a:cubicBezTo>
                    <a:pt x="934045" y="448476"/>
                    <a:pt x="921277" y="479299"/>
                    <a:pt x="898551" y="502025"/>
                  </a:cubicBezTo>
                  <a:cubicBezTo>
                    <a:pt x="875826" y="524751"/>
                    <a:pt x="845003" y="537518"/>
                    <a:pt x="812864" y="537518"/>
                  </a:cubicBezTo>
                  <a:lnTo>
                    <a:pt x="121181" y="537518"/>
                  </a:lnTo>
                  <a:cubicBezTo>
                    <a:pt x="89042" y="537518"/>
                    <a:pt x="58219" y="524751"/>
                    <a:pt x="35493" y="502025"/>
                  </a:cubicBezTo>
                  <a:cubicBezTo>
                    <a:pt x="12767" y="479299"/>
                    <a:pt x="0" y="448476"/>
                    <a:pt x="0" y="416337"/>
                  </a:cubicBezTo>
                  <a:lnTo>
                    <a:pt x="0" y="121181"/>
                  </a:lnTo>
                  <a:cubicBezTo>
                    <a:pt x="0" y="89042"/>
                    <a:pt x="12767" y="58219"/>
                    <a:pt x="35493" y="35493"/>
                  </a:cubicBezTo>
                  <a:cubicBezTo>
                    <a:pt x="58219" y="12767"/>
                    <a:pt x="89042" y="0"/>
                    <a:pt x="121181" y="0"/>
                  </a:cubicBezTo>
                  <a:close/>
                </a:path>
              </a:pathLst>
            </a:custGeom>
            <a:solidFill>
              <a:srgbClr val="6141AC"/>
            </a:solidFill>
          </p:spPr>
        </p:sp>
        <p:sp>
          <p:nvSpPr>
            <p:cNvPr name="TextBox 18" id="18"/>
            <p:cNvSpPr txBox="true"/>
            <p:nvPr/>
          </p:nvSpPr>
          <p:spPr>
            <a:xfrm>
              <a:off x="0" y="-28575"/>
              <a:ext cx="934045" cy="566093"/>
            </a:xfrm>
            <a:prstGeom prst="rect">
              <a:avLst/>
            </a:prstGeom>
          </p:spPr>
          <p:txBody>
            <a:bodyPr anchor="ctr" rtlCol="false" tIns="50800" lIns="50800" bIns="50800" rIns="50800"/>
            <a:lstStyle/>
            <a:p>
              <a:pPr algn="ctr">
                <a:lnSpc>
                  <a:spcPts val="1960"/>
                </a:lnSpc>
                <a:spcBef>
                  <a:spcPct val="0"/>
                </a:spcBef>
              </a:pPr>
            </a:p>
          </p:txBody>
        </p:sp>
      </p:grpSp>
      <p:pic>
        <p:nvPicPr>
          <p:cNvPr name="Picture 19" id="19"/>
          <p:cNvPicPr>
            <a:picLocks noChangeAspect="true"/>
          </p:cNvPicPr>
          <p:nvPr/>
        </p:nvPicPr>
        <p:blipFill>
          <a:blip r:embed="rId3"/>
          <a:stretch>
            <a:fillRect/>
          </a:stretch>
        </p:blipFill>
        <p:spPr>
          <a:xfrm rot="0">
            <a:off x="7828056" y="2510879"/>
            <a:ext cx="1207457" cy="704350"/>
          </a:xfrm>
          <a:prstGeom prst="rect">
            <a:avLst/>
          </a:prstGeom>
        </p:spPr>
      </p:pic>
      <p:pic>
        <p:nvPicPr>
          <p:cNvPr name="Picture 20" id="20"/>
          <p:cNvPicPr>
            <a:picLocks noChangeAspect="true"/>
          </p:cNvPicPr>
          <p:nvPr/>
        </p:nvPicPr>
        <p:blipFill>
          <a:blip r:embed="rId4"/>
          <a:stretch>
            <a:fillRect/>
          </a:stretch>
        </p:blipFill>
        <p:spPr>
          <a:xfrm rot="0">
            <a:off x="7828056" y="4337427"/>
            <a:ext cx="1207457" cy="704350"/>
          </a:xfrm>
          <a:prstGeom prst="rect">
            <a:avLst/>
          </a:prstGeom>
        </p:spPr>
      </p:pic>
      <p:grpSp>
        <p:nvGrpSpPr>
          <p:cNvPr name="Group 21" id="21"/>
          <p:cNvGrpSpPr/>
          <p:nvPr/>
        </p:nvGrpSpPr>
        <p:grpSpPr>
          <a:xfrm rot="0">
            <a:off x="574123" y="1821734"/>
            <a:ext cx="591491" cy="2186184"/>
            <a:chOff x="0" y="0"/>
            <a:chExt cx="240214" cy="887845"/>
          </a:xfrm>
        </p:grpSpPr>
        <p:sp>
          <p:nvSpPr>
            <p:cNvPr name="Freeform 22" id="22"/>
            <p:cNvSpPr/>
            <p:nvPr/>
          </p:nvSpPr>
          <p:spPr>
            <a:xfrm flipH="false" flipV="false" rot="0">
              <a:off x="0" y="0"/>
              <a:ext cx="240214" cy="887845"/>
            </a:xfrm>
            <a:custGeom>
              <a:avLst/>
              <a:gdLst/>
              <a:ahLst/>
              <a:cxnLst/>
              <a:rect r="r" b="b" t="t" l="l"/>
              <a:pathLst>
                <a:path h="887845" w="240214">
                  <a:moveTo>
                    <a:pt x="120107" y="0"/>
                  </a:moveTo>
                  <a:lnTo>
                    <a:pt x="120107" y="0"/>
                  </a:lnTo>
                  <a:cubicBezTo>
                    <a:pt x="186440" y="0"/>
                    <a:pt x="240214" y="53774"/>
                    <a:pt x="240214" y="120107"/>
                  </a:cubicBezTo>
                  <a:lnTo>
                    <a:pt x="240214" y="767738"/>
                  </a:lnTo>
                  <a:cubicBezTo>
                    <a:pt x="240214" y="834072"/>
                    <a:pt x="186440" y="887845"/>
                    <a:pt x="120107" y="887845"/>
                  </a:cubicBezTo>
                  <a:lnTo>
                    <a:pt x="120107" y="887845"/>
                  </a:lnTo>
                  <a:cubicBezTo>
                    <a:pt x="88253" y="887845"/>
                    <a:pt x="57703" y="875191"/>
                    <a:pt x="35179" y="852667"/>
                  </a:cubicBezTo>
                  <a:cubicBezTo>
                    <a:pt x="12654" y="830142"/>
                    <a:pt x="0" y="799593"/>
                    <a:pt x="0" y="767738"/>
                  </a:cubicBezTo>
                  <a:lnTo>
                    <a:pt x="0" y="120107"/>
                  </a:lnTo>
                  <a:cubicBezTo>
                    <a:pt x="0" y="88253"/>
                    <a:pt x="12654" y="57703"/>
                    <a:pt x="35179" y="35179"/>
                  </a:cubicBezTo>
                  <a:cubicBezTo>
                    <a:pt x="57703" y="12654"/>
                    <a:pt x="88253" y="0"/>
                    <a:pt x="120107" y="0"/>
                  </a:cubicBezTo>
                  <a:close/>
                </a:path>
              </a:pathLst>
            </a:custGeom>
            <a:solidFill>
              <a:srgbClr val="6141AC"/>
            </a:solidFill>
          </p:spPr>
        </p:sp>
        <p:sp>
          <p:nvSpPr>
            <p:cNvPr name="TextBox 23" id="23"/>
            <p:cNvSpPr txBox="true"/>
            <p:nvPr/>
          </p:nvSpPr>
          <p:spPr>
            <a:xfrm>
              <a:off x="0" y="-28575"/>
              <a:ext cx="240214" cy="916420"/>
            </a:xfrm>
            <a:prstGeom prst="rect">
              <a:avLst/>
            </a:prstGeom>
          </p:spPr>
          <p:txBody>
            <a:bodyPr anchor="ctr" rtlCol="false" tIns="50800" lIns="50800" bIns="50800" rIns="50800"/>
            <a:lstStyle/>
            <a:p>
              <a:pPr algn="ctr">
                <a:lnSpc>
                  <a:spcPts val="1960"/>
                </a:lnSpc>
                <a:spcBef>
                  <a:spcPct val="0"/>
                </a:spcBef>
              </a:pPr>
            </a:p>
          </p:txBody>
        </p:sp>
      </p:grpSp>
      <p:grpSp>
        <p:nvGrpSpPr>
          <p:cNvPr name="Group 24" id="24"/>
          <p:cNvGrpSpPr/>
          <p:nvPr/>
        </p:nvGrpSpPr>
        <p:grpSpPr>
          <a:xfrm rot="0">
            <a:off x="1318013" y="1821734"/>
            <a:ext cx="2954018" cy="2186184"/>
            <a:chOff x="0" y="0"/>
            <a:chExt cx="1199676" cy="887845"/>
          </a:xfrm>
        </p:grpSpPr>
        <p:sp>
          <p:nvSpPr>
            <p:cNvPr name="Freeform 25" id="25"/>
            <p:cNvSpPr/>
            <p:nvPr/>
          </p:nvSpPr>
          <p:spPr>
            <a:xfrm flipH="false" flipV="false" rot="0">
              <a:off x="0" y="0"/>
              <a:ext cx="1199676" cy="887845"/>
            </a:xfrm>
            <a:custGeom>
              <a:avLst/>
              <a:gdLst/>
              <a:ahLst/>
              <a:cxnLst/>
              <a:rect r="r" b="b" t="t" l="l"/>
              <a:pathLst>
                <a:path h="887845" w="1199676">
                  <a:moveTo>
                    <a:pt x="94349" y="0"/>
                  </a:moveTo>
                  <a:lnTo>
                    <a:pt x="1105327" y="0"/>
                  </a:lnTo>
                  <a:cubicBezTo>
                    <a:pt x="1130350" y="0"/>
                    <a:pt x="1154348" y="9940"/>
                    <a:pt x="1172041" y="27634"/>
                  </a:cubicBezTo>
                  <a:cubicBezTo>
                    <a:pt x="1189735" y="45328"/>
                    <a:pt x="1199676" y="69326"/>
                    <a:pt x="1199676" y="94349"/>
                  </a:cubicBezTo>
                  <a:lnTo>
                    <a:pt x="1199676" y="793496"/>
                  </a:lnTo>
                  <a:cubicBezTo>
                    <a:pt x="1199676" y="818519"/>
                    <a:pt x="1189735" y="842517"/>
                    <a:pt x="1172041" y="860211"/>
                  </a:cubicBezTo>
                  <a:cubicBezTo>
                    <a:pt x="1154348" y="877905"/>
                    <a:pt x="1130350" y="887845"/>
                    <a:pt x="1105327" y="887845"/>
                  </a:cubicBezTo>
                  <a:lnTo>
                    <a:pt x="94349" y="887845"/>
                  </a:lnTo>
                  <a:cubicBezTo>
                    <a:pt x="69326" y="887845"/>
                    <a:pt x="45328" y="877905"/>
                    <a:pt x="27634" y="860211"/>
                  </a:cubicBezTo>
                  <a:cubicBezTo>
                    <a:pt x="9940" y="842517"/>
                    <a:pt x="0" y="818519"/>
                    <a:pt x="0" y="793496"/>
                  </a:cubicBezTo>
                  <a:lnTo>
                    <a:pt x="0" y="94349"/>
                  </a:lnTo>
                  <a:cubicBezTo>
                    <a:pt x="0" y="69326"/>
                    <a:pt x="9940" y="45328"/>
                    <a:pt x="27634" y="27634"/>
                  </a:cubicBezTo>
                  <a:cubicBezTo>
                    <a:pt x="45328" y="9940"/>
                    <a:pt x="69326" y="0"/>
                    <a:pt x="94349" y="0"/>
                  </a:cubicBezTo>
                  <a:close/>
                </a:path>
              </a:pathLst>
            </a:custGeom>
            <a:solidFill>
              <a:srgbClr val="6141AC"/>
            </a:solidFill>
          </p:spPr>
        </p:sp>
        <p:sp>
          <p:nvSpPr>
            <p:cNvPr name="TextBox 26" id="26"/>
            <p:cNvSpPr txBox="true"/>
            <p:nvPr/>
          </p:nvSpPr>
          <p:spPr>
            <a:xfrm>
              <a:off x="0" y="-28575"/>
              <a:ext cx="1199676" cy="916420"/>
            </a:xfrm>
            <a:prstGeom prst="rect">
              <a:avLst/>
            </a:prstGeom>
          </p:spPr>
          <p:txBody>
            <a:bodyPr anchor="ctr" rtlCol="false" tIns="50800" lIns="50800" bIns="50800" rIns="50800"/>
            <a:lstStyle/>
            <a:p>
              <a:pPr algn="ctr">
                <a:lnSpc>
                  <a:spcPts val="1960"/>
                </a:lnSpc>
                <a:spcBef>
                  <a:spcPct val="0"/>
                </a:spcBef>
              </a:pPr>
            </a:p>
          </p:txBody>
        </p:sp>
      </p:grpSp>
      <p:sp>
        <p:nvSpPr>
          <p:cNvPr name="Freeform 27" id="27"/>
          <p:cNvSpPr/>
          <p:nvPr/>
        </p:nvSpPr>
        <p:spPr>
          <a:xfrm flipH="false" flipV="false" rot="0">
            <a:off x="723029" y="2102533"/>
            <a:ext cx="289389" cy="289389"/>
          </a:xfrm>
          <a:custGeom>
            <a:avLst/>
            <a:gdLst/>
            <a:ahLst/>
            <a:cxnLst/>
            <a:rect r="r" b="b" t="t" l="l"/>
            <a:pathLst>
              <a:path h="289389" w="289389">
                <a:moveTo>
                  <a:pt x="0" y="0"/>
                </a:moveTo>
                <a:lnTo>
                  <a:pt x="289390" y="0"/>
                </a:lnTo>
                <a:lnTo>
                  <a:pt x="289390" y="289389"/>
                </a:lnTo>
                <a:lnTo>
                  <a:pt x="0" y="28938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28" id="28"/>
          <p:cNvGrpSpPr/>
          <p:nvPr/>
        </p:nvGrpSpPr>
        <p:grpSpPr>
          <a:xfrm rot="0">
            <a:off x="575378" y="2515478"/>
            <a:ext cx="590236" cy="380029"/>
            <a:chOff x="0" y="0"/>
            <a:chExt cx="218606" cy="140751"/>
          </a:xfrm>
        </p:grpSpPr>
        <p:sp>
          <p:nvSpPr>
            <p:cNvPr name="Freeform 29" id="29"/>
            <p:cNvSpPr/>
            <p:nvPr/>
          </p:nvSpPr>
          <p:spPr>
            <a:xfrm flipH="false" flipV="false" rot="0">
              <a:off x="0" y="0"/>
              <a:ext cx="218606" cy="140751"/>
            </a:xfrm>
            <a:custGeom>
              <a:avLst/>
              <a:gdLst/>
              <a:ahLst/>
              <a:cxnLst/>
              <a:rect r="r" b="b" t="t" l="l"/>
              <a:pathLst>
                <a:path h="140751" w="218606">
                  <a:moveTo>
                    <a:pt x="0" y="0"/>
                  </a:moveTo>
                  <a:lnTo>
                    <a:pt x="218606" y="0"/>
                  </a:lnTo>
                  <a:lnTo>
                    <a:pt x="218606" y="140751"/>
                  </a:lnTo>
                  <a:lnTo>
                    <a:pt x="0" y="140751"/>
                  </a:lnTo>
                  <a:close/>
                </a:path>
              </a:pathLst>
            </a:custGeom>
            <a:solidFill>
              <a:srgbClr val="7B55D3"/>
            </a:solidFill>
          </p:spPr>
        </p:sp>
        <p:sp>
          <p:nvSpPr>
            <p:cNvPr name="TextBox 30" id="30"/>
            <p:cNvSpPr txBox="true"/>
            <p:nvPr/>
          </p:nvSpPr>
          <p:spPr>
            <a:xfrm>
              <a:off x="0" y="-28575"/>
              <a:ext cx="218606" cy="169326"/>
            </a:xfrm>
            <a:prstGeom prst="rect">
              <a:avLst/>
            </a:prstGeom>
          </p:spPr>
          <p:txBody>
            <a:bodyPr anchor="ctr" rtlCol="false" tIns="50800" lIns="50800" bIns="50800" rIns="50800"/>
            <a:lstStyle/>
            <a:p>
              <a:pPr algn="ctr">
                <a:lnSpc>
                  <a:spcPts val="1960"/>
                </a:lnSpc>
              </a:pPr>
            </a:p>
          </p:txBody>
        </p:sp>
      </p:grpSp>
      <p:sp>
        <p:nvSpPr>
          <p:cNvPr name="Freeform 31" id="31"/>
          <p:cNvSpPr/>
          <p:nvPr/>
        </p:nvSpPr>
        <p:spPr>
          <a:xfrm flipH="false" flipV="false" rot="0">
            <a:off x="740909" y="2589457"/>
            <a:ext cx="253629" cy="232071"/>
          </a:xfrm>
          <a:custGeom>
            <a:avLst/>
            <a:gdLst/>
            <a:ahLst/>
            <a:cxnLst/>
            <a:rect r="r" b="b" t="t" l="l"/>
            <a:pathLst>
              <a:path h="232071" w="253629">
                <a:moveTo>
                  <a:pt x="0" y="0"/>
                </a:moveTo>
                <a:lnTo>
                  <a:pt x="253630" y="0"/>
                </a:lnTo>
                <a:lnTo>
                  <a:pt x="253630" y="232071"/>
                </a:lnTo>
                <a:lnTo>
                  <a:pt x="0" y="23207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32" id="32"/>
          <p:cNvSpPr/>
          <p:nvPr/>
        </p:nvSpPr>
        <p:spPr>
          <a:xfrm flipH="false" flipV="false" rot="0">
            <a:off x="740909" y="3057701"/>
            <a:ext cx="277052" cy="277052"/>
          </a:xfrm>
          <a:custGeom>
            <a:avLst/>
            <a:gdLst/>
            <a:ahLst/>
            <a:cxnLst/>
            <a:rect r="r" b="b" t="t" l="l"/>
            <a:pathLst>
              <a:path h="277052" w="277052">
                <a:moveTo>
                  <a:pt x="0" y="0"/>
                </a:moveTo>
                <a:lnTo>
                  <a:pt x="277053" y="0"/>
                </a:lnTo>
                <a:lnTo>
                  <a:pt x="277053" y="277052"/>
                </a:lnTo>
                <a:lnTo>
                  <a:pt x="0" y="27705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33" id="33"/>
          <p:cNvSpPr/>
          <p:nvPr/>
        </p:nvSpPr>
        <p:spPr>
          <a:xfrm flipH="false" flipV="false" rot="0">
            <a:off x="764332" y="3495307"/>
            <a:ext cx="253629" cy="205123"/>
          </a:xfrm>
          <a:custGeom>
            <a:avLst/>
            <a:gdLst/>
            <a:ahLst/>
            <a:cxnLst/>
            <a:rect r="r" b="b" t="t" l="l"/>
            <a:pathLst>
              <a:path h="205123" w="253629">
                <a:moveTo>
                  <a:pt x="0" y="0"/>
                </a:moveTo>
                <a:lnTo>
                  <a:pt x="253630" y="0"/>
                </a:lnTo>
                <a:lnTo>
                  <a:pt x="253630" y="205123"/>
                </a:lnTo>
                <a:lnTo>
                  <a:pt x="0" y="205123"/>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34" id="34"/>
          <p:cNvSpPr/>
          <p:nvPr/>
        </p:nvSpPr>
        <p:spPr>
          <a:xfrm flipH="false" flipV="false" rot="0">
            <a:off x="1042711" y="2786695"/>
            <a:ext cx="184480" cy="322940"/>
          </a:xfrm>
          <a:custGeom>
            <a:avLst/>
            <a:gdLst/>
            <a:ahLst/>
            <a:cxnLst/>
            <a:rect r="r" b="b" t="t" l="l"/>
            <a:pathLst>
              <a:path h="322940" w="184480">
                <a:moveTo>
                  <a:pt x="0" y="0"/>
                </a:moveTo>
                <a:lnTo>
                  <a:pt x="184480" y="0"/>
                </a:lnTo>
                <a:lnTo>
                  <a:pt x="184480" y="322940"/>
                </a:lnTo>
                <a:lnTo>
                  <a:pt x="0" y="322940"/>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pic>
        <p:nvPicPr>
          <p:cNvPr name="Picture 35" id="35"/>
          <p:cNvPicPr>
            <a:picLocks noChangeAspect="true"/>
          </p:cNvPicPr>
          <p:nvPr/>
        </p:nvPicPr>
        <p:blipFill>
          <a:blip r:embed="rId15"/>
          <a:stretch>
            <a:fillRect/>
          </a:stretch>
        </p:blipFill>
        <p:spPr>
          <a:xfrm rot="0">
            <a:off x="1274785" y="2108892"/>
            <a:ext cx="2991186" cy="1982628"/>
          </a:xfrm>
          <a:prstGeom prst="rect">
            <a:avLst/>
          </a:prstGeom>
        </p:spPr>
      </p:pic>
      <p:sp>
        <p:nvSpPr>
          <p:cNvPr name="Freeform 36" id="36"/>
          <p:cNvSpPr/>
          <p:nvPr/>
        </p:nvSpPr>
        <p:spPr>
          <a:xfrm flipH="false" flipV="false" rot="0">
            <a:off x="3847098" y="2040868"/>
            <a:ext cx="197759" cy="123329"/>
          </a:xfrm>
          <a:custGeom>
            <a:avLst/>
            <a:gdLst/>
            <a:ahLst/>
            <a:cxnLst/>
            <a:rect r="r" b="b" t="t" l="l"/>
            <a:pathLst>
              <a:path h="123329" w="197759">
                <a:moveTo>
                  <a:pt x="0" y="0"/>
                </a:moveTo>
                <a:lnTo>
                  <a:pt x="197758" y="0"/>
                </a:lnTo>
                <a:lnTo>
                  <a:pt x="197758" y="123330"/>
                </a:lnTo>
                <a:lnTo>
                  <a:pt x="0" y="123330"/>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37" id="37"/>
          <p:cNvSpPr/>
          <p:nvPr/>
        </p:nvSpPr>
        <p:spPr>
          <a:xfrm flipH="false" flipV="false" rot="0">
            <a:off x="3847098" y="4537449"/>
            <a:ext cx="197759" cy="123329"/>
          </a:xfrm>
          <a:custGeom>
            <a:avLst/>
            <a:gdLst/>
            <a:ahLst/>
            <a:cxnLst/>
            <a:rect r="r" b="b" t="t" l="l"/>
            <a:pathLst>
              <a:path h="123329" w="197759">
                <a:moveTo>
                  <a:pt x="0" y="0"/>
                </a:moveTo>
                <a:lnTo>
                  <a:pt x="197758" y="0"/>
                </a:lnTo>
                <a:lnTo>
                  <a:pt x="197758" y="123329"/>
                </a:lnTo>
                <a:lnTo>
                  <a:pt x="0" y="123329"/>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38" id="38"/>
          <p:cNvSpPr txBox="true"/>
          <p:nvPr/>
        </p:nvSpPr>
        <p:spPr>
          <a:xfrm rot="0">
            <a:off x="731520" y="662222"/>
            <a:ext cx="5903434" cy="800100"/>
          </a:xfrm>
          <a:prstGeom prst="rect">
            <a:avLst/>
          </a:prstGeom>
        </p:spPr>
        <p:txBody>
          <a:bodyPr anchor="t" rtlCol="false" tIns="0" lIns="0" bIns="0" rIns="0">
            <a:spAutoFit/>
          </a:bodyPr>
          <a:lstStyle/>
          <a:p>
            <a:pPr algn="l">
              <a:lnSpc>
                <a:spcPts val="3021"/>
              </a:lnSpc>
            </a:pPr>
            <a:r>
              <a:rPr lang="en-US" sz="2517">
                <a:solidFill>
                  <a:srgbClr val="FFFFFF"/>
                </a:solidFill>
                <a:latin typeface="SCR-N Seven Extra"/>
                <a:ea typeface="SCR-N Seven Extra"/>
                <a:cs typeface="SCR-N Seven Extra"/>
                <a:sym typeface="SCR-N Seven Extra"/>
              </a:rPr>
              <a:t>IT INFRASTRUCTURE MONITORING DASHBOARD</a:t>
            </a:r>
          </a:p>
        </p:txBody>
      </p:sp>
      <p:sp>
        <p:nvSpPr>
          <p:cNvPr name="TextBox 39" id="39"/>
          <p:cNvSpPr txBox="true"/>
          <p:nvPr/>
        </p:nvSpPr>
        <p:spPr>
          <a:xfrm rot="0">
            <a:off x="5754624" y="1220359"/>
            <a:ext cx="3267456" cy="190500"/>
          </a:xfrm>
          <a:prstGeom prst="rect">
            <a:avLst/>
          </a:prstGeom>
        </p:spPr>
        <p:txBody>
          <a:bodyPr anchor="t" rtlCol="false" tIns="0" lIns="0" bIns="0" rIns="0">
            <a:spAutoFit/>
          </a:bodyPr>
          <a:lstStyle/>
          <a:p>
            <a:pPr algn="r">
              <a:lnSpc>
                <a:spcPts val="1439"/>
              </a:lnSpc>
            </a:pPr>
            <a:r>
              <a:rPr lang="en-US" sz="1200" u="sng">
                <a:solidFill>
                  <a:srgbClr val="6CE5E8"/>
                </a:solidFill>
                <a:latin typeface="Inter"/>
                <a:ea typeface="Inter"/>
                <a:cs typeface="Inter"/>
                <a:sym typeface="Inter"/>
              </a:rPr>
              <a:t>WWW.REALLYGREATSITE.COM</a:t>
            </a:r>
          </a:p>
        </p:txBody>
      </p:sp>
      <p:sp>
        <p:nvSpPr>
          <p:cNvPr name="TextBox 40" id="40"/>
          <p:cNvSpPr txBox="true"/>
          <p:nvPr/>
        </p:nvSpPr>
        <p:spPr>
          <a:xfrm rot="0">
            <a:off x="1524050" y="2002521"/>
            <a:ext cx="2162327" cy="190500"/>
          </a:xfrm>
          <a:prstGeom prst="rect">
            <a:avLst/>
          </a:prstGeom>
        </p:spPr>
        <p:txBody>
          <a:bodyPr anchor="t" rtlCol="false" tIns="0" lIns="0" bIns="0" rIns="0">
            <a:spAutoFit/>
          </a:bodyPr>
          <a:lstStyle/>
          <a:p>
            <a:pPr algn="l">
              <a:lnSpc>
                <a:spcPts val="1439"/>
              </a:lnSpc>
            </a:pPr>
            <a:r>
              <a:rPr lang="en-US" sz="1200" b="true">
                <a:solidFill>
                  <a:srgbClr val="FFFFFF"/>
                </a:solidFill>
                <a:latin typeface="Inter Bold"/>
                <a:ea typeface="Inter Bold"/>
                <a:cs typeface="Inter Bold"/>
                <a:sym typeface="Inter Bold"/>
              </a:rPr>
              <a:t>WORKSTATION STATUS</a:t>
            </a:r>
          </a:p>
        </p:txBody>
      </p:sp>
      <p:sp>
        <p:nvSpPr>
          <p:cNvPr name="TextBox 41" id="41"/>
          <p:cNvSpPr txBox="true"/>
          <p:nvPr/>
        </p:nvSpPr>
        <p:spPr>
          <a:xfrm rot="0">
            <a:off x="852741" y="4499101"/>
            <a:ext cx="2162327" cy="190500"/>
          </a:xfrm>
          <a:prstGeom prst="rect">
            <a:avLst/>
          </a:prstGeom>
        </p:spPr>
        <p:txBody>
          <a:bodyPr anchor="t" rtlCol="false" tIns="0" lIns="0" bIns="0" rIns="0">
            <a:spAutoFit/>
          </a:bodyPr>
          <a:lstStyle/>
          <a:p>
            <a:pPr algn="l">
              <a:lnSpc>
                <a:spcPts val="1439"/>
              </a:lnSpc>
            </a:pPr>
            <a:r>
              <a:rPr lang="en-US" sz="1200" b="true">
                <a:solidFill>
                  <a:srgbClr val="FFFFFF"/>
                </a:solidFill>
                <a:latin typeface="Inter Bold"/>
                <a:ea typeface="Inter Bold"/>
                <a:cs typeface="Inter Bold"/>
                <a:sym typeface="Inter Bold"/>
              </a:rPr>
              <a:t>WORKSTATION STATUS</a:t>
            </a:r>
          </a:p>
        </p:txBody>
      </p:sp>
      <p:pic>
        <p:nvPicPr>
          <p:cNvPr name="Picture 42" id="42"/>
          <p:cNvPicPr>
            <a:picLocks noChangeAspect="true"/>
          </p:cNvPicPr>
          <p:nvPr/>
        </p:nvPicPr>
        <p:blipFill>
          <a:blip r:embed="rId18"/>
          <a:stretch>
            <a:fillRect/>
          </a:stretch>
        </p:blipFill>
        <p:spPr>
          <a:xfrm rot="0">
            <a:off x="428902" y="4560920"/>
            <a:ext cx="3986192" cy="2117562"/>
          </a:xfrm>
          <a:prstGeom prst="rect">
            <a:avLst/>
          </a:prstGeom>
        </p:spPr>
      </p:pic>
      <p:sp>
        <p:nvSpPr>
          <p:cNvPr name="Freeform 43" id="43"/>
          <p:cNvSpPr/>
          <p:nvPr/>
        </p:nvSpPr>
        <p:spPr>
          <a:xfrm flipH="false" flipV="false" rot="0">
            <a:off x="6261994" y="1998254"/>
            <a:ext cx="197759" cy="123329"/>
          </a:xfrm>
          <a:custGeom>
            <a:avLst/>
            <a:gdLst/>
            <a:ahLst/>
            <a:cxnLst/>
            <a:rect r="r" b="b" t="t" l="l"/>
            <a:pathLst>
              <a:path h="123329" w="197759">
                <a:moveTo>
                  <a:pt x="0" y="0"/>
                </a:moveTo>
                <a:lnTo>
                  <a:pt x="197759" y="0"/>
                </a:lnTo>
                <a:lnTo>
                  <a:pt x="197759" y="123329"/>
                </a:lnTo>
                <a:lnTo>
                  <a:pt x="0" y="123329"/>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44" id="44"/>
          <p:cNvSpPr/>
          <p:nvPr/>
        </p:nvSpPr>
        <p:spPr>
          <a:xfrm flipH="false" flipV="false" rot="0">
            <a:off x="8799595" y="2040868"/>
            <a:ext cx="197759" cy="123329"/>
          </a:xfrm>
          <a:custGeom>
            <a:avLst/>
            <a:gdLst/>
            <a:ahLst/>
            <a:cxnLst/>
            <a:rect r="r" b="b" t="t" l="l"/>
            <a:pathLst>
              <a:path h="123329" w="197759">
                <a:moveTo>
                  <a:pt x="0" y="0"/>
                </a:moveTo>
                <a:lnTo>
                  <a:pt x="197758" y="0"/>
                </a:lnTo>
                <a:lnTo>
                  <a:pt x="197758" y="123330"/>
                </a:lnTo>
                <a:lnTo>
                  <a:pt x="0" y="123330"/>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45" id="45"/>
          <p:cNvSpPr/>
          <p:nvPr/>
        </p:nvSpPr>
        <p:spPr>
          <a:xfrm flipH="false" flipV="false" rot="0">
            <a:off x="8799595" y="3811521"/>
            <a:ext cx="197759" cy="123329"/>
          </a:xfrm>
          <a:custGeom>
            <a:avLst/>
            <a:gdLst/>
            <a:ahLst/>
            <a:cxnLst/>
            <a:rect r="r" b="b" t="t" l="l"/>
            <a:pathLst>
              <a:path h="123329" w="197759">
                <a:moveTo>
                  <a:pt x="0" y="0"/>
                </a:moveTo>
                <a:lnTo>
                  <a:pt x="197758" y="0"/>
                </a:lnTo>
                <a:lnTo>
                  <a:pt x="197758" y="123329"/>
                </a:lnTo>
                <a:lnTo>
                  <a:pt x="0" y="123329"/>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46" id="46"/>
          <p:cNvSpPr/>
          <p:nvPr/>
        </p:nvSpPr>
        <p:spPr>
          <a:xfrm flipH="false" flipV="false" rot="0">
            <a:off x="8810803" y="5517700"/>
            <a:ext cx="197759" cy="123329"/>
          </a:xfrm>
          <a:custGeom>
            <a:avLst/>
            <a:gdLst/>
            <a:ahLst/>
            <a:cxnLst/>
            <a:rect r="r" b="b" t="t" l="l"/>
            <a:pathLst>
              <a:path h="123329" w="197759">
                <a:moveTo>
                  <a:pt x="0" y="0"/>
                </a:moveTo>
                <a:lnTo>
                  <a:pt x="197758" y="0"/>
                </a:lnTo>
                <a:lnTo>
                  <a:pt x="197758" y="123330"/>
                </a:lnTo>
                <a:lnTo>
                  <a:pt x="0" y="123330"/>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47" id="47"/>
          <p:cNvSpPr txBox="true"/>
          <p:nvPr/>
        </p:nvSpPr>
        <p:spPr>
          <a:xfrm rot="0">
            <a:off x="4633981" y="1973698"/>
            <a:ext cx="1208913" cy="371475"/>
          </a:xfrm>
          <a:prstGeom prst="rect">
            <a:avLst/>
          </a:prstGeom>
        </p:spPr>
        <p:txBody>
          <a:bodyPr anchor="t" rtlCol="false" tIns="0" lIns="0" bIns="0" rIns="0">
            <a:spAutoFit/>
          </a:bodyPr>
          <a:lstStyle/>
          <a:p>
            <a:pPr algn="l">
              <a:lnSpc>
                <a:spcPts val="1439"/>
              </a:lnSpc>
            </a:pPr>
            <a:r>
              <a:rPr lang="en-US" sz="1200" b="true">
                <a:solidFill>
                  <a:srgbClr val="FFFFFF"/>
                </a:solidFill>
                <a:latin typeface="Inter Bold"/>
                <a:ea typeface="Inter Bold"/>
                <a:cs typeface="Inter Bold"/>
                <a:sym typeface="Inter Bold"/>
              </a:rPr>
              <a:t>NETWORK</a:t>
            </a:r>
          </a:p>
          <a:p>
            <a:pPr algn="l">
              <a:lnSpc>
                <a:spcPts val="1439"/>
              </a:lnSpc>
            </a:pPr>
            <a:r>
              <a:rPr lang="en-US" sz="1200" b="true">
                <a:solidFill>
                  <a:srgbClr val="FFFFFF"/>
                </a:solidFill>
                <a:latin typeface="Inter Bold"/>
                <a:ea typeface="Inter Bold"/>
                <a:cs typeface="Inter Bold"/>
                <a:sym typeface="Inter Bold"/>
              </a:rPr>
              <a:t>STATUS</a:t>
            </a:r>
          </a:p>
        </p:txBody>
      </p:sp>
      <p:pic>
        <p:nvPicPr>
          <p:cNvPr name="Picture 48" id="48"/>
          <p:cNvPicPr>
            <a:picLocks noChangeAspect="true"/>
          </p:cNvPicPr>
          <p:nvPr/>
        </p:nvPicPr>
        <p:blipFill>
          <a:blip r:embed="rId19"/>
          <a:stretch>
            <a:fillRect/>
          </a:stretch>
        </p:blipFill>
        <p:spPr>
          <a:xfrm rot="0">
            <a:off x="4643335" y="2666120"/>
            <a:ext cx="1864898" cy="1864898"/>
          </a:xfrm>
          <a:prstGeom prst="rect">
            <a:avLst/>
          </a:prstGeom>
        </p:spPr>
      </p:pic>
      <p:pic>
        <p:nvPicPr>
          <p:cNvPr name="Picture 49" id="49"/>
          <p:cNvPicPr>
            <a:picLocks noChangeAspect="true"/>
          </p:cNvPicPr>
          <p:nvPr/>
        </p:nvPicPr>
        <p:blipFill>
          <a:blip r:embed="rId20"/>
          <a:stretch>
            <a:fillRect/>
          </a:stretch>
        </p:blipFill>
        <p:spPr>
          <a:xfrm rot="0">
            <a:off x="4651384" y="4667543"/>
            <a:ext cx="1864898" cy="1864898"/>
          </a:xfrm>
          <a:prstGeom prst="rect">
            <a:avLst/>
          </a:prstGeom>
        </p:spPr>
      </p:pic>
      <p:sp>
        <p:nvSpPr>
          <p:cNvPr name="TextBox 50" id="50"/>
          <p:cNvSpPr txBox="true"/>
          <p:nvPr/>
        </p:nvSpPr>
        <p:spPr>
          <a:xfrm rot="0">
            <a:off x="5102060" y="3506203"/>
            <a:ext cx="947447" cy="389864"/>
          </a:xfrm>
          <a:prstGeom prst="rect">
            <a:avLst/>
          </a:prstGeom>
        </p:spPr>
        <p:txBody>
          <a:bodyPr anchor="t" rtlCol="false" tIns="0" lIns="0" bIns="0" rIns="0">
            <a:spAutoFit/>
          </a:bodyPr>
          <a:lstStyle/>
          <a:p>
            <a:pPr algn="ctr">
              <a:lnSpc>
                <a:spcPts val="3026"/>
              </a:lnSpc>
            </a:pPr>
            <a:r>
              <a:rPr lang="en-US" b="true" sz="2521">
                <a:solidFill>
                  <a:srgbClr val="FFFFFF"/>
                </a:solidFill>
                <a:latin typeface="Inter Bold"/>
                <a:ea typeface="Inter Bold"/>
                <a:cs typeface="Inter Bold"/>
                <a:sym typeface="Inter Bold"/>
              </a:rPr>
              <a:t>75</a:t>
            </a:r>
          </a:p>
        </p:txBody>
      </p:sp>
      <p:sp>
        <p:nvSpPr>
          <p:cNvPr name="TextBox 51" id="51"/>
          <p:cNvSpPr txBox="true"/>
          <p:nvPr/>
        </p:nvSpPr>
        <p:spPr>
          <a:xfrm rot="0">
            <a:off x="5141447" y="5512320"/>
            <a:ext cx="884773" cy="389864"/>
          </a:xfrm>
          <a:prstGeom prst="rect">
            <a:avLst/>
          </a:prstGeom>
        </p:spPr>
        <p:txBody>
          <a:bodyPr anchor="t" rtlCol="false" tIns="0" lIns="0" bIns="0" rIns="0">
            <a:spAutoFit/>
          </a:bodyPr>
          <a:lstStyle/>
          <a:p>
            <a:pPr algn="ctr">
              <a:lnSpc>
                <a:spcPts val="3026"/>
              </a:lnSpc>
            </a:pPr>
            <a:r>
              <a:rPr lang="en-US" b="true" sz="2521">
                <a:solidFill>
                  <a:srgbClr val="FFFFFF"/>
                </a:solidFill>
                <a:latin typeface="Inter Bold"/>
                <a:ea typeface="Inter Bold"/>
                <a:cs typeface="Inter Bold"/>
                <a:sym typeface="Inter Bold"/>
              </a:rPr>
              <a:t>35</a:t>
            </a:r>
          </a:p>
        </p:txBody>
      </p:sp>
      <p:sp>
        <p:nvSpPr>
          <p:cNvPr name="TextBox 52" id="52"/>
          <p:cNvSpPr txBox="true"/>
          <p:nvPr/>
        </p:nvSpPr>
        <p:spPr>
          <a:xfrm rot="0">
            <a:off x="5200354" y="3363328"/>
            <a:ext cx="750859" cy="152400"/>
          </a:xfrm>
          <a:prstGeom prst="rect">
            <a:avLst/>
          </a:prstGeom>
        </p:spPr>
        <p:txBody>
          <a:bodyPr anchor="t" rtlCol="false" tIns="0" lIns="0" bIns="0" rIns="0">
            <a:spAutoFit/>
          </a:bodyPr>
          <a:lstStyle/>
          <a:p>
            <a:pPr algn="ctr">
              <a:lnSpc>
                <a:spcPts val="1274"/>
              </a:lnSpc>
            </a:pPr>
            <a:r>
              <a:rPr lang="en-US" sz="1061">
                <a:solidFill>
                  <a:srgbClr val="FFFFFF"/>
                </a:solidFill>
                <a:latin typeface="Inter"/>
                <a:ea typeface="Inter"/>
                <a:cs typeface="Inter"/>
                <a:sym typeface="Inter"/>
              </a:rPr>
              <a:t>TOTAL</a:t>
            </a:r>
          </a:p>
        </p:txBody>
      </p:sp>
      <p:sp>
        <p:nvSpPr>
          <p:cNvPr name="TextBox 53" id="53"/>
          <p:cNvSpPr txBox="true"/>
          <p:nvPr/>
        </p:nvSpPr>
        <p:spPr>
          <a:xfrm rot="0">
            <a:off x="5230388" y="5352436"/>
            <a:ext cx="750859" cy="152400"/>
          </a:xfrm>
          <a:prstGeom prst="rect">
            <a:avLst/>
          </a:prstGeom>
        </p:spPr>
        <p:txBody>
          <a:bodyPr anchor="t" rtlCol="false" tIns="0" lIns="0" bIns="0" rIns="0">
            <a:spAutoFit/>
          </a:bodyPr>
          <a:lstStyle/>
          <a:p>
            <a:pPr algn="ctr">
              <a:lnSpc>
                <a:spcPts val="1274"/>
              </a:lnSpc>
            </a:pPr>
            <a:r>
              <a:rPr lang="en-US" sz="1061">
                <a:solidFill>
                  <a:srgbClr val="FFFFFF"/>
                </a:solidFill>
                <a:latin typeface="Inter"/>
                <a:ea typeface="Inter"/>
                <a:cs typeface="Inter"/>
                <a:sym typeface="Inter"/>
              </a:rPr>
              <a:t>TOTAL</a:t>
            </a:r>
          </a:p>
        </p:txBody>
      </p:sp>
      <p:sp>
        <p:nvSpPr>
          <p:cNvPr name="TextBox 54" id="54"/>
          <p:cNvSpPr txBox="true"/>
          <p:nvPr/>
        </p:nvSpPr>
        <p:spPr>
          <a:xfrm rot="0">
            <a:off x="7144854" y="2002521"/>
            <a:ext cx="1654740" cy="190500"/>
          </a:xfrm>
          <a:prstGeom prst="rect">
            <a:avLst/>
          </a:prstGeom>
        </p:spPr>
        <p:txBody>
          <a:bodyPr anchor="t" rtlCol="false" tIns="0" lIns="0" bIns="0" rIns="0">
            <a:spAutoFit/>
          </a:bodyPr>
          <a:lstStyle/>
          <a:p>
            <a:pPr algn="l">
              <a:lnSpc>
                <a:spcPts val="1439"/>
              </a:lnSpc>
            </a:pPr>
            <a:r>
              <a:rPr lang="en-US" sz="1200" b="true">
                <a:solidFill>
                  <a:srgbClr val="FFFFFF"/>
                </a:solidFill>
                <a:latin typeface="Inter Bold"/>
                <a:ea typeface="Inter Bold"/>
                <a:cs typeface="Inter Bold"/>
                <a:sym typeface="Inter Bold"/>
              </a:rPr>
              <a:t>ALERT COUNT</a:t>
            </a:r>
          </a:p>
        </p:txBody>
      </p:sp>
      <p:sp>
        <p:nvSpPr>
          <p:cNvPr name="TextBox 55" id="55"/>
          <p:cNvSpPr txBox="true"/>
          <p:nvPr/>
        </p:nvSpPr>
        <p:spPr>
          <a:xfrm rot="0">
            <a:off x="5324735" y="2472773"/>
            <a:ext cx="1135018" cy="190500"/>
          </a:xfrm>
          <a:prstGeom prst="rect">
            <a:avLst/>
          </a:prstGeom>
        </p:spPr>
        <p:txBody>
          <a:bodyPr anchor="t" rtlCol="false" tIns="0" lIns="0" bIns="0" rIns="0">
            <a:spAutoFit/>
          </a:bodyPr>
          <a:lstStyle/>
          <a:p>
            <a:pPr algn="r">
              <a:lnSpc>
                <a:spcPts val="1445"/>
              </a:lnSpc>
            </a:pPr>
            <a:r>
              <a:rPr lang="en-US" sz="1204" b="true">
                <a:solidFill>
                  <a:srgbClr val="FFFFFF"/>
                </a:solidFill>
                <a:latin typeface="Inter Bold"/>
                <a:ea typeface="Inter Bold"/>
                <a:cs typeface="Inter Bold"/>
                <a:sym typeface="Inter Bold"/>
              </a:rPr>
              <a:t>Succesfull</a:t>
            </a:r>
          </a:p>
        </p:txBody>
      </p:sp>
      <p:sp>
        <p:nvSpPr>
          <p:cNvPr name="TextBox 56" id="56"/>
          <p:cNvSpPr txBox="true"/>
          <p:nvPr/>
        </p:nvSpPr>
        <p:spPr>
          <a:xfrm rot="0">
            <a:off x="5575783" y="4527924"/>
            <a:ext cx="883970" cy="190500"/>
          </a:xfrm>
          <a:prstGeom prst="rect">
            <a:avLst/>
          </a:prstGeom>
        </p:spPr>
        <p:txBody>
          <a:bodyPr anchor="t" rtlCol="false" tIns="0" lIns="0" bIns="0" rIns="0">
            <a:spAutoFit/>
          </a:bodyPr>
          <a:lstStyle/>
          <a:p>
            <a:pPr algn="r">
              <a:lnSpc>
                <a:spcPts val="1445"/>
              </a:lnSpc>
            </a:pPr>
            <a:r>
              <a:rPr lang="en-US" sz="1204" b="true">
                <a:solidFill>
                  <a:srgbClr val="FFFFFF"/>
                </a:solidFill>
                <a:latin typeface="Inter Bold"/>
                <a:ea typeface="Inter Bold"/>
                <a:cs typeface="Inter Bold"/>
                <a:sym typeface="Inter Bold"/>
              </a:rPr>
              <a:t>Failing</a:t>
            </a:r>
          </a:p>
        </p:txBody>
      </p:sp>
      <p:sp>
        <p:nvSpPr>
          <p:cNvPr name="TextBox 57" id="57"/>
          <p:cNvSpPr txBox="true"/>
          <p:nvPr/>
        </p:nvSpPr>
        <p:spPr>
          <a:xfrm rot="0">
            <a:off x="7135329" y="3773173"/>
            <a:ext cx="1654740" cy="190500"/>
          </a:xfrm>
          <a:prstGeom prst="rect">
            <a:avLst/>
          </a:prstGeom>
        </p:spPr>
        <p:txBody>
          <a:bodyPr anchor="t" rtlCol="false" tIns="0" lIns="0" bIns="0" rIns="0">
            <a:spAutoFit/>
          </a:bodyPr>
          <a:lstStyle/>
          <a:p>
            <a:pPr algn="l">
              <a:lnSpc>
                <a:spcPts val="1439"/>
              </a:lnSpc>
            </a:pPr>
            <a:r>
              <a:rPr lang="en-US" sz="1200" b="true">
                <a:solidFill>
                  <a:srgbClr val="FFFFFF"/>
                </a:solidFill>
                <a:latin typeface="Inter Bold"/>
                <a:ea typeface="Inter Bold"/>
                <a:cs typeface="Inter Bold"/>
                <a:sym typeface="Inter Bold"/>
              </a:rPr>
              <a:t>DOWN COUNT</a:t>
            </a:r>
          </a:p>
        </p:txBody>
      </p:sp>
      <p:sp>
        <p:nvSpPr>
          <p:cNvPr name="TextBox 58" id="58"/>
          <p:cNvSpPr txBox="true"/>
          <p:nvPr/>
        </p:nvSpPr>
        <p:spPr>
          <a:xfrm rot="0">
            <a:off x="7124122" y="2619479"/>
            <a:ext cx="1129914" cy="576748"/>
          </a:xfrm>
          <a:prstGeom prst="rect">
            <a:avLst/>
          </a:prstGeom>
        </p:spPr>
        <p:txBody>
          <a:bodyPr anchor="t" rtlCol="false" tIns="0" lIns="0" bIns="0" rIns="0">
            <a:spAutoFit/>
          </a:bodyPr>
          <a:lstStyle/>
          <a:p>
            <a:pPr algn="l">
              <a:lnSpc>
                <a:spcPts val="4671"/>
              </a:lnSpc>
            </a:pPr>
            <a:r>
              <a:rPr lang="en-US" sz="3892" b="true">
                <a:solidFill>
                  <a:srgbClr val="FFFFFF"/>
                </a:solidFill>
                <a:latin typeface="Inter Bold"/>
                <a:ea typeface="Inter Bold"/>
                <a:cs typeface="Inter Bold"/>
                <a:sym typeface="Inter Bold"/>
              </a:rPr>
              <a:t>45</a:t>
            </a:r>
          </a:p>
        </p:txBody>
      </p:sp>
      <p:sp>
        <p:nvSpPr>
          <p:cNvPr name="TextBox 59" id="59"/>
          <p:cNvSpPr txBox="true"/>
          <p:nvPr/>
        </p:nvSpPr>
        <p:spPr>
          <a:xfrm rot="0">
            <a:off x="7144854" y="4438048"/>
            <a:ext cx="1253246" cy="576748"/>
          </a:xfrm>
          <a:prstGeom prst="rect">
            <a:avLst/>
          </a:prstGeom>
        </p:spPr>
        <p:txBody>
          <a:bodyPr anchor="t" rtlCol="false" tIns="0" lIns="0" bIns="0" rIns="0">
            <a:spAutoFit/>
          </a:bodyPr>
          <a:lstStyle/>
          <a:p>
            <a:pPr algn="l">
              <a:lnSpc>
                <a:spcPts val="4671"/>
              </a:lnSpc>
            </a:pPr>
            <a:r>
              <a:rPr lang="en-US" sz="3892" b="true">
                <a:solidFill>
                  <a:srgbClr val="FFFFFF"/>
                </a:solidFill>
                <a:latin typeface="Inter Bold"/>
                <a:ea typeface="Inter Bold"/>
                <a:cs typeface="Inter Bold"/>
                <a:sym typeface="Inter Bold"/>
              </a:rPr>
              <a:t>15</a:t>
            </a:r>
          </a:p>
        </p:txBody>
      </p:sp>
      <p:sp>
        <p:nvSpPr>
          <p:cNvPr name="TextBox 60" id="60"/>
          <p:cNvSpPr txBox="true"/>
          <p:nvPr/>
        </p:nvSpPr>
        <p:spPr>
          <a:xfrm rot="0">
            <a:off x="7135329" y="5460149"/>
            <a:ext cx="1654740" cy="190500"/>
          </a:xfrm>
          <a:prstGeom prst="rect">
            <a:avLst/>
          </a:prstGeom>
        </p:spPr>
        <p:txBody>
          <a:bodyPr anchor="t" rtlCol="false" tIns="0" lIns="0" bIns="0" rIns="0">
            <a:spAutoFit/>
          </a:bodyPr>
          <a:lstStyle/>
          <a:p>
            <a:pPr algn="l">
              <a:lnSpc>
                <a:spcPts val="1439"/>
              </a:lnSpc>
            </a:pPr>
            <a:r>
              <a:rPr lang="en-US" sz="1200" b="true">
                <a:solidFill>
                  <a:srgbClr val="FFFFFF"/>
                </a:solidFill>
                <a:latin typeface="Inter Bold"/>
                <a:ea typeface="Inter Bold"/>
                <a:cs typeface="Inter Bold"/>
                <a:sym typeface="Inter Bold"/>
              </a:rPr>
              <a:t>RESPONSES TIME</a:t>
            </a:r>
          </a:p>
        </p:txBody>
      </p:sp>
      <p:sp>
        <p:nvSpPr>
          <p:cNvPr name="TextBox 61" id="61"/>
          <p:cNvSpPr txBox="true"/>
          <p:nvPr/>
        </p:nvSpPr>
        <p:spPr>
          <a:xfrm rot="0">
            <a:off x="6819358" y="5882672"/>
            <a:ext cx="1654740" cy="590550"/>
          </a:xfrm>
          <a:prstGeom prst="rect">
            <a:avLst/>
          </a:prstGeom>
        </p:spPr>
        <p:txBody>
          <a:bodyPr anchor="t" rtlCol="false" tIns="0" lIns="0" bIns="0" rIns="0">
            <a:spAutoFit/>
          </a:bodyPr>
          <a:lstStyle/>
          <a:p>
            <a:pPr algn="r" marL="0" indent="0" lvl="0">
              <a:lnSpc>
                <a:spcPts val="4671"/>
              </a:lnSpc>
              <a:spcBef>
                <a:spcPct val="0"/>
              </a:spcBef>
            </a:pPr>
            <a:r>
              <a:rPr lang="en-US" b="true" sz="3892">
                <a:solidFill>
                  <a:srgbClr val="FFFFFF"/>
                </a:solidFill>
                <a:latin typeface="Inter Bold"/>
                <a:ea typeface="Inter Bold"/>
                <a:cs typeface="Inter Bold"/>
                <a:sym typeface="Inter Bold"/>
              </a:rPr>
              <a:t>2912</a:t>
            </a:r>
          </a:p>
        </p:txBody>
      </p:sp>
      <p:sp>
        <p:nvSpPr>
          <p:cNvPr name="TextBox 62" id="62"/>
          <p:cNvSpPr txBox="true"/>
          <p:nvPr/>
        </p:nvSpPr>
        <p:spPr>
          <a:xfrm rot="0">
            <a:off x="8535220" y="6168422"/>
            <a:ext cx="589871" cy="190500"/>
          </a:xfrm>
          <a:prstGeom prst="rect">
            <a:avLst/>
          </a:prstGeom>
        </p:spPr>
        <p:txBody>
          <a:bodyPr anchor="t" rtlCol="false" tIns="0" lIns="0" bIns="0" rIns="0">
            <a:spAutoFit/>
          </a:bodyPr>
          <a:lstStyle/>
          <a:p>
            <a:pPr algn="l">
              <a:lnSpc>
                <a:spcPts val="1445"/>
              </a:lnSpc>
            </a:pPr>
            <a:r>
              <a:rPr lang="en-US" sz="1204" b="true">
                <a:solidFill>
                  <a:srgbClr val="DCCDFF"/>
                </a:solidFill>
                <a:latin typeface="Inter Bold"/>
                <a:ea typeface="Inter Bold"/>
                <a:cs typeface="Inter Bold"/>
                <a:sym typeface="Inter Bold"/>
              </a:rPr>
              <a:t>MS</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58020" y="-333337"/>
            <a:ext cx="10313678" cy="4181552"/>
            <a:chOff x="0" y="0"/>
            <a:chExt cx="3819881" cy="1548723"/>
          </a:xfrm>
        </p:grpSpPr>
        <p:sp>
          <p:nvSpPr>
            <p:cNvPr name="Freeform 3" id="3"/>
            <p:cNvSpPr/>
            <p:nvPr/>
          </p:nvSpPr>
          <p:spPr>
            <a:xfrm flipH="false" flipV="false" rot="0">
              <a:off x="0" y="0"/>
              <a:ext cx="3819881" cy="1548723"/>
            </a:xfrm>
            <a:custGeom>
              <a:avLst/>
              <a:gdLst/>
              <a:ahLst/>
              <a:cxnLst/>
              <a:rect r="r" b="b" t="t" l="l"/>
              <a:pathLst>
                <a:path h="1548723" w="3819881">
                  <a:moveTo>
                    <a:pt x="0" y="0"/>
                  </a:moveTo>
                  <a:lnTo>
                    <a:pt x="3819881" y="0"/>
                  </a:lnTo>
                  <a:lnTo>
                    <a:pt x="3819881" y="1548723"/>
                  </a:lnTo>
                  <a:lnTo>
                    <a:pt x="0" y="1548723"/>
                  </a:lnTo>
                  <a:close/>
                </a:path>
              </a:pathLst>
            </a:custGeom>
            <a:solidFill>
              <a:srgbClr val="10439F"/>
            </a:solidFill>
            <a:ln cap="sq">
              <a:noFill/>
              <a:prstDash val="solid"/>
              <a:miter/>
            </a:ln>
          </p:spPr>
        </p:sp>
        <p:sp>
          <p:nvSpPr>
            <p:cNvPr name="TextBox 4" id="4"/>
            <p:cNvSpPr txBox="true"/>
            <p:nvPr/>
          </p:nvSpPr>
          <p:spPr>
            <a:xfrm>
              <a:off x="0" y="-9525"/>
              <a:ext cx="3819881" cy="1558248"/>
            </a:xfrm>
            <a:prstGeom prst="rect">
              <a:avLst/>
            </a:prstGeom>
          </p:spPr>
          <p:txBody>
            <a:bodyPr anchor="ctr" rtlCol="false" tIns="50800" lIns="50800" bIns="50800" rIns="50800"/>
            <a:lstStyle/>
            <a:p>
              <a:pPr algn="ctr">
                <a:lnSpc>
                  <a:spcPts val="1799"/>
                </a:lnSpc>
              </a:pPr>
            </a:p>
          </p:txBody>
        </p:sp>
      </p:grpSp>
      <p:grpSp>
        <p:nvGrpSpPr>
          <p:cNvPr name="Group 5" id="5"/>
          <p:cNvGrpSpPr/>
          <p:nvPr/>
        </p:nvGrpSpPr>
        <p:grpSpPr>
          <a:xfrm rot="0">
            <a:off x="548640" y="508457"/>
            <a:ext cx="8656320" cy="4863902"/>
            <a:chOff x="0" y="0"/>
            <a:chExt cx="3206044" cy="1801445"/>
          </a:xfrm>
        </p:grpSpPr>
        <p:sp>
          <p:nvSpPr>
            <p:cNvPr name="Freeform 6" id="6"/>
            <p:cNvSpPr/>
            <p:nvPr/>
          </p:nvSpPr>
          <p:spPr>
            <a:xfrm flipH="false" flipV="false" rot="0">
              <a:off x="0" y="0"/>
              <a:ext cx="3206044" cy="1801445"/>
            </a:xfrm>
            <a:custGeom>
              <a:avLst/>
              <a:gdLst/>
              <a:ahLst/>
              <a:cxnLst/>
              <a:rect r="r" b="b" t="t" l="l"/>
              <a:pathLst>
                <a:path h="1801445" w="3206044">
                  <a:moveTo>
                    <a:pt x="0" y="0"/>
                  </a:moveTo>
                  <a:lnTo>
                    <a:pt x="3206044" y="0"/>
                  </a:lnTo>
                  <a:lnTo>
                    <a:pt x="3206044" y="1801445"/>
                  </a:lnTo>
                  <a:lnTo>
                    <a:pt x="0" y="1801445"/>
                  </a:lnTo>
                  <a:close/>
                </a:path>
              </a:pathLst>
            </a:custGeom>
            <a:solidFill>
              <a:srgbClr val="DB2727"/>
            </a:solidFill>
            <a:ln cap="sq">
              <a:noFill/>
              <a:prstDash val="solid"/>
              <a:miter/>
            </a:ln>
          </p:spPr>
        </p:sp>
        <p:sp>
          <p:nvSpPr>
            <p:cNvPr name="TextBox 7" id="7"/>
            <p:cNvSpPr txBox="true"/>
            <p:nvPr/>
          </p:nvSpPr>
          <p:spPr>
            <a:xfrm>
              <a:off x="0" y="-9525"/>
              <a:ext cx="3206044" cy="1810970"/>
            </a:xfrm>
            <a:prstGeom prst="rect">
              <a:avLst/>
            </a:prstGeom>
          </p:spPr>
          <p:txBody>
            <a:bodyPr anchor="ctr" rtlCol="false" tIns="50800" lIns="50800" bIns="50800" rIns="50800"/>
            <a:lstStyle/>
            <a:p>
              <a:pPr algn="ctr">
                <a:lnSpc>
                  <a:spcPts val="1799"/>
                </a:lnSpc>
              </a:pPr>
            </a:p>
          </p:txBody>
        </p:sp>
      </p:grpSp>
      <p:grpSp>
        <p:nvGrpSpPr>
          <p:cNvPr name="Group 8" id="8"/>
          <p:cNvGrpSpPr/>
          <p:nvPr/>
        </p:nvGrpSpPr>
        <p:grpSpPr>
          <a:xfrm rot="0">
            <a:off x="514188" y="1799311"/>
            <a:ext cx="8725223" cy="4863902"/>
            <a:chOff x="0" y="0"/>
            <a:chExt cx="3231564" cy="1801445"/>
          </a:xfrm>
        </p:grpSpPr>
        <p:sp>
          <p:nvSpPr>
            <p:cNvPr name="Freeform 9" id="9"/>
            <p:cNvSpPr/>
            <p:nvPr/>
          </p:nvSpPr>
          <p:spPr>
            <a:xfrm flipH="false" flipV="false" rot="0">
              <a:off x="0" y="0"/>
              <a:ext cx="3231564" cy="1801445"/>
            </a:xfrm>
            <a:custGeom>
              <a:avLst/>
              <a:gdLst/>
              <a:ahLst/>
              <a:cxnLst/>
              <a:rect r="r" b="b" t="t" l="l"/>
              <a:pathLst>
                <a:path h="1801445" w="3231564">
                  <a:moveTo>
                    <a:pt x="13310" y="0"/>
                  </a:moveTo>
                  <a:lnTo>
                    <a:pt x="3218255" y="0"/>
                  </a:lnTo>
                  <a:cubicBezTo>
                    <a:pt x="3225605" y="0"/>
                    <a:pt x="3231564" y="5959"/>
                    <a:pt x="3231564" y="13310"/>
                  </a:cubicBezTo>
                  <a:lnTo>
                    <a:pt x="3231564" y="1788136"/>
                  </a:lnTo>
                  <a:cubicBezTo>
                    <a:pt x="3231564" y="1795486"/>
                    <a:pt x="3225605" y="1801445"/>
                    <a:pt x="3218255" y="1801445"/>
                  </a:cubicBezTo>
                  <a:lnTo>
                    <a:pt x="13310" y="1801445"/>
                  </a:lnTo>
                  <a:cubicBezTo>
                    <a:pt x="5959" y="1801445"/>
                    <a:pt x="0" y="1795486"/>
                    <a:pt x="0" y="1788136"/>
                  </a:cubicBezTo>
                  <a:lnTo>
                    <a:pt x="0" y="13310"/>
                  </a:lnTo>
                  <a:cubicBezTo>
                    <a:pt x="0" y="5959"/>
                    <a:pt x="5959" y="0"/>
                    <a:pt x="13310" y="0"/>
                  </a:cubicBezTo>
                  <a:close/>
                </a:path>
              </a:pathLst>
            </a:custGeom>
            <a:solidFill>
              <a:srgbClr val="FFFFFF"/>
            </a:solidFill>
            <a:ln cap="sq">
              <a:noFill/>
              <a:prstDash val="solid"/>
              <a:miter/>
            </a:ln>
          </p:spPr>
        </p:sp>
        <p:sp>
          <p:nvSpPr>
            <p:cNvPr name="TextBox 10" id="10"/>
            <p:cNvSpPr txBox="true"/>
            <p:nvPr/>
          </p:nvSpPr>
          <p:spPr>
            <a:xfrm>
              <a:off x="0" y="-9525"/>
              <a:ext cx="3231564" cy="1810970"/>
            </a:xfrm>
            <a:prstGeom prst="rect">
              <a:avLst/>
            </a:prstGeom>
          </p:spPr>
          <p:txBody>
            <a:bodyPr anchor="ctr" rtlCol="false" tIns="50800" lIns="50800" bIns="50800" rIns="50800"/>
            <a:lstStyle/>
            <a:p>
              <a:pPr algn="ctr">
                <a:lnSpc>
                  <a:spcPts val="1799"/>
                </a:lnSpc>
              </a:pPr>
            </a:p>
          </p:txBody>
        </p:sp>
      </p:grpSp>
      <p:pic>
        <p:nvPicPr>
          <p:cNvPr name="Picture 11" id="11"/>
          <p:cNvPicPr>
            <a:picLocks noChangeAspect="true"/>
          </p:cNvPicPr>
          <p:nvPr/>
        </p:nvPicPr>
        <p:blipFill>
          <a:blip r:embed="rId2"/>
          <a:stretch>
            <a:fillRect/>
          </a:stretch>
        </p:blipFill>
        <p:spPr>
          <a:xfrm rot="0">
            <a:off x="525879" y="2160981"/>
            <a:ext cx="3760573" cy="3660136"/>
          </a:xfrm>
          <a:prstGeom prst="rect">
            <a:avLst/>
          </a:prstGeom>
        </p:spPr>
      </p:pic>
      <p:pic>
        <p:nvPicPr>
          <p:cNvPr name="Picture 12" id="12"/>
          <p:cNvPicPr>
            <a:picLocks noChangeAspect="true"/>
          </p:cNvPicPr>
          <p:nvPr/>
        </p:nvPicPr>
        <p:blipFill>
          <a:blip r:embed="rId3"/>
          <a:stretch>
            <a:fillRect/>
          </a:stretch>
        </p:blipFill>
        <p:spPr>
          <a:xfrm rot="0">
            <a:off x="4263497" y="2611827"/>
            <a:ext cx="1600775" cy="933785"/>
          </a:xfrm>
          <a:prstGeom prst="rect">
            <a:avLst/>
          </a:prstGeom>
        </p:spPr>
      </p:pic>
      <p:pic>
        <p:nvPicPr>
          <p:cNvPr name="Picture 13" id="13"/>
          <p:cNvPicPr>
            <a:picLocks noChangeAspect="true"/>
          </p:cNvPicPr>
          <p:nvPr/>
        </p:nvPicPr>
        <p:blipFill>
          <a:blip r:embed="rId4"/>
          <a:stretch>
            <a:fillRect/>
          </a:stretch>
        </p:blipFill>
        <p:spPr>
          <a:xfrm rot="0">
            <a:off x="5909100" y="2611827"/>
            <a:ext cx="1600775" cy="933785"/>
          </a:xfrm>
          <a:prstGeom prst="rect">
            <a:avLst/>
          </a:prstGeom>
        </p:spPr>
      </p:pic>
      <p:pic>
        <p:nvPicPr>
          <p:cNvPr name="Picture 14" id="14"/>
          <p:cNvPicPr>
            <a:picLocks noChangeAspect="true"/>
          </p:cNvPicPr>
          <p:nvPr/>
        </p:nvPicPr>
        <p:blipFill>
          <a:blip r:embed="rId5"/>
          <a:stretch>
            <a:fillRect/>
          </a:stretch>
        </p:blipFill>
        <p:spPr>
          <a:xfrm rot="0">
            <a:off x="7554703" y="2611827"/>
            <a:ext cx="1600775" cy="933785"/>
          </a:xfrm>
          <a:prstGeom prst="rect">
            <a:avLst/>
          </a:prstGeom>
        </p:spPr>
      </p:pic>
      <p:grpSp>
        <p:nvGrpSpPr>
          <p:cNvPr name="Group 15" id="15"/>
          <p:cNvGrpSpPr/>
          <p:nvPr/>
        </p:nvGrpSpPr>
        <p:grpSpPr>
          <a:xfrm rot="0">
            <a:off x="1112535" y="5705507"/>
            <a:ext cx="172702" cy="172702"/>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69234"/>
            </a:solidFill>
          </p:spPr>
        </p:sp>
        <p:sp>
          <p:nvSpPr>
            <p:cNvPr name="TextBox 17" id="17"/>
            <p:cNvSpPr txBox="true"/>
            <p:nvPr/>
          </p:nvSpPr>
          <p:spPr>
            <a:xfrm>
              <a:off x="76200" y="66675"/>
              <a:ext cx="660400" cy="669925"/>
            </a:xfrm>
            <a:prstGeom prst="rect">
              <a:avLst/>
            </a:prstGeom>
          </p:spPr>
          <p:txBody>
            <a:bodyPr anchor="ctr" rtlCol="false" tIns="50800" lIns="50800" bIns="50800" rIns="50800"/>
            <a:lstStyle/>
            <a:p>
              <a:pPr algn="ctr">
                <a:lnSpc>
                  <a:spcPts val="1799"/>
                </a:lnSpc>
              </a:pPr>
            </a:p>
          </p:txBody>
        </p:sp>
      </p:grpSp>
      <p:grpSp>
        <p:nvGrpSpPr>
          <p:cNvPr name="Group 18" id="18"/>
          <p:cNvGrpSpPr/>
          <p:nvPr/>
        </p:nvGrpSpPr>
        <p:grpSpPr>
          <a:xfrm rot="0">
            <a:off x="2086258" y="5705507"/>
            <a:ext cx="172702" cy="172702"/>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B2727"/>
            </a:solidFill>
          </p:spPr>
        </p:sp>
        <p:sp>
          <p:nvSpPr>
            <p:cNvPr name="TextBox 20" id="20"/>
            <p:cNvSpPr txBox="true"/>
            <p:nvPr/>
          </p:nvSpPr>
          <p:spPr>
            <a:xfrm>
              <a:off x="76200" y="66675"/>
              <a:ext cx="660400" cy="669925"/>
            </a:xfrm>
            <a:prstGeom prst="rect">
              <a:avLst/>
            </a:prstGeom>
          </p:spPr>
          <p:txBody>
            <a:bodyPr anchor="ctr" rtlCol="false" tIns="50800" lIns="50800" bIns="50800" rIns="50800"/>
            <a:lstStyle/>
            <a:p>
              <a:pPr algn="ctr">
                <a:lnSpc>
                  <a:spcPts val="1799"/>
                </a:lnSpc>
              </a:pPr>
            </a:p>
          </p:txBody>
        </p:sp>
      </p:grpSp>
      <p:grpSp>
        <p:nvGrpSpPr>
          <p:cNvPr name="Group 21" id="21"/>
          <p:cNvGrpSpPr/>
          <p:nvPr/>
        </p:nvGrpSpPr>
        <p:grpSpPr>
          <a:xfrm rot="0">
            <a:off x="3059981" y="5705507"/>
            <a:ext cx="172702" cy="172702"/>
            <a:chOff x="0" y="0"/>
            <a:chExt cx="812800" cy="812800"/>
          </a:xfrm>
        </p:grpSpPr>
        <p:sp>
          <p:nvSpPr>
            <p:cNvPr name="Freeform 22" id="2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439F"/>
            </a:solidFill>
          </p:spPr>
        </p:sp>
        <p:sp>
          <p:nvSpPr>
            <p:cNvPr name="TextBox 23" id="23"/>
            <p:cNvSpPr txBox="true"/>
            <p:nvPr/>
          </p:nvSpPr>
          <p:spPr>
            <a:xfrm>
              <a:off x="76200" y="66675"/>
              <a:ext cx="660400" cy="669925"/>
            </a:xfrm>
            <a:prstGeom prst="rect">
              <a:avLst/>
            </a:prstGeom>
          </p:spPr>
          <p:txBody>
            <a:bodyPr anchor="ctr" rtlCol="false" tIns="50800" lIns="50800" bIns="50800" rIns="50800"/>
            <a:lstStyle/>
            <a:p>
              <a:pPr algn="ctr">
                <a:lnSpc>
                  <a:spcPts val="1799"/>
                </a:lnSpc>
              </a:pPr>
            </a:p>
          </p:txBody>
        </p:sp>
      </p:grpSp>
      <p:pic>
        <p:nvPicPr>
          <p:cNvPr name="Picture 24" id="24"/>
          <p:cNvPicPr>
            <a:picLocks noChangeAspect="true"/>
          </p:cNvPicPr>
          <p:nvPr/>
        </p:nvPicPr>
        <p:blipFill>
          <a:blip r:embed="rId6"/>
          <a:stretch>
            <a:fillRect/>
          </a:stretch>
        </p:blipFill>
        <p:spPr>
          <a:xfrm rot="0">
            <a:off x="3918587" y="3922042"/>
            <a:ext cx="5469667" cy="2303470"/>
          </a:xfrm>
          <a:prstGeom prst="rect">
            <a:avLst/>
          </a:prstGeom>
        </p:spPr>
      </p:pic>
      <p:sp>
        <p:nvSpPr>
          <p:cNvPr name="TextBox 25" id="25"/>
          <p:cNvSpPr txBox="true"/>
          <p:nvPr/>
        </p:nvSpPr>
        <p:spPr>
          <a:xfrm rot="0">
            <a:off x="839260" y="2046961"/>
            <a:ext cx="3330509" cy="200025"/>
          </a:xfrm>
          <a:prstGeom prst="rect">
            <a:avLst/>
          </a:prstGeom>
        </p:spPr>
        <p:txBody>
          <a:bodyPr anchor="t" rtlCol="false" tIns="0" lIns="0" bIns="0" rIns="0">
            <a:spAutoFit/>
          </a:bodyPr>
          <a:lstStyle/>
          <a:p>
            <a:pPr algn="l">
              <a:lnSpc>
                <a:spcPts val="1560"/>
              </a:lnSpc>
            </a:pPr>
            <a:r>
              <a:rPr lang="en-US" sz="1300" b="true">
                <a:solidFill>
                  <a:srgbClr val="10439F"/>
                </a:solidFill>
                <a:latin typeface="Poppins Bold"/>
                <a:ea typeface="Poppins Bold"/>
                <a:cs typeface="Poppins Bold"/>
                <a:sym typeface="Poppins Bold"/>
              </a:rPr>
              <a:t>THIS MONTH'S MOST SOLD PRODUCT.</a:t>
            </a:r>
          </a:p>
        </p:txBody>
      </p:sp>
      <p:sp>
        <p:nvSpPr>
          <p:cNvPr name="AutoShape 26" id="26"/>
          <p:cNvSpPr/>
          <p:nvPr/>
        </p:nvSpPr>
        <p:spPr>
          <a:xfrm flipV="true">
            <a:off x="4173732" y="1799311"/>
            <a:ext cx="0" cy="4863902"/>
          </a:xfrm>
          <a:prstGeom prst="line">
            <a:avLst/>
          </a:prstGeom>
          <a:ln cap="flat" w="9525">
            <a:solidFill>
              <a:srgbClr val="000000"/>
            </a:solidFill>
            <a:prstDash val="solid"/>
            <a:headEnd type="none" len="sm" w="sm"/>
            <a:tailEnd type="none" len="sm" w="sm"/>
          </a:ln>
        </p:spPr>
      </p:sp>
      <p:sp>
        <p:nvSpPr>
          <p:cNvPr name="AutoShape 27" id="27"/>
          <p:cNvSpPr/>
          <p:nvPr/>
        </p:nvSpPr>
        <p:spPr>
          <a:xfrm flipV="true">
            <a:off x="4173732" y="3848215"/>
            <a:ext cx="5031228" cy="0"/>
          </a:xfrm>
          <a:prstGeom prst="line">
            <a:avLst/>
          </a:prstGeom>
          <a:ln cap="flat" w="9525">
            <a:solidFill>
              <a:srgbClr val="000000"/>
            </a:solidFill>
            <a:prstDash val="solid"/>
            <a:headEnd type="none" len="sm" w="sm"/>
            <a:tailEnd type="none" len="sm" w="sm"/>
          </a:ln>
        </p:spPr>
      </p:sp>
      <p:sp>
        <p:nvSpPr>
          <p:cNvPr name="TextBox 28" id="28"/>
          <p:cNvSpPr txBox="true"/>
          <p:nvPr/>
        </p:nvSpPr>
        <p:spPr>
          <a:xfrm rot="0">
            <a:off x="2324199" y="5691886"/>
            <a:ext cx="735781" cy="190419"/>
          </a:xfrm>
          <a:prstGeom prst="rect">
            <a:avLst/>
          </a:prstGeom>
        </p:spPr>
        <p:txBody>
          <a:bodyPr anchor="t" rtlCol="false" tIns="0" lIns="0" bIns="0" rIns="0">
            <a:spAutoFit/>
          </a:bodyPr>
          <a:lstStyle/>
          <a:p>
            <a:pPr algn="l">
              <a:lnSpc>
                <a:spcPts val="1439"/>
              </a:lnSpc>
            </a:pPr>
            <a:r>
              <a:rPr lang="en-US" sz="1200" b="true">
                <a:solidFill>
                  <a:srgbClr val="10439F"/>
                </a:solidFill>
                <a:latin typeface="Poppins Bold"/>
                <a:ea typeface="Poppins Bold"/>
                <a:cs typeface="Poppins Bold"/>
                <a:sym typeface="Poppins Bold"/>
              </a:rPr>
              <a:t>Blazer</a:t>
            </a:r>
          </a:p>
        </p:txBody>
      </p:sp>
      <p:sp>
        <p:nvSpPr>
          <p:cNvPr name="TextBox 29" id="29"/>
          <p:cNvSpPr txBox="true"/>
          <p:nvPr/>
        </p:nvSpPr>
        <p:spPr>
          <a:xfrm rot="0">
            <a:off x="731520" y="537687"/>
            <a:ext cx="5077735" cy="684530"/>
          </a:xfrm>
          <a:prstGeom prst="rect">
            <a:avLst/>
          </a:prstGeom>
        </p:spPr>
        <p:txBody>
          <a:bodyPr anchor="t" rtlCol="false" tIns="0" lIns="0" bIns="0" rIns="0">
            <a:spAutoFit/>
          </a:bodyPr>
          <a:lstStyle/>
          <a:p>
            <a:pPr algn="l">
              <a:lnSpc>
                <a:spcPts val="5319"/>
              </a:lnSpc>
            </a:pPr>
            <a:r>
              <a:rPr lang="en-US" sz="3799" b="true">
                <a:solidFill>
                  <a:srgbClr val="FFFFFF"/>
                </a:solidFill>
                <a:latin typeface="Poppins Heavy"/>
                <a:ea typeface="Poppins Heavy"/>
                <a:cs typeface="Poppins Heavy"/>
                <a:sym typeface="Poppins Heavy"/>
              </a:rPr>
              <a:t>SALES STATISTICS</a:t>
            </a:r>
          </a:p>
        </p:txBody>
      </p:sp>
      <p:sp>
        <p:nvSpPr>
          <p:cNvPr name="TextBox 30" id="30"/>
          <p:cNvSpPr txBox="true"/>
          <p:nvPr/>
        </p:nvSpPr>
        <p:spPr>
          <a:xfrm rot="0">
            <a:off x="731520" y="1313644"/>
            <a:ext cx="8290560" cy="314217"/>
          </a:xfrm>
          <a:prstGeom prst="rect">
            <a:avLst/>
          </a:prstGeom>
        </p:spPr>
        <p:txBody>
          <a:bodyPr anchor="t" rtlCol="false" tIns="0" lIns="0" bIns="0" rIns="0">
            <a:spAutoFit/>
          </a:bodyPr>
          <a:lstStyle/>
          <a:p>
            <a:pPr algn="ctr">
              <a:lnSpc>
                <a:spcPts val="1200"/>
              </a:lnSpc>
            </a:pPr>
            <a:r>
              <a:rPr lang="en-US" sz="1000">
                <a:solidFill>
                  <a:srgbClr val="FFFFFF"/>
                </a:solidFill>
                <a:latin typeface="Poppins"/>
                <a:ea typeface="Poppins"/>
                <a:cs typeface="Poppins"/>
                <a:sym typeface="Poppins"/>
              </a:rPr>
              <a:t>Lorem ipsum dolor sit amet, consectetur adipiscing elit. Etiam egestas porta mattis. Fusce purus tellus, vulputate vitae accumsan sit amet, viverra quis nulla. Duis suscipit euismod felis. Sed eget sapien eleifend risus eleifend dictum.</a:t>
            </a:r>
          </a:p>
        </p:txBody>
      </p:sp>
      <p:sp>
        <p:nvSpPr>
          <p:cNvPr name="TextBox 31" id="31"/>
          <p:cNvSpPr txBox="true"/>
          <p:nvPr/>
        </p:nvSpPr>
        <p:spPr>
          <a:xfrm rot="0">
            <a:off x="4396895" y="2346375"/>
            <a:ext cx="4595181" cy="246450"/>
          </a:xfrm>
          <a:prstGeom prst="rect">
            <a:avLst/>
          </a:prstGeom>
        </p:spPr>
        <p:txBody>
          <a:bodyPr anchor="t" rtlCol="false" tIns="0" lIns="0" bIns="0" rIns="0">
            <a:spAutoFit/>
          </a:bodyPr>
          <a:lstStyle/>
          <a:p>
            <a:pPr algn="just">
              <a:lnSpc>
                <a:spcPts val="960"/>
              </a:lnSpc>
            </a:pPr>
            <a:r>
              <a:rPr lang="en-US" sz="800">
                <a:solidFill>
                  <a:srgbClr val="000000"/>
                </a:solidFill>
                <a:latin typeface="Poppins"/>
                <a:ea typeface="Poppins"/>
                <a:cs typeface="Poppins"/>
                <a:sym typeface="Poppins"/>
              </a:rPr>
              <a:t>Lorem ipsum dolor sit amet, consectetur adipiscing elit. Etiam egestas porta mattis. Fusce purus tellus, vulputate vitae accumsan sit amet, viverra quis nulla.</a:t>
            </a:r>
          </a:p>
        </p:txBody>
      </p:sp>
      <p:sp>
        <p:nvSpPr>
          <p:cNvPr name="TextBox 32" id="32"/>
          <p:cNvSpPr txBox="true"/>
          <p:nvPr/>
        </p:nvSpPr>
        <p:spPr>
          <a:xfrm rot="0">
            <a:off x="4436217" y="3440789"/>
            <a:ext cx="1255335" cy="228573"/>
          </a:xfrm>
          <a:prstGeom prst="rect">
            <a:avLst/>
          </a:prstGeom>
        </p:spPr>
        <p:txBody>
          <a:bodyPr anchor="t" rtlCol="false" tIns="0" lIns="0" bIns="0" rIns="0">
            <a:spAutoFit/>
          </a:bodyPr>
          <a:lstStyle/>
          <a:p>
            <a:pPr algn="ctr">
              <a:lnSpc>
                <a:spcPts val="1799"/>
              </a:lnSpc>
            </a:pPr>
            <a:r>
              <a:rPr lang="en-US" sz="1499" b="true">
                <a:solidFill>
                  <a:srgbClr val="10439F"/>
                </a:solidFill>
                <a:latin typeface="Poppins Bold"/>
                <a:ea typeface="Poppins Bold"/>
                <a:cs typeface="Poppins Bold"/>
                <a:sym typeface="Poppins Bold"/>
              </a:rPr>
              <a:t>Shirt</a:t>
            </a:r>
          </a:p>
        </p:txBody>
      </p:sp>
      <p:sp>
        <p:nvSpPr>
          <p:cNvPr name="TextBox 33" id="33"/>
          <p:cNvSpPr txBox="true"/>
          <p:nvPr/>
        </p:nvSpPr>
        <p:spPr>
          <a:xfrm rot="0">
            <a:off x="6385728" y="767628"/>
            <a:ext cx="2401486" cy="257175"/>
          </a:xfrm>
          <a:prstGeom prst="rect">
            <a:avLst/>
          </a:prstGeom>
        </p:spPr>
        <p:txBody>
          <a:bodyPr anchor="t" rtlCol="false" tIns="0" lIns="0" bIns="0" rIns="0">
            <a:spAutoFit/>
          </a:bodyPr>
          <a:lstStyle/>
          <a:p>
            <a:pPr algn="ctr">
              <a:lnSpc>
                <a:spcPts val="1920"/>
              </a:lnSpc>
            </a:pPr>
            <a:r>
              <a:rPr lang="en-US" b="true" sz="1600">
                <a:solidFill>
                  <a:srgbClr val="FFFFFF"/>
                </a:solidFill>
                <a:latin typeface="Poppins Bold"/>
                <a:ea typeface="Poppins Bold"/>
                <a:cs typeface="Poppins Bold"/>
                <a:sym typeface="Poppins Bold"/>
              </a:rPr>
              <a:t>LARANA, INC. | 2024</a:t>
            </a:r>
          </a:p>
        </p:txBody>
      </p:sp>
      <p:sp>
        <p:nvSpPr>
          <p:cNvPr name="TextBox 34" id="34"/>
          <p:cNvSpPr txBox="true"/>
          <p:nvPr/>
        </p:nvSpPr>
        <p:spPr>
          <a:xfrm rot="0">
            <a:off x="4396895" y="2046961"/>
            <a:ext cx="2548727" cy="200025"/>
          </a:xfrm>
          <a:prstGeom prst="rect">
            <a:avLst/>
          </a:prstGeom>
        </p:spPr>
        <p:txBody>
          <a:bodyPr anchor="t" rtlCol="false" tIns="0" lIns="0" bIns="0" rIns="0">
            <a:spAutoFit/>
          </a:bodyPr>
          <a:lstStyle/>
          <a:p>
            <a:pPr algn="l">
              <a:lnSpc>
                <a:spcPts val="1560"/>
              </a:lnSpc>
            </a:pPr>
            <a:r>
              <a:rPr lang="en-US" sz="1300" b="true">
                <a:solidFill>
                  <a:srgbClr val="10439F"/>
                </a:solidFill>
                <a:latin typeface="Poppins Bold"/>
                <a:ea typeface="Poppins Bold"/>
                <a:cs typeface="Poppins Bold"/>
                <a:sym typeface="Poppins Bold"/>
              </a:rPr>
              <a:t>SALES STATISTICS</a:t>
            </a:r>
          </a:p>
        </p:txBody>
      </p:sp>
      <p:sp>
        <p:nvSpPr>
          <p:cNvPr name="TextBox 35" id="35"/>
          <p:cNvSpPr txBox="true"/>
          <p:nvPr/>
        </p:nvSpPr>
        <p:spPr>
          <a:xfrm rot="0">
            <a:off x="4374393" y="4017543"/>
            <a:ext cx="3552939" cy="200025"/>
          </a:xfrm>
          <a:prstGeom prst="rect">
            <a:avLst/>
          </a:prstGeom>
        </p:spPr>
        <p:txBody>
          <a:bodyPr anchor="t" rtlCol="false" tIns="0" lIns="0" bIns="0" rIns="0">
            <a:spAutoFit/>
          </a:bodyPr>
          <a:lstStyle/>
          <a:p>
            <a:pPr algn="l">
              <a:lnSpc>
                <a:spcPts val="1560"/>
              </a:lnSpc>
            </a:pPr>
            <a:r>
              <a:rPr lang="en-US" sz="1300" b="true">
                <a:solidFill>
                  <a:srgbClr val="10439F"/>
                </a:solidFill>
                <a:latin typeface="Poppins Bold"/>
                <a:ea typeface="Poppins Bold"/>
                <a:cs typeface="Poppins Bold"/>
                <a:sym typeface="Poppins Bold"/>
              </a:rPr>
              <a:t>THIS MONTH'S SALES STATISTICS</a:t>
            </a:r>
          </a:p>
        </p:txBody>
      </p:sp>
      <p:sp>
        <p:nvSpPr>
          <p:cNvPr name="TextBox 36" id="36"/>
          <p:cNvSpPr txBox="true"/>
          <p:nvPr/>
        </p:nvSpPr>
        <p:spPr>
          <a:xfrm rot="0">
            <a:off x="6081820" y="3440789"/>
            <a:ext cx="1255335" cy="228573"/>
          </a:xfrm>
          <a:prstGeom prst="rect">
            <a:avLst/>
          </a:prstGeom>
        </p:spPr>
        <p:txBody>
          <a:bodyPr anchor="t" rtlCol="false" tIns="0" lIns="0" bIns="0" rIns="0">
            <a:spAutoFit/>
          </a:bodyPr>
          <a:lstStyle/>
          <a:p>
            <a:pPr algn="ctr">
              <a:lnSpc>
                <a:spcPts val="1799"/>
              </a:lnSpc>
            </a:pPr>
            <a:r>
              <a:rPr lang="en-US" sz="1499" b="true">
                <a:solidFill>
                  <a:srgbClr val="10439F"/>
                </a:solidFill>
                <a:latin typeface="Poppins Bold"/>
                <a:ea typeface="Poppins Bold"/>
                <a:cs typeface="Poppins Bold"/>
                <a:sym typeface="Poppins Bold"/>
              </a:rPr>
              <a:t>Blazer</a:t>
            </a:r>
          </a:p>
        </p:txBody>
      </p:sp>
      <p:sp>
        <p:nvSpPr>
          <p:cNvPr name="TextBox 37" id="37"/>
          <p:cNvSpPr txBox="true"/>
          <p:nvPr/>
        </p:nvSpPr>
        <p:spPr>
          <a:xfrm rot="0">
            <a:off x="7727423" y="3440789"/>
            <a:ext cx="1255335" cy="228573"/>
          </a:xfrm>
          <a:prstGeom prst="rect">
            <a:avLst/>
          </a:prstGeom>
        </p:spPr>
        <p:txBody>
          <a:bodyPr anchor="t" rtlCol="false" tIns="0" lIns="0" bIns="0" rIns="0">
            <a:spAutoFit/>
          </a:bodyPr>
          <a:lstStyle/>
          <a:p>
            <a:pPr algn="ctr">
              <a:lnSpc>
                <a:spcPts val="1799"/>
              </a:lnSpc>
            </a:pPr>
            <a:r>
              <a:rPr lang="en-US" sz="1499" b="true">
                <a:solidFill>
                  <a:srgbClr val="10439F"/>
                </a:solidFill>
                <a:latin typeface="Poppins Bold"/>
                <a:ea typeface="Poppins Bold"/>
                <a:cs typeface="Poppins Bold"/>
                <a:sym typeface="Poppins Bold"/>
              </a:rPr>
              <a:t>Dress</a:t>
            </a:r>
          </a:p>
        </p:txBody>
      </p:sp>
      <p:sp>
        <p:nvSpPr>
          <p:cNvPr name="TextBox 38" id="38"/>
          <p:cNvSpPr txBox="true"/>
          <p:nvPr/>
        </p:nvSpPr>
        <p:spPr>
          <a:xfrm rot="0">
            <a:off x="4374393" y="5929847"/>
            <a:ext cx="4558056" cy="364908"/>
          </a:xfrm>
          <a:prstGeom prst="rect">
            <a:avLst/>
          </a:prstGeom>
        </p:spPr>
        <p:txBody>
          <a:bodyPr anchor="t" rtlCol="false" tIns="0" lIns="0" bIns="0" rIns="0">
            <a:spAutoFit/>
          </a:bodyPr>
          <a:lstStyle/>
          <a:p>
            <a:pPr algn="just">
              <a:lnSpc>
                <a:spcPts val="959"/>
              </a:lnSpc>
            </a:pPr>
            <a:r>
              <a:rPr lang="en-US" sz="799">
                <a:solidFill>
                  <a:srgbClr val="000000"/>
                </a:solidFill>
                <a:latin typeface="Poppins"/>
                <a:ea typeface="Poppins"/>
                <a:cs typeface="Poppins"/>
                <a:sym typeface="Poppins"/>
              </a:rPr>
              <a:t>Lorem ipsum dolor sit amet, consectetur adipiscing elit. Etiam egestas porta mattis. Fusce purus tellus, vulputate vitae accumsan sit amet, viverra quis nulla. Duis suscipit euismod felis. Sed eget sapien eleifend risus eleifend dictum.</a:t>
            </a:r>
          </a:p>
        </p:txBody>
      </p:sp>
      <p:sp>
        <p:nvSpPr>
          <p:cNvPr name="TextBox 39" id="39"/>
          <p:cNvSpPr txBox="true"/>
          <p:nvPr/>
        </p:nvSpPr>
        <p:spPr>
          <a:xfrm rot="0">
            <a:off x="1350476" y="5691886"/>
            <a:ext cx="735781" cy="190419"/>
          </a:xfrm>
          <a:prstGeom prst="rect">
            <a:avLst/>
          </a:prstGeom>
        </p:spPr>
        <p:txBody>
          <a:bodyPr anchor="t" rtlCol="false" tIns="0" lIns="0" bIns="0" rIns="0">
            <a:spAutoFit/>
          </a:bodyPr>
          <a:lstStyle/>
          <a:p>
            <a:pPr algn="l">
              <a:lnSpc>
                <a:spcPts val="1439"/>
              </a:lnSpc>
            </a:pPr>
            <a:r>
              <a:rPr lang="en-US" sz="1200" b="true">
                <a:solidFill>
                  <a:srgbClr val="10439F"/>
                </a:solidFill>
                <a:latin typeface="Poppins Bold"/>
                <a:ea typeface="Poppins Bold"/>
                <a:cs typeface="Poppins Bold"/>
                <a:sym typeface="Poppins Bold"/>
              </a:rPr>
              <a:t>Shirt</a:t>
            </a:r>
          </a:p>
        </p:txBody>
      </p:sp>
      <p:sp>
        <p:nvSpPr>
          <p:cNvPr name="TextBox 40" id="40"/>
          <p:cNvSpPr txBox="true"/>
          <p:nvPr/>
        </p:nvSpPr>
        <p:spPr>
          <a:xfrm rot="0">
            <a:off x="3297922" y="5691886"/>
            <a:ext cx="664729" cy="190419"/>
          </a:xfrm>
          <a:prstGeom prst="rect">
            <a:avLst/>
          </a:prstGeom>
        </p:spPr>
        <p:txBody>
          <a:bodyPr anchor="t" rtlCol="false" tIns="0" lIns="0" bIns="0" rIns="0">
            <a:spAutoFit/>
          </a:bodyPr>
          <a:lstStyle/>
          <a:p>
            <a:pPr algn="l">
              <a:lnSpc>
                <a:spcPts val="1439"/>
              </a:lnSpc>
            </a:pPr>
            <a:r>
              <a:rPr lang="en-US" sz="1200" b="true">
                <a:solidFill>
                  <a:srgbClr val="10439F"/>
                </a:solidFill>
                <a:latin typeface="Poppins Bold"/>
                <a:ea typeface="Poppins Bold"/>
                <a:cs typeface="Poppins Bold"/>
                <a:sym typeface="Poppins Bold"/>
              </a:rPr>
              <a:t>Dress</a:t>
            </a:r>
          </a:p>
        </p:txBody>
      </p:sp>
      <p:sp>
        <p:nvSpPr>
          <p:cNvPr name="TextBox 41" id="41"/>
          <p:cNvSpPr txBox="true"/>
          <p:nvPr/>
        </p:nvSpPr>
        <p:spPr>
          <a:xfrm rot="0">
            <a:off x="839260" y="6015655"/>
            <a:ext cx="3123391" cy="483370"/>
          </a:xfrm>
          <a:prstGeom prst="rect">
            <a:avLst/>
          </a:prstGeom>
        </p:spPr>
        <p:txBody>
          <a:bodyPr anchor="t" rtlCol="false" tIns="0" lIns="0" bIns="0" rIns="0">
            <a:spAutoFit/>
          </a:bodyPr>
          <a:lstStyle/>
          <a:p>
            <a:pPr algn="just">
              <a:lnSpc>
                <a:spcPts val="959"/>
              </a:lnSpc>
            </a:pPr>
            <a:r>
              <a:rPr lang="en-US" sz="799">
                <a:solidFill>
                  <a:srgbClr val="000000"/>
                </a:solidFill>
                <a:latin typeface="Poppins"/>
                <a:ea typeface="Poppins"/>
                <a:cs typeface="Poppins"/>
                <a:sym typeface="Poppins"/>
              </a:rPr>
              <a:t>Lorem ipsum dolor sit amet, consectetur adipiscing elit. Etiam egestas porta mattis. Fusce purus tellus, vulputate vitae accumsan sit amet, viverra quis nulla. Duis suscipit euismod felis. Sed eget sapien eleifend risus eleifend dictum.</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E8E6E6"/>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3702598" y="-1328786"/>
            <a:ext cx="2348403" cy="3438784"/>
          </a:xfrm>
          <a:custGeom>
            <a:avLst/>
            <a:gdLst/>
            <a:ahLst/>
            <a:cxnLst/>
            <a:rect r="r" b="b" t="t" l="l"/>
            <a:pathLst>
              <a:path h="3438784" w="2348403">
                <a:moveTo>
                  <a:pt x="0" y="0"/>
                </a:moveTo>
                <a:lnTo>
                  <a:pt x="2348404" y="0"/>
                </a:lnTo>
                <a:lnTo>
                  <a:pt x="2348404" y="3438784"/>
                </a:lnTo>
                <a:lnTo>
                  <a:pt x="0" y="3438784"/>
                </a:lnTo>
                <a:lnTo>
                  <a:pt x="0" y="0"/>
                </a:lnTo>
                <a:close/>
              </a:path>
            </a:pathLst>
          </a:custGeom>
          <a:blipFill>
            <a:blip r:embed="rId2">
              <a:alphaModFix amt="30000"/>
              <a:extLst>
                <a:ext uri="{96DAC541-7B7A-43D3-8B79-37D633B846F1}">
                  <asvg:svgBlip xmlns:asvg="http://schemas.microsoft.com/office/drawing/2016/SVG/main" r:embed="rId3"/>
                </a:ext>
              </a:extLst>
            </a:blip>
            <a:stretch>
              <a:fillRect l="0" t="0" r="0" b="0"/>
            </a:stretch>
          </a:blipFill>
        </p:spPr>
      </p:sp>
      <p:pic>
        <p:nvPicPr>
          <p:cNvPr name="Picture 3" id="3"/>
          <p:cNvPicPr>
            <a:picLocks noChangeAspect="true"/>
          </p:cNvPicPr>
          <p:nvPr/>
        </p:nvPicPr>
        <p:blipFill>
          <a:blip r:embed="rId4"/>
          <a:stretch>
            <a:fillRect/>
          </a:stretch>
        </p:blipFill>
        <p:spPr>
          <a:xfrm rot="0">
            <a:off x="6212526" y="2664727"/>
            <a:ext cx="3064968" cy="1920790"/>
          </a:xfrm>
          <a:prstGeom prst="rect">
            <a:avLst/>
          </a:prstGeom>
        </p:spPr>
      </p:pic>
      <p:grpSp>
        <p:nvGrpSpPr>
          <p:cNvPr name="Group 4" id="4"/>
          <p:cNvGrpSpPr/>
          <p:nvPr/>
        </p:nvGrpSpPr>
        <p:grpSpPr>
          <a:xfrm rot="0">
            <a:off x="6467940" y="1764833"/>
            <a:ext cx="2366240" cy="483963"/>
            <a:chOff x="0" y="0"/>
            <a:chExt cx="939609" cy="192177"/>
          </a:xfrm>
        </p:grpSpPr>
        <p:sp>
          <p:nvSpPr>
            <p:cNvPr name="Freeform 5" id="5"/>
            <p:cNvSpPr/>
            <p:nvPr/>
          </p:nvSpPr>
          <p:spPr>
            <a:xfrm flipH="false" flipV="false" rot="0">
              <a:off x="0" y="0"/>
              <a:ext cx="939609" cy="192177"/>
            </a:xfrm>
            <a:custGeom>
              <a:avLst/>
              <a:gdLst/>
              <a:ahLst/>
              <a:cxnLst/>
              <a:rect r="r" b="b" t="t" l="l"/>
              <a:pathLst>
                <a:path h="192177" w="939609">
                  <a:moveTo>
                    <a:pt x="96088" y="0"/>
                  </a:moveTo>
                  <a:lnTo>
                    <a:pt x="843521" y="0"/>
                  </a:lnTo>
                  <a:cubicBezTo>
                    <a:pt x="896589" y="0"/>
                    <a:pt x="939609" y="43020"/>
                    <a:pt x="939609" y="96088"/>
                  </a:cubicBezTo>
                  <a:lnTo>
                    <a:pt x="939609" y="96088"/>
                  </a:lnTo>
                  <a:cubicBezTo>
                    <a:pt x="939609" y="121572"/>
                    <a:pt x="929486" y="146013"/>
                    <a:pt x="911465" y="164033"/>
                  </a:cubicBezTo>
                  <a:cubicBezTo>
                    <a:pt x="893445" y="182053"/>
                    <a:pt x="869005" y="192177"/>
                    <a:pt x="843521" y="192177"/>
                  </a:cubicBezTo>
                  <a:lnTo>
                    <a:pt x="96088" y="192177"/>
                  </a:lnTo>
                  <a:cubicBezTo>
                    <a:pt x="43020" y="192177"/>
                    <a:pt x="0" y="149156"/>
                    <a:pt x="0" y="96088"/>
                  </a:cubicBezTo>
                  <a:lnTo>
                    <a:pt x="0" y="96088"/>
                  </a:lnTo>
                  <a:cubicBezTo>
                    <a:pt x="0" y="43020"/>
                    <a:pt x="43020" y="0"/>
                    <a:pt x="96088" y="0"/>
                  </a:cubicBezTo>
                  <a:close/>
                </a:path>
              </a:pathLst>
            </a:custGeom>
            <a:solidFill>
              <a:srgbClr val="383838"/>
            </a:solidFill>
          </p:spPr>
        </p:sp>
        <p:sp>
          <p:nvSpPr>
            <p:cNvPr name="TextBox 6" id="6"/>
            <p:cNvSpPr txBox="true"/>
            <p:nvPr/>
          </p:nvSpPr>
          <p:spPr>
            <a:xfrm>
              <a:off x="0" y="9525"/>
              <a:ext cx="939609" cy="182652"/>
            </a:xfrm>
            <a:prstGeom prst="rect">
              <a:avLst/>
            </a:prstGeom>
          </p:spPr>
          <p:txBody>
            <a:bodyPr anchor="ctr" rtlCol="false" tIns="16078" lIns="16078" bIns="16078" rIns="16078"/>
            <a:lstStyle/>
            <a:p>
              <a:pPr algn="ctr" marL="0" indent="0" lvl="0">
                <a:lnSpc>
                  <a:spcPts val="1300"/>
                </a:lnSpc>
                <a:spcBef>
                  <a:spcPct val="0"/>
                </a:spcBef>
              </a:pPr>
              <a:r>
                <a:rPr lang="en-US" b="true" sz="1300">
                  <a:solidFill>
                    <a:srgbClr val="DBDBDB"/>
                  </a:solidFill>
                  <a:latin typeface="Poppins Bold"/>
                  <a:ea typeface="Poppins Bold"/>
                  <a:cs typeface="Poppins Bold"/>
                  <a:sym typeface="Poppins Bold"/>
                </a:rPr>
                <a:t>Purchase Frequency</a:t>
              </a:r>
            </a:p>
          </p:txBody>
        </p:sp>
      </p:grpSp>
      <p:sp>
        <p:nvSpPr>
          <p:cNvPr name="AutoShape 7" id="7"/>
          <p:cNvSpPr/>
          <p:nvPr/>
        </p:nvSpPr>
        <p:spPr>
          <a:xfrm>
            <a:off x="8643740" y="2006814"/>
            <a:ext cx="1730826" cy="0"/>
          </a:xfrm>
          <a:prstGeom prst="line">
            <a:avLst/>
          </a:prstGeom>
          <a:ln cap="rnd" w="28575">
            <a:solidFill>
              <a:srgbClr val="E485A4"/>
            </a:solidFill>
            <a:prstDash val="solid"/>
            <a:headEnd type="oval" len="lg" w="lg"/>
            <a:tailEnd type="none" len="sm" w="sm"/>
          </a:ln>
        </p:spPr>
      </p:sp>
      <p:grpSp>
        <p:nvGrpSpPr>
          <p:cNvPr name="Group 8" id="8"/>
          <p:cNvGrpSpPr/>
          <p:nvPr/>
        </p:nvGrpSpPr>
        <p:grpSpPr>
          <a:xfrm rot="0">
            <a:off x="736627" y="1764833"/>
            <a:ext cx="2804675" cy="483963"/>
            <a:chOff x="0" y="0"/>
            <a:chExt cx="1113707" cy="192177"/>
          </a:xfrm>
        </p:grpSpPr>
        <p:sp>
          <p:nvSpPr>
            <p:cNvPr name="Freeform 9" id="9"/>
            <p:cNvSpPr/>
            <p:nvPr/>
          </p:nvSpPr>
          <p:spPr>
            <a:xfrm flipH="false" flipV="false" rot="0">
              <a:off x="0" y="0"/>
              <a:ext cx="1113707" cy="192177"/>
            </a:xfrm>
            <a:custGeom>
              <a:avLst/>
              <a:gdLst/>
              <a:ahLst/>
              <a:cxnLst/>
              <a:rect r="r" b="b" t="t" l="l"/>
              <a:pathLst>
                <a:path h="192177" w="1113707">
                  <a:moveTo>
                    <a:pt x="96088" y="0"/>
                  </a:moveTo>
                  <a:lnTo>
                    <a:pt x="1017619" y="0"/>
                  </a:lnTo>
                  <a:cubicBezTo>
                    <a:pt x="1043103" y="0"/>
                    <a:pt x="1067543" y="10124"/>
                    <a:pt x="1085563" y="28144"/>
                  </a:cubicBezTo>
                  <a:cubicBezTo>
                    <a:pt x="1103584" y="46164"/>
                    <a:pt x="1113707" y="70604"/>
                    <a:pt x="1113707" y="96088"/>
                  </a:cubicBezTo>
                  <a:lnTo>
                    <a:pt x="1113707" y="96088"/>
                  </a:lnTo>
                  <a:cubicBezTo>
                    <a:pt x="1113707" y="149156"/>
                    <a:pt x="1070687" y="192177"/>
                    <a:pt x="1017619" y="192177"/>
                  </a:cubicBezTo>
                  <a:lnTo>
                    <a:pt x="96088" y="192177"/>
                  </a:lnTo>
                  <a:cubicBezTo>
                    <a:pt x="43020" y="192177"/>
                    <a:pt x="0" y="149156"/>
                    <a:pt x="0" y="96088"/>
                  </a:cubicBezTo>
                  <a:lnTo>
                    <a:pt x="0" y="96088"/>
                  </a:lnTo>
                  <a:cubicBezTo>
                    <a:pt x="0" y="43020"/>
                    <a:pt x="43020" y="0"/>
                    <a:pt x="96088" y="0"/>
                  </a:cubicBezTo>
                  <a:close/>
                </a:path>
              </a:pathLst>
            </a:custGeom>
            <a:solidFill>
              <a:srgbClr val="383838"/>
            </a:solidFill>
          </p:spPr>
        </p:sp>
        <p:sp>
          <p:nvSpPr>
            <p:cNvPr name="TextBox 10" id="10"/>
            <p:cNvSpPr txBox="true"/>
            <p:nvPr/>
          </p:nvSpPr>
          <p:spPr>
            <a:xfrm>
              <a:off x="0" y="9525"/>
              <a:ext cx="1113707" cy="182652"/>
            </a:xfrm>
            <a:prstGeom prst="rect">
              <a:avLst/>
            </a:prstGeom>
          </p:spPr>
          <p:txBody>
            <a:bodyPr anchor="ctr" rtlCol="false" tIns="16078" lIns="16078" bIns="16078" rIns="16078"/>
            <a:lstStyle/>
            <a:p>
              <a:pPr algn="ctr" marL="0" indent="0" lvl="0">
                <a:lnSpc>
                  <a:spcPts val="1300"/>
                </a:lnSpc>
                <a:spcBef>
                  <a:spcPct val="0"/>
                </a:spcBef>
              </a:pPr>
              <a:r>
                <a:rPr lang="en-US" b="true" sz="1300">
                  <a:solidFill>
                    <a:srgbClr val="DBDBDB"/>
                  </a:solidFill>
                  <a:latin typeface="Poppins Bold"/>
                  <a:ea typeface="Poppins Bold"/>
                  <a:cs typeface="Poppins Bold"/>
                  <a:sym typeface="Poppins Bold"/>
                </a:rPr>
                <a:t>Customer Demographics</a:t>
              </a:r>
            </a:p>
          </p:txBody>
        </p:sp>
      </p:grpSp>
      <p:grpSp>
        <p:nvGrpSpPr>
          <p:cNvPr name="Group 11" id="11"/>
          <p:cNvGrpSpPr/>
          <p:nvPr/>
        </p:nvGrpSpPr>
        <p:grpSpPr>
          <a:xfrm rot="0">
            <a:off x="819120" y="2481131"/>
            <a:ext cx="153072" cy="153072"/>
            <a:chOff x="0" y="0"/>
            <a:chExt cx="56693" cy="56693"/>
          </a:xfrm>
        </p:grpSpPr>
        <p:sp>
          <p:nvSpPr>
            <p:cNvPr name="Freeform 12" id="12"/>
            <p:cNvSpPr/>
            <p:nvPr/>
          </p:nvSpPr>
          <p:spPr>
            <a:xfrm flipH="false" flipV="false" rot="0">
              <a:off x="0" y="0"/>
              <a:ext cx="56693" cy="56693"/>
            </a:xfrm>
            <a:custGeom>
              <a:avLst/>
              <a:gdLst/>
              <a:ahLst/>
              <a:cxnLst/>
              <a:rect r="r" b="b" t="t" l="l"/>
              <a:pathLst>
                <a:path h="56693" w="56693">
                  <a:moveTo>
                    <a:pt x="28347" y="0"/>
                  </a:moveTo>
                  <a:lnTo>
                    <a:pt x="28347" y="0"/>
                  </a:lnTo>
                  <a:cubicBezTo>
                    <a:pt x="35865" y="0"/>
                    <a:pt x="43075" y="2987"/>
                    <a:pt x="48391" y="8303"/>
                  </a:cubicBezTo>
                  <a:cubicBezTo>
                    <a:pt x="53707" y="13619"/>
                    <a:pt x="56693" y="20829"/>
                    <a:pt x="56693" y="28347"/>
                  </a:cubicBezTo>
                  <a:lnTo>
                    <a:pt x="56693" y="28347"/>
                  </a:lnTo>
                  <a:cubicBezTo>
                    <a:pt x="56693" y="44002"/>
                    <a:pt x="44002" y="56693"/>
                    <a:pt x="28347" y="56693"/>
                  </a:cubicBezTo>
                  <a:lnTo>
                    <a:pt x="28347" y="56693"/>
                  </a:lnTo>
                  <a:cubicBezTo>
                    <a:pt x="12691" y="56693"/>
                    <a:pt x="0" y="44002"/>
                    <a:pt x="0" y="28347"/>
                  </a:cubicBezTo>
                  <a:lnTo>
                    <a:pt x="0" y="28347"/>
                  </a:lnTo>
                  <a:cubicBezTo>
                    <a:pt x="0" y="12691"/>
                    <a:pt x="12691" y="0"/>
                    <a:pt x="28347" y="0"/>
                  </a:cubicBezTo>
                  <a:close/>
                </a:path>
              </a:pathLst>
            </a:custGeom>
            <a:solidFill>
              <a:srgbClr val="2E508D"/>
            </a:solidFill>
          </p:spPr>
        </p:sp>
        <p:sp>
          <p:nvSpPr>
            <p:cNvPr name="TextBox 13" id="13"/>
            <p:cNvSpPr txBox="true"/>
            <p:nvPr/>
          </p:nvSpPr>
          <p:spPr>
            <a:xfrm>
              <a:off x="0" y="-9525"/>
              <a:ext cx="56693" cy="66218"/>
            </a:xfrm>
            <a:prstGeom prst="rect">
              <a:avLst/>
            </a:prstGeom>
          </p:spPr>
          <p:txBody>
            <a:bodyPr anchor="ctr" rtlCol="false" tIns="50800" lIns="50800" bIns="50800" rIns="50800"/>
            <a:lstStyle/>
            <a:p>
              <a:pPr algn="ctr">
                <a:lnSpc>
                  <a:spcPts val="1270"/>
                </a:lnSpc>
              </a:pPr>
            </a:p>
          </p:txBody>
        </p:sp>
      </p:grpSp>
      <p:sp>
        <p:nvSpPr>
          <p:cNvPr name="AutoShape 14" id="14"/>
          <p:cNvSpPr/>
          <p:nvPr/>
        </p:nvSpPr>
        <p:spPr>
          <a:xfrm>
            <a:off x="731520" y="2722090"/>
            <a:ext cx="2105239" cy="0"/>
          </a:xfrm>
          <a:prstGeom prst="line">
            <a:avLst/>
          </a:prstGeom>
          <a:ln cap="flat" w="9525">
            <a:solidFill>
              <a:srgbClr val="383838"/>
            </a:solidFill>
            <a:prstDash val="solid"/>
            <a:headEnd type="none" len="sm" w="sm"/>
            <a:tailEnd type="none" len="sm" w="sm"/>
          </a:ln>
        </p:spPr>
      </p:sp>
      <p:sp>
        <p:nvSpPr>
          <p:cNvPr name="AutoShape 15" id="15"/>
          <p:cNvSpPr/>
          <p:nvPr/>
        </p:nvSpPr>
        <p:spPr>
          <a:xfrm>
            <a:off x="731520" y="3066226"/>
            <a:ext cx="2105239" cy="0"/>
          </a:xfrm>
          <a:prstGeom prst="line">
            <a:avLst/>
          </a:prstGeom>
          <a:ln cap="flat" w="9525">
            <a:solidFill>
              <a:srgbClr val="383838"/>
            </a:solidFill>
            <a:prstDash val="solid"/>
            <a:headEnd type="none" len="sm" w="sm"/>
            <a:tailEnd type="none" len="sm" w="sm"/>
          </a:ln>
        </p:spPr>
      </p:sp>
      <p:sp>
        <p:nvSpPr>
          <p:cNvPr name="AutoShape 16" id="16"/>
          <p:cNvSpPr/>
          <p:nvPr/>
        </p:nvSpPr>
        <p:spPr>
          <a:xfrm>
            <a:off x="731520" y="3419284"/>
            <a:ext cx="2105239" cy="0"/>
          </a:xfrm>
          <a:prstGeom prst="line">
            <a:avLst/>
          </a:prstGeom>
          <a:ln cap="flat" w="9525">
            <a:solidFill>
              <a:srgbClr val="383838"/>
            </a:solidFill>
            <a:prstDash val="solid"/>
            <a:headEnd type="none" len="sm" w="sm"/>
            <a:tailEnd type="none" len="sm" w="sm"/>
          </a:ln>
        </p:spPr>
      </p:sp>
      <p:sp>
        <p:nvSpPr>
          <p:cNvPr name="AutoShape 17" id="17"/>
          <p:cNvSpPr/>
          <p:nvPr/>
        </p:nvSpPr>
        <p:spPr>
          <a:xfrm>
            <a:off x="731520" y="3763420"/>
            <a:ext cx="2105239" cy="0"/>
          </a:xfrm>
          <a:prstGeom prst="line">
            <a:avLst/>
          </a:prstGeom>
          <a:ln cap="flat" w="9525">
            <a:solidFill>
              <a:srgbClr val="383838"/>
            </a:solidFill>
            <a:prstDash val="solid"/>
            <a:headEnd type="none" len="sm" w="sm"/>
            <a:tailEnd type="none" len="sm" w="sm"/>
          </a:ln>
        </p:spPr>
      </p:sp>
      <p:grpSp>
        <p:nvGrpSpPr>
          <p:cNvPr name="Group 18" id="18"/>
          <p:cNvGrpSpPr/>
          <p:nvPr/>
        </p:nvGrpSpPr>
        <p:grpSpPr>
          <a:xfrm rot="0">
            <a:off x="819120" y="2817320"/>
            <a:ext cx="153072" cy="153072"/>
            <a:chOff x="0" y="0"/>
            <a:chExt cx="56693" cy="56693"/>
          </a:xfrm>
        </p:grpSpPr>
        <p:sp>
          <p:nvSpPr>
            <p:cNvPr name="Freeform 19" id="19"/>
            <p:cNvSpPr/>
            <p:nvPr/>
          </p:nvSpPr>
          <p:spPr>
            <a:xfrm flipH="false" flipV="false" rot="0">
              <a:off x="0" y="0"/>
              <a:ext cx="56693" cy="56693"/>
            </a:xfrm>
            <a:custGeom>
              <a:avLst/>
              <a:gdLst/>
              <a:ahLst/>
              <a:cxnLst/>
              <a:rect r="r" b="b" t="t" l="l"/>
              <a:pathLst>
                <a:path h="56693" w="56693">
                  <a:moveTo>
                    <a:pt x="28347" y="0"/>
                  </a:moveTo>
                  <a:lnTo>
                    <a:pt x="28347" y="0"/>
                  </a:lnTo>
                  <a:cubicBezTo>
                    <a:pt x="35865" y="0"/>
                    <a:pt x="43075" y="2987"/>
                    <a:pt x="48391" y="8303"/>
                  </a:cubicBezTo>
                  <a:cubicBezTo>
                    <a:pt x="53707" y="13619"/>
                    <a:pt x="56693" y="20829"/>
                    <a:pt x="56693" y="28347"/>
                  </a:cubicBezTo>
                  <a:lnTo>
                    <a:pt x="56693" y="28347"/>
                  </a:lnTo>
                  <a:cubicBezTo>
                    <a:pt x="56693" y="44002"/>
                    <a:pt x="44002" y="56693"/>
                    <a:pt x="28347" y="56693"/>
                  </a:cubicBezTo>
                  <a:lnTo>
                    <a:pt x="28347" y="56693"/>
                  </a:lnTo>
                  <a:cubicBezTo>
                    <a:pt x="12691" y="56693"/>
                    <a:pt x="0" y="44002"/>
                    <a:pt x="0" y="28347"/>
                  </a:cubicBezTo>
                  <a:lnTo>
                    <a:pt x="0" y="28347"/>
                  </a:lnTo>
                  <a:cubicBezTo>
                    <a:pt x="0" y="12691"/>
                    <a:pt x="12691" y="0"/>
                    <a:pt x="28347" y="0"/>
                  </a:cubicBezTo>
                  <a:close/>
                </a:path>
              </a:pathLst>
            </a:custGeom>
            <a:solidFill>
              <a:srgbClr val="367D3F"/>
            </a:solidFill>
          </p:spPr>
        </p:sp>
        <p:sp>
          <p:nvSpPr>
            <p:cNvPr name="TextBox 20" id="20"/>
            <p:cNvSpPr txBox="true"/>
            <p:nvPr/>
          </p:nvSpPr>
          <p:spPr>
            <a:xfrm>
              <a:off x="0" y="-9525"/>
              <a:ext cx="56693" cy="66218"/>
            </a:xfrm>
            <a:prstGeom prst="rect">
              <a:avLst/>
            </a:prstGeom>
          </p:spPr>
          <p:txBody>
            <a:bodyPr anchor="ctr" rtlCol="false" tIns="50800" lIns="50800" bIns="50800" rIns="50800"/>
            <a:lstStyle/>
            <a:p>
              <a:pPr algn="ctr">
                <a:lnSpc>
                  <a:spcPts val="1270"/>
                </a:lnSpc>
              </a:pPr>
            </a:p>
          </p:txBody>
        </p:sp>
      </p:grpSp>
      <p:grpSp>
        <p:nvGrpSpPr>
          <p:cNvPr name="Group 21" id="21"/>
          <p:cNvGrpSpPr/>
          <p:nvPr/>
        </p:nvGrpSpPr>
        <p:grpSpPr>
          <a:xfrm rot="0">
            <a:off x="819120" y="3170982"/>
            <a:ext cx="153072" cy="153072"/>
            <a:chOff x="0" y="0"/>
            <a:chExt cx="56693" cy="56693"/>
          </a:xfrm>
        </p:grpSpPr>
        <p:sp>
          <p:nvSpPr>
            <p:cNvPr name="Freeform 22" id="22"/>
            <p:cNvSpPr/>
            <p:nvPr/>
          </p:nvSpPr>
          <p:spPr>
            <a:xfrm flipH="false" flipV="false" rot="0">
              <a:off x="0" y="0"/>
              <a:ext cx="56693" cy="56693"/>
            </a:xfrm>
            <a:custGeom>
              <a:avLst/>
              <a:gdLst/>
              <a:ahLst/>
              <a:cxnLst/>
              <a:rect r="r" b="b" t="t" l="l"/>
              <a:pathLst>
                <a:path h="56693" w="56693">
                  <a:moveTo>
                    <a:pt x="28347" y="0"/>
                  </a:moveTo>
                  <a:lnTo>
                    <a:pt x="28347" y="0"/>
                  </a:lnTo>
                  <a:cubicBezTo>
                    <a:pt x="35865" y="0"/>
                    <a:pt x="43075" y="2987"/>
                    <a:pt x="48391" y="8303"/>
                  </a:cubicBezTo>
                  <a:cubicBezTo>
                    <a:pt x="53707" y="13619"/>
                    <a:pt x="56693" y="20829"/>
                    <a:pt x="56693" y="28347"/>
                  </a:cubicBezTo>
                  <a:lnTo>
                    <a:pt x="56693" y="28347"/>
                  </a:lnTo>
                  <a:cubicBezTo>
                    <a:pt x="56693" y="44002"/>
                    <a:pt x="44002" y="56693"/>
                    <a:pt x="28347" y="56693"/>
                  </a:cubicBezTo>
                  <a:lnTo>
                    <a:pt x="28347" y="56693"/>
                  </a:lnTo>
                  <a:cubicBezTo>
                    <a:pt x="12691" y="56693"/>
                    <a:pt x="0" y="44002"/>
                    <a:pt x="0" y="28347"/>
                  </a:cubicBezTo>
                  <a:lnTo>
                    <a:pt x="0" y="28347"/>
                  </a:lnTo>
                  <a:cubicBezTo>
                    <a:pt x="0" y="12691"/>
                    <a:pt x="12691" y="0"/>
                    <a:pt x="28347" y="0"/>
                  </a:cubicBezTo>
                  <a:close/>
                </a:path>
              </a:pathLst>
            </a:custGeom>
            <a:solidFill>
              <a:srgbClr val="D6B457"/>
            </a:solidFill>
          </p:spPr>
        </p:sp>
        <p:sp>
          <p:nvSpPr>
            <p:cNvPr name="TextBox 23" id="23"/>
            <p:cNvSpPr txBox="true"/>
            <p:nvPr/>
          </p:nvSpPr>
          <p:spPr>
            <a:xfrm>
              <a:off x="0" y="-9525"/>
              <a:ext cx="56693" cy="66218"/>
            </a:xfrm>
            <a:prstGeom prst="rect">
              <a:avLst/>
            </a:prstGeom>
          </p:spPr>
          <p:txBody>
            <a:bodyPr anchor="ctr" rtlCol="false" tIns="50800" lIns="50800" bIns="50800" rIns="50800"/>
            <a:lstStyle/>
            <a:p>
              <a:pPr algn="ctr">
                <a:lnSpc>
                  <a:spcPts val="1270"/>
                </a:lnSpc>
              </a:pPr>
            </a:p>
          </p:txBody>
        </p:sp>
      </p:grpSp>
      <p:sp>
        <p:nvSpPr>
          <p:cNvPr name="TextBox 24" id="24"/>
          <p:cNvSpPr txBox="true"/>
          <p:nvPr/>
        </p:nvSpPr>
        <p:spPr>
          <a:xfrm rot="0">
            <a:off x="1910754" y="2438288"/>
            <a:ext cx="498541" cy="200658"/>
          </a:xfrm>
          <a:prstGeom prst="rect">
            <a:avLst/>
          </a:prstGeom>
        </p:spPr>
        <p:txBody>
          <a:bodyPr anchor="t" rtlCol="false" tIns="0" lIns="0" bIns="0" rIns="0">
            <a:spAutoFit/>
          </a:bodyPr>
          <a:lstStyle/>
          <a:p>
            <a:pPr algn="l">
              <a:lnSpc>
                <a:spcPts val="1540"/>
              </a:lnSpc>
              <a:spcBef>
                <a:spcPct val="0"/>
              </a:spcBef>
            </a:pPr>
            <a:r>
              <a:rPr lang="en-US" sz="1100" b="true">
                <a:solidFill>
                  <a:srgbClr val="2C2B2D"/>
                </a:solidFill>
                <a:latin typeface="Poppins Semi-Bold"/>
                <a:ea typeface="Poppins Semi-Bold"/>
                <a:cs typeface="Poppins Semi-Bold"/>
                <a:sym typeface="Poppins Semi-Bold"/>
              </a:rPr>
              <a:t>28%</a:t>
            </a:r>
          </a:p>
        </p:txBody>
      </p:sp>
      <p:sp>
        <p:nvSpPr>
          <p:cNvPr name="TextBox 25" id="25"/>
          <p:cNvSpPr txBox="true"/>
          <p:nvPr/>
        </p:nvSpPr>
        <p:spPr>
          <a:xfrm rot="0">
            <a:off x="1910754" y="2774477"/>
            <a:ext cx="498541" cy="200658"/>
          </a:xfrm>
          <a:prstGeom prst="rect">
            <a:avLst/>
          </a:prstGeom>
        </p:spPr>
        <p:txBody>
          <a:bodyPr anchor="t" rtlCol="false" tIns="0" lIns="0" bIns="0" rIns="0">
            <a:spAutoFit/>
          </a:bodyPr>
          <a:lstStyle/>
          <a:p>
            <a:pPr algn="l">
              <a:lnSpc>
                <a:spcPts val="1540"/>
              </a:lnSpc>
              <a:spcBef>
                <a:spcPct val="0"/>
              </a:spcBef>
            </a:pPr>
            <a:r>
              <a:rPr lang="en-US" sz="1100" b="true">
                <a:solidFill>
                  <a:srgbClr val="2C2B2D"/>
                </a:solidFill>
                <a:latin typeface="Poppins Semi-Bold"/>
                <a:ea typeface="Poppins Semi-Bold"/>
                <a:cs typeface="Poppins Semi-Bold"/>
                <a:sym typeface="Poppins Semi-Bold"/>
              </a:rPr>
              <a:t>37%</a:t>
            </a:r>
          </a:p>
        </p:txBody>
      </p:sp>
      <p:sp>
        <p:nvSpPr>
          <p:cNvPr name="TextBox 26" id="26"/>
          <p:cNvSpPr txBox="true"/>
          <p:nvPr/>
        </p:nvSpPr>
        <p:spPr>
          <a:xfrm rot="0">
            <a:off x="1910754" y="3128139"/>
            <a:ext cx="498541" cy="200658"/>
          </a:xfrm>
          <a:prstGeom prst="rect">
            <a:avLst/>
          </a:prstGeom>
        </p:spPr>
        <p:txBody>
          <a:bodyPr anchor="t" rtlCol="false" tIns="0" lIns="0" bIns="0" rIns="0">
            <a:spAutoFit/>
          </a:bodyPr>
          <a:lstStyle/>
          <a:p>
            <a:pPr algn="l">
              <a:lnSpc>
                <a:spcPts val="1540"/>
              </a:lnSpc>
              <a:spcBef>
                <a:spcPct val="0"/>
              </a:spcBef>
            </a:pPr>
            <a:r>
              <a:rPr lang="en-US" sz="1100" b="true">
                <a:solidFill>
                  <a:srgbClr val="2C2B2D"/>
                </a:solidFill>
                <a:latin typeface="Poppins Semi-Bold"/>
                <a:ea typeface="Poppins Semi-Bold"/>
                <a:cs typeface="Poppins Semi-Bold"/>
                <a:sym typeface="Poppins Semi-Bold"/>
              </a:rPr>
              <a:t>23%</a:t>
            </a:r>
          </a:p>
        </p:txBody>
      </p:sp>
      <p:grpSp>
        <p:nvGrpSpPr>
          <p:cNvPr name="Group 27" id="27"/>
          <p:cNvGrpSpPr/>
          <p:nvPr/>
        </p:nvGrpSpPr>
        <p:grpSpPr>
          <a:xfrm rot="0">
            <a:off x="819120" y="3514514"/>
            <a:ext cx="153072" cy="153072"/>
            <a:chOff x="0" y="0"/>
            <a:chExt cx="56693" cy="56693"/>
          </a:xfrm>
        </p:grpSpPr>
        <p:sp>
          <p:nvSpPr>
            <p:cNvPr name="Freeform 28" id="28"/>
            <p:cNvSpPr/>
            <p:nvPr/>
          </p:nvSpPr>
          <p:spPr>
            <a:xfrm flipH="false" flipV="false" rot="0">
              <a:off x="0" y="0"/>
              <a:ext cx="56693" cy="56693"/>
            </a:xfrm>
            <a:custGeom>
              <a:avLst/>
              <a:gdLst/>
              <a:ahLst/>
              <a:cxnLst/>
              <a:rect r="r" b="b" t="t" l="l"/>
              <a:pathLst>
                <a:path h="56693" w="56693">
                  <a:moveTo>
                    <a:pt x="28347" y="0"/>
                  </a:moveTo>
                  <a:lnTo>
                    <a:pt x="28347" y="0"/>
                  </a:lnTo>
                  <a:cubicBezTo>
                    <a:pt x="35865" y="0"/>
                    <a:pt x="43075" y="2987"/>
                    <a:pt x="48391" y="8303"/>
                  </a:cubicBezTo>
                  <a:cubicBezTo>
                    <a:pt x="53707" y="13619"/>
                    <a:pt x="56693" y="20829"/>
                    <a:pt x="56693" y="28347"/>
                  </a:cubicBezTo>
                  <a:lnTo>
                    <a:pt x="56693" y="28347"/>
                  </a:lnTo>
                  <a:cubicBezTo>
                    <a:pt x="56693" y="44002"/>
                    <a:pt x="44002" y="56693"/>
                    <a:pt x="28347" y="56693"/>
                  </a:cubicBezTo>
                  <a:lnTo>
                    <a:pt x="28347" y="56693"/>
                  </a:lnTo>
                  <a:cubicBezTo>
                    <a:pt x="12691" y="56693"/>
                    <a:pt x="0" y="44002"/>
                    <a:pt x="0" y="28347"/>
                  </a:cubicBezTo>
                  <a:lnTo>
                    <a:pt x="0" y="28347"/>
                  </a:lnTo>
                  <a:cubicBezTo>
                    <a:pt x="0" y="12691"/>
                    <a:pt x="12691" y="0"/>
                    <a:pt x="28347" y="0"/>
                  </a:cubicBezTo>
                  <a:close/>
                </a:path>
              </a:pathLst>
            </a:custGeom>
            <a:solidFill>
              <a:srgbClr val="E485A4"/>
            </a:solidFill>
          </p:spPr>
        </p:sp>
        <p:sp>
          <p:nvSpPr>
            <p:cNvPr name="TextBox 29" id="29"/>
            <p:cNvSpPr txBox="true"/>
            <p:nvPr/>
          </p:nvSpPr>
          <p:spPr>
            <a:xfrm>
              <a:off x="0" y="-9525"/>
              <a:ext cx="56693" cy="66218"/>
            </a:xfrm>
            <a:prstGeom prst="rect">
              <a:avLst/>
            </a:prstGeom>
          </p:spPr>
          <p:txBody>
            <a:bodyPr anchor="ctr" rtlCol="false" tIns="50800" lIns="50800" bIns="50800" rIns="50800"/>
            <a:lstStyle/>
            <a:p>
              <a:pPr algn="ctr">
                <a:lnSpc>
                  <a:spcPts val="1270"/>
                </a:lnSpc>
              </a:pPr>
            </a:p>
          </p:txBody>
        </p:sp>
      </p:grpSp>
      <p:grpSp>
        <p:nvGrpSpPr>
          <p:cNvPr name="Group 30" id="30"/>
          <p:cNvGrpSpPr/>
          <p:nvPr/>
        </p:nvGrpSpPr>
        <p:grpSpPr>
          <a:xfrm rot="0">
            <a:off x="819120" y="3868176"/>
            <a:ext cx="153072" cy="153072"/>
            <a:chOff x="0" y="0"/>
            <a:chExt cx="56693" cy="56693"/>
          </a:xfrm>
        </p:grpSpPr>
        <p:sp>
          <p:nvSpPr>
            <p:cNvPr name="Freeform 31" id="31"/>
            <p:cNvSpPr/>
            <p:nvPr/>
          </p:nvSpPr>
          <p:spPr>
            <a:xfrm flipH="false" flipV="false" rot="0">
              <a:off x="0" y="0"/>
              <a:ext cx="56693" cy="56693"/>
            </a:xfrm>
            <a:custGeom>
              <a:avLst/>
              <a:gdLst/>
              <a:ahLst/>
              <a:cxnLst/>
              <a:rect r="r" b="b" t="t" l="l"/>
              <a:pathLst>
                <a:path h="56693" w="56693">
                  <a:moveTo>
                    <a:pt x="28347" y="0"/>
                  </a:moveTo>
                  <a:lnTo>
                    <a:pt x="28347" y="0"/>
                  </a:lnTo>
                  <a:cubicBezTo>
                    <a:pt x="35865" y="0"/>
                    <a:pt x="43075" y="2987"/>
                    <a:pt x="48391" y="8303"/>
                  </a:cubicBezTo>
                  <a:cubicBezTo>
                    <a:pt x="53707" y="13619"/>
                    <a:pt x="56693" y="20829"/>
                    <a:pt x="56693" y="28347"/>
                  </a:cubicBezTo>
                  <a:lnTo>
                    <a:pt x="56693" y="28347"/>
                  </a:lnTo>
                  <a:cubicBezTo>
                    <a:pt x="56693" y="44002"/>
                    <a:pt x="44002" y="56693"/>
                    <a:pt x="28347" y="56693"/>
                  </a:cubicBezTo>
                  <a:lnTo>
                    <a:pt x="28347" y="56693"/>
                  </a:lnTo>
                  <a:cubicBezTo>
                    <a:pt x="12691" y="56693"/>
                    <a:pt x="0" y="44002"/>
                    <a:pt x="0" y="28347"/>
                  </a:cubicBezTo>
                  <a:lnTo>
                    <a:pt x="0" y="28347"/>
                  </a:lnTo>
                  <a:cubicBezTo>
                    <a:pt x="0" y="12691"/>
                    <a:pt x="12691" y="0"/>
                    <a:pt x="28347" y="0"/>
                  </a:cubicBezTo>
                  <a:close/>
                </a:path>
              </a:pathLst>
            </a:custGeom>
            <a:solidFill>
              <a:srgbClr val="54B9C8"/>
            </a:solidFill>
          </p:spPr>
        </p:sp>
        <p:sp>
          <p:nvSpPr>
            <p:cNvPr name="TextBox 32" id="32"/>
            <p:cNvSpPr txBox="true"/>
            <p:nvPr/>
          </p:nvSpPr>
          <p:spPr>
            <a:xfrm>
              <a:off x="0" y="-9525"/>
              <a:ext cx="56693" cy="66218"/>
            </a:xfrm>
            <a:prstGeom prst="rect">
              <a:avLst/>
            </a:prstGeom>
          </p:spPr>
          <p:txBody>
            <a:bodyPr anchor="ctr" rtlCol="false" tIns="50800" lIns="50800" bIns="50800" rIns="50800"/>
            <a:lstStyle/>
            <a:p>
              <a:pPr algn="ctr">
                <a:lnSpc>
                  <a:spcPts val="1270"/>
                </a:lnSpc>
              </a:pPr>
            </a:p>
          </p:txBody>
        </p:sp>
      </p:grpSp>
      <p:sp>
        <p:nvSpPr>
          <p:cNvPr name="TextBox 33" id="33"/>
          <p:cNvSpPr txBox="true"/>
          <p:nvPr/>
        </p:nvSpPr>
        <p:spPr>
          <a:xfrm rot="0">
            <a:off x="1910754" y="3481196"/>
            <a:ext cx="498541" cy="200658"/>
          </a:xfrm>
          <a:prstGeom prst="rect">
            <a:avLst/>
          </a:prstGeom>
        </p:spPr>
        <p:txBody>
          <a:bodyPr anchor="t" rtlCol="false" tIns="0" lIns="0" bIns="0" rIns="0">
            <a:spAutoFit/>
          </a:bodyPr>
          <a:lstStyle/>
          <a:p>
            <a:pPr algn="l">
              <a:lnSpc>
                <a:spcPts val="1540"/>
              </a:lnSpc>
              <a:spcBef>
                <a:spcPct val="0"/>
              </a:spcBef>
            </a:pPr>
            <a:r>
              <a:rPr lang="en-US" sz="1100" b="true">
                <a:solidFill>
                  <a:srgbClr val="2C2B2D"/>
                </a:solidFill>
                <a:latin typeface="Poppins Semi-Bold"/>
                <a:ea typeface="Poppins Semi-Bold"/>
                <a:cs typeface="Poppins Semi-Bold"/>
                <a:sym typeface="Poppins Semi-Bold"/>
              </a:rPr>
              <a:t>9%</a:t>
            </a:r>
          </a:p>
        </p:txBody>
      </p:sp>
      <p:sp>
        <p:nvSpPr>
          <p:cNvPr name="TextBox 34" id="34"/>
          <p:cNvSpPr txBox="true"/>
          <p:nvPr/>
        </p:nvSpPr>
        <p:spPr>
          <a:xfrm rot="0">
            <a:off x="1910754" y="3806283"/>
            <a:ext cx="498541" cy="200658"/>
          </a:xfrm>
          <a:prstGeom prst="rect">
            <a:avLst/>
          </a:prstGeom>
        </p:spPr>
        <p:txBody>
          <a:bodyPr anchor="t" rtlCol="false" tIns="0" lIns="0" bIns="0" rIns="0">
            <a:spAutoFit/>
          </a:bodyPr>
          <a:lstStyle/>
          <a:p>
            <a:pPr algn="l">
              <a:lnSpc>
                <a:spcPts val="1540"/>
              </a:lnSpc>
              <a:spcBef>
                <a:spcPct val="0"/>
              </a:spcBef>
            </a:pPr>
            <a:r>
              <a:rPr lang="en-US" sz="1100" b="true">
                <a:solidFill>
                  <a:srgbClr val="2C2B2D"/>
                </a:solidFill>
                <a:latin typeface="Poppins Semi-Bold"/>
                <a:ea typeface="Poppins Semi-Bold"/>
                <a:cs typeface="Poppins Semi-Bold"/>
                <a:sym typeface="Poppins Semi-Bold"/>
              </a:rPr>
              <a:t>3%</a:t>
            </a:r>
          </a:p>
        </p:txBody>
      </p:sp>
      <p:pic>
        <p:nvPicPr>
          <p:cNvPr name="Picture 35" id="35"/>
          <p:cNvPicPr>
            <a:picLocks noChangeAspect="true"/>
          </p:cNvPicPr>
          <p:nvPr/>
        </p:nvPicPr>
        <p:blipFill>
          <a:blip r:embed="rId5"/>
          <a:stretch>
            <a:fillRect/>
          </a:stretch>
        </p:blipFill>
        <p:spPr>
          <a:xfrm rot="0">
            <a:off x="2239228" y="2456747"/>
            <a:ext cx="1584142" cy="1584142"/>
          </a:xfrm>
          <a:prstGeom prst="rect">
            <a:avLst/>
          </a:prstGeom>
        </p:spPr>
      </p:pic>
      <p:sp>
        <p:nvSpPr>
          <p:cNvPr name="Freeform 36" id="36"/>
          <p:cNvSpPr/>
          <p:nvPr/>
        </p:nvSpPr>
        <p:spPr>
          <a:xfrm flipH="false" flipV="false" rot="484059">
            <a:off x="-2664362" y="-153313"/>
            <a:ext cx="4281533" cy="1905282"/>
          </a:xfrm>
          <a:custGeom>
            <a:avLst/>
            <a:gdLst/>
            <a:ahLst/>
            <a:cxnLst/>
            <a:rect r="r" b="b" t="t" l="l"/>
            <a:pathLst>
              <a:path h="1905282" w="4281533">
                <a:moveTo>
                  <a:pt x="0" y="0"/>
                </a:moveTo>
                <a:lnTo>
                  <a:pt x="4281533" y="0"/>
                </a:lnTo>
                <a:lnTo>
                  <a:pt x="4281533" y="1905282"/>
                </a:lnTo>
                <a:lnTo>
                  <a:pt x="0" y="1905282"/>
                </a:lnTo>
                <a:lnTo>
                  <a:pt x="0" y="0"/>
                </a:lnTo>
                <a:close/>
              </a:path>
            </a:pathLst>
          </a:custGeom>
          <a:blipFill>
            <a:blip r:embed="rId6">
              <a:alphaModFix amt="73000"/>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AutoShape 37" id="37"/>
          <p:cNvSpPr/>
          <p:nvPr/>
        </p:nvSpPr>
        <p:spPr>
          <a:xfrm>
            <a:off x="-817077" y="2006814"/>
            <a:ext cx="1730826" cy="0"/>
          </a:xfrm>
          <a:prstGeom prst="line">
            <a:avLst/>
          </a:prstGeom>
          <a:ln cap="rnd" w="28575">
            <a:solidFill>
              <a:srgbClr val="D6B457"/>
            </a:solidFill>
            <a:prstDash val="solid"/>
            <a:headEnd type="none" len="sm" w="sm"/>
            <a:tailEnd type="oval" len="lg" w="lg"/>
          </a:ln>
        </p:spPr>
      </p:sp>
      <p:pic>
        <p:nvPicPr>
          <p:cNvPr name="Picture 38" id="38"/>
          <p:cNvPicPr>
            <a:picLocks noChangeAspect="true"/>
          </p:cNvPicPr>
          <p:nvPr/>
        </p:nvPicPr>
        <p:blipFill>
          <a:blip r:embed="rId8"/>
          <a:stretch>
            <a:fillRect/>
          </a:stretch>
        </p:blipFill>
        <p:spPr>
          <a:xfrm rot="0">
            <a:off x="3700701" y="2998351"/>
            <a:ext cx="2101908" cy="520921"/>
          </a:xfrm>
          <a:prstGeom prst="rect">
            <a:avLst/>
          </a:prstGeom>
        </p:spPr>
      </p:pic>
      <p:pic>
        <p:nvPicPr>
          <p:cNvPr name="Picture 39" id="39"/>
          <p:cNvPicPr>
            <a:picLocks noChangeAspect="true"/>
          </p:cNvPicPr>
          <p:nvPr/>
        </p:nvPicPr>
        <p:blipFill>
          <a:blip r:embed="rId9"/>
          <a:stretch>
            <a:fillRect/>
          </a:stretch>
        </p:blipFill>
        <p:spPr>
          <a:xfrm rot="0">
            <a:off x="3699939" y="3613253"/>
            <a:ext cx="2111048" cy="522444"/>
          </a:xfrm>
          <a:prstGeom prst="rect">
            <a:avLst/>
          </a:prstGeom>
        </p:spPr>
      </p:pic>
      <p:pic>
        <p:nvPicPr>
          <p:cNvPr name="Picture 40" id="40"/>
          <p:cNvPicPr>
            <a:picLocks noChangeAspect="true"/>
          </p:cNvPicPr>
          <p:nvPr/>
        </p:nvPicPr>
        <p:blipFill>
          <a:blip r:embed="rId10"/>
          <a:stretch>
            <a:fillRect/>
          </a:stretch>
        </p:blipFill>
        <p:spPr>
          <a:xfrm rot="0">
            <a:off x="3700319" y="4227570"/>
            <a:ext cx="2106490" cy="521685"/>
          </a:xfrm>
          <a:prstGeom prst="rect">
            <a:avLst/>
          </a:prstGeom>
        </p:spPr>
      </p:pic>
      <p:pic>
        <p:nvPicPr>
          <p:cNvPr name="Picture 41" id="41"/>
          <p:cNvPicPr>
            <a:picLocks noChangeAspect="true"/>
          </p:cNvPicPr>
          <p:nvPr/>
        </p:nvPicPr>
        <p:blipFill>
          <a:blip r:embed="rId11"/>
          <a:stretch>
            <a:fillRect/>
          </a:stretch>
        </p:blipFill>
        <p:spPr>
          <a:xfrm rot="0">
            <a:off x="3704498" y="4846220"/>
            <a:ext cx="2056346" cy="513327"/>
          </a:xfrm>
          <a:prstGeom prst="rect">
            <a:avLst/>
          </a:prstGeom>
        </p:spPr>
      </p:pic>
      <p:grpSp>
        <p:nvGrpSpPr>
          <p:cNvPr name="Group 42" id="42"/>
          <p:cNvGrpSpPr/>
          <p:nvPr/>
        </p:nvGrpSpPr>
        <p:grpSpPr>
          <a:xfrm rot="0">
            <a:off x="3875860" y="1764833"/>
            <a:ext cx="2257522" cy="483963"/>
            <a:chOff x="0" y="0"/>
            <a:chExt cx="896438" cy="192177"/>
          </a:xfrm>
        </p:grpSpPr>
        <p:sp>
          <p:nvSpPr>
            <p:cNvPr name="Freeform 43" id="43"/>
            <p:cNvSpPr/>
            <p:nvPr/>
          </p:nvSpPr>
          <p:spPr>
            <a:xfrm flipH="false" flipV="false" rot="0">
              <a:off x="0" y="0"/>
              <a:ext cx="896438" cy="192177"/>
            </a:xfrm>
            <a:custGeom>
              <a:avLst/>
              <a:gdLst/>
              <a:ahLst/>
              <a:cxnLst/>
              <a:rect r="r" b="b" t="t" l="l"/>
              <a:pathLst>
                <a:path h="192177" w="896438">
                  <a:moveTo>
                    <a:pt x="96088" y="0"/>
                  </a:moveTo>
                  <a:lnTo>
                    <a:pt x="800350" y="0"/>
                  </a:lnTo>
                  <a:cubicBezTo>
                    <a:pt x="825834" y="0"/>
                    <a:pt x="850275" y="10124"/>
                    <a:pt x="868295" y="28144"/>
                  </a:cubicBezTo>
                  <a:cubicBezTo>
                    <a:pt x="886315" y="46164"/>
                    <a:pt x="896438" y="70604"/>
                    <a:pt x="896438" y="96088"/>
                  </a:cubicBezTo>
                  <a:lnTo>
                    <a:pt x="896438" y="96088"/>
                  </a:lnTo>
                  <a:cubicBezTo>
                    <a:pt x="896438" y="149156"/>
                    <a:pt x="853418" y="192177"/>
                    <a:pt x="800350" y="192177"/>
                  </a:cubicBezTo>
                  <a:lnTo>
                    <a:pt x="96088" y="192177"/>
                  </a:lnTo>
                  <a:cubicBezTo>
                    <a:pt x="43020" y="192177"/>
                    <a:pt x="0" y="149156"/>
                    <a:pt x="0" y="96088"/>
                  </a:cubicBezTo>
                  <a:lnTo>
                    <a:pt x="0" y="96088"/>
                  </a:lnTo>
                  <a:cubicBezTo>
                    <a:pt x="0" y="43020"/>
                    <a:pt x="43020" y="0"/>
                    <a:pt x="96088" y="0"/>
                  </a:cubicBezTo>
                  <a:close/>
                </a:path>
              </a:pathLst>
            </a:custGeom>
            <a:solidFill>
              <a:srgbClr val="383838"/>
            </a:solidFill>
          </p:spPr>
        </p:sp>
        <p:sp>
          <p:nvSpPr>
            <p:cNvPr name="TextBox 44" id="44"/>
            <p:cNvSpPr txBox="true"/>
            <p:nvPr/>
          </p:nvSpPr>
          <p:spPr>
            <a:xfrm>
              <a:off x="0" y="9525"/>
              <a:ext cx="896438" cy="182652"/>
            </a:xfrm>
            <a:prstGeom prst="rect">
              <a:avLst/>
            </a:prstGeom>
          </p:spPr>
          <p:txBody>
            <a:bodyPr anchor="ctr" rtlCol="false" tIns="16078" lIns="16078" bIns="16078" rIns="16078"/>
            <a:lstStyle/>
            <a:p>
              <a:pPr algn="ctr" marL="0" indent="0" lvl="0">
                <a:lnSpc>
                  <a:spcPts val="1300"/>
                </a:lnSpc>
                <a:spcBef>
                  <a:spcPct val="0"/>
                </a:spcBef>
              </a:pPr>
              <a:r>
                <a:rPr lang="en-US" b="true" sz="1300">
                  <a:solidFill>
                    <a:srgbClr val="DBDBDB"/>
                  </a:solidFill>
                  <a:latin typeface="Poppins Bold"/>
                  <a:ea typeface="Poppins Bold"/>
                  <a:cs typeface="Poppins Bold"/>
                  <a:sym typeface="Poppins Bold"/>
                </a:rPr>
                <a:t>Preferred Products</a:t>
              </a:r>
            </a:p>
          </p:txBody>
        </p:sp>
      </p:grpSp>
      <p:sp>
        <p:nvSpPr>
          <p:cNvPr name="AutoShape 45" id="45"/>
          <p:cNvSpPr/>
          <p:nvPr/>
        </p:nvSpPr>
        <p:spPr>
          <a:xfrm>
            <a:off x="3342310" y="2006814"/>
            <a:ext cx="731591" cy="0"/>
          </a:xfrm>
          <a:prstGeom prst="line">
            <a:avLst/>
          </a:prstGeom>
          <a:ln cap="rnd" w="28575">
            <a:solidFill>
              <a:srgbClr val="54B9C8"/>
            </a:solidFill>
            <a:prstDash val="solid"/>
            <a:headEnd type="oval" len="lg" w="lg"/>
            <a:tailEnd type="oval" len="lg" w="lg"/>
          </a:ln>
        </p:spPr>
      </p:sp>
      <p:sp>
        <p:nvSpPr>
          <p:cNvPr name="AutoShape 46" id="46"/>
          <p:cNvSpPr/>
          <p:nvPr/>
        </p:nvSpPr>
        <p:spPr>
          <a:xfrm>
            <a:off x="5933260" y="2006814"/>
            <a:ext cx="737712" cy="0"/>
          </a:xfrm>
          <a:prstGeom prst="line">
            <a:avLst/>
          </a:prstGeom>
          <a:ln cap="rnd" w="28575">
            <a:solidFill>
              <a:srgbClr val="367D3F"/>
            </a:solidFill>
            <a:prstDash val="solid"/>
            <a:headEnd type="oval" len="lg" w="lg"/>
            <a:tailEnd type="oval" len="lg" w="lg"/>
          </a:ln>
        </p:spPr>
      </p:sp>
      <p:pic>
        <p:nvPicPr>
          <p:cNvPr name="Picture 47" id="47"/>
          <p:cNvPicPr>
            <a:picLocks noChangeAspect="true"/>
          </p:cNvPicPr>
          <p:nvPr/>
        </p:nvPicPr>
        <p:blipFill>
          <a:blip r:embed="rId12"/>
          <a:stretch>
            <a:fillRect/>
          </a:stretch>
        </p:blipFill>
        <p:spPr>
          <a:xfrm rot="0">
            <a:off x="3700917" y="5458594"/>
            <a:ext cx="2099317" cy="520489"/>
          </a:xfrm>
          <a:prstGeom prst="rect">
            <a:avLst/>
          </a:prstGeom>
        </p:spPr>
      </p:pic>
      <p:pic>
        <p:nvPicPr>
          <p:cNvPr name="Picture 48" id="48"/>
          <p:cNvPicPr>
            <a:picLocks noChangeAspect="true"/>
          </p:cNvPicPr>
          <p:nvPr/>
        </p:nvPicPr>
        <p:blipFill>
          <a:blip r:embed="rId13"/>
          <a:stretch>
            <a:fillRect/>
          </a:stretch>
        </p:blipFill>
        <p:spPr>
          <a:xfrm rot="0">
            <a:off x="3703329" y="6075831"/>
            <a:ext cx="2070370" cy="515665"/>
          </a:xfrm>
          <a:prstGeom prst="rect">
            <a:avLst/>
          </a:prstGeom>
        </p:spPr>
      </p:pic>
      <p:grpSp>
        <p:nvGrpSpPr>
          <p:cNvPr name="Group 49" id="49"/>
          <p:cNvGrpSpPr/>
          <p:nvPr/>
        </p:nvGrpSpPr>
        <p:grpSpPr>
          <a:xfrm rot="0">
            <a:off x="454402" y="4354622"/>
            <a:ext cx="2849957" cy="483963"/>
            <a:chOff x="0" y="0"/>
            <a:chExt cx="1131688" cy="192177"/>
          </a:xfrm>
        </p:grpSpPr>
        <p:sp>
          <p:nvSpPr>
            <p:cNvPr name="Freeform 50" id="50"/>
            <p:cNvSpPr/>
            <p:nvPr/>
          </p:nvSpPr>
          <p:spPr>
            <a:xfrm flipH="false" flipV="false" rot="0">
              <a:off x="0" y="0"/>
              <a:ext cx="1131688" cy="192177"/>
            </a:xfrm>
            <a:custGeom>
              <a:avLst/>
              <a:gdLst/>
              <a:ahLst/>
              <a:cxnLst/>
              <a:rect r="r" b="b" t="t" l="l"/>
              <a:pathLst>
                <a:path h="192177" w="1131688">
                  <a:moveTo>
                    <a:pt x="96088" y="0"/>
                  </a:moveTo>
                  <a:lnTo>
                    <a:pt x="1035600" y="0"/>
                  </a:lnTo>
                  <a:cubicBezTo>
                    <a:pt x="1088668" y="0"/>
                    <a:pt x="1131688" y="43020"/>
                    <a:pt x="1131688" y="96088"/>
                  </a:cubicBezTo>
                  <a:lnTo>
                    <a:pt x="1131688" y="96088"/>
                  </a:lnTo>
                  <a:cubicBezTo>
                    <a:pt x="1131688" y="121572"/>
                    <a:pt x="1121565" y="146013"/>
                    <a:pt x="1103545" y="164033"/>
                  </a:cubicBezTo>
                  <a:cubicBezTo>
                    <a:pt x="1085525" y="182053"/>
                    <a:pt x="1061084" y="192177"/>
                    <a:pt x="1035600" y="192177"/>
                  </a:cubicBezTo>
                  <a:lnTo>
                    <a:pt x="96088" y="192177"/>
                  </a:lnTo>
                  <a:cubicBezTo>
                    <a:pt x="43020" y="192177"/>
                    <a:pt x="0" y="149156"/>
                    <a:pt x="0" y="96088"/>
                  </a:cubicBezTo>
                  <a:lnTo>
                    <a:pt x="0" y="96088"/>
                  </a:lnTo>
                  <a:cubicBezTo>
                    <a:pt x="0" y="43020"/>
                    <a:pt x="43020" y="0"/>
                    <a:pt x="96088" y="0"/>
                  </a:cubicBezTo>
                  <a:close/>
                </a:path>
              </a:pathLst>
            </a:custGeom>
            <a:solidFill>
              <a:srgbClr val="383838"/>
            </a:solidFill>
          </p:spPr>
        </p:sp>
        <p:sp>
          <p:nvSpPr>
            <p:cNvPr name="TextBox 51" id="51"/>
            <p:cNvSpPr txBox="true"/>
            <p:nvPr/>
          </p:nvSpPr>
          <p:spPr>
            <a:xfrm>
              <a:off x="0" y="9525"/>
              <a:ext cx="1131688" cy="182652"/>
            </a:xfrm>
            <a:prstGeom prst="rect">
              <a:avLst/>
            </a:prstGeom>
          </p:spPr>
          <p:txBody>
            <a:bodyPr anchor="ctr" rtlCol="false" tIns="16078" lIns="16078" bIns="16078" rIns="16078"/>
            <a:lstStyle/>
            <a:p>
              <a:pPr algn="ctr" marL="0" indent="0" lvl="0">
                <a:lnSpc>
                  <a:spcPts val="1300"/>
                </a:lnSpc>
                <a:spcBef>
                  <a:spcPct val="0"/>
                </a:spcBef>
              </a:pPr>
              <a:r>
                <a:rPr lang="en-US" b="true" sz="1300">
                  <a:solidFill>
                    <a:srgbClr val="DBDBDB"/>
                  </a:solidFill>
                  <a:latin typeface="Poppins Bold"/>
                  <a:ea typeface="Poppins Bold"/>
                  <a:cs typeface="Poppins Bold"/>
                  <a:sym typeface="Poppins Bold"/>
                </a:rPr>
                <a:t>Customer Lifetime Value</a:t>
              </a:r>
            </a:p>
          </p:txBody>
        </p:sp>
      </p:grpSp>
      <p:grpSp>
        <p:nvGrpSpPr>
          <p:cNvPr name="Group 52" id="52"/>
          <p:cNvGrpSpPr/>
          <p:nvPr/>
        </p:nvGrpSpPr>
        <p:grpSpPr>
          <a:xfrm rot="0">
            <a:off x="6209112" y="4634903"/>
            <a:ext cx="3117797" cy="483963"/>
            <a:chOff x="0" y="0"/>
            <a:chExt cx="1238045" cy="192177"/>
          </a:xfrm>
        </p:grpSpPr>
        <p:sp>
          <p:nvSpPr>
            <p:cNvPr name="Freeform 53" id="53"/>
            <p:cNvSpPr/>
            <p:nvPr/>
          </p:nvSpPr>
          <p:spPr>
            <a:xfrm flipH="false" flipV="false" rot="0">
              <a:off x="0" y="0"/>
              <a:ext cx="1238045" cy="192177"/>
            </a:xfrm>
            <a:custGeom>
              <a:avLst/>
              <a:gdLst/>
              <a:ahLst/>
              <a:cxnLst/>
              <a:rect r="r" b="b" t="t" l="l"/>
              <a:pathLst>
                <a:path h="192177" w="1238045">
                  <a:moveTo>
                    <a:pt x="96088" y="0"/>
                  </a:moveTo>
                  <a:lnTo>
                    <a:pt x="1141956" y="0"/>
                  </a:lnTo>
                  <a:cubicBezTo>
                    <a:pt x="1195024" y="0"/>
                    <a:pt x="1238045" y="43020"/>
                    <a:pt x="1238045" y="96088"/>
                  </a:cubicBezTo>
                  <a:lnTo>
                    <a:pt x="1238045" y="96088"/>
                  </a:lnTo>
                  <a:cubicBezTo>
                    <a:pt x="1238045" y="121572"/>
                    <a:pt x="1227921" y="146013"/>
                    <a:pt x="1209901" y="164033"/>
                  </a:cubicBezTo>
                  <a:cubicBezTo>
                    <a:pt x="1191881" y="182053"/>
                    <a:pt x="1167440" y="192177"/>
                    <a:pt x="1141956" y="192177"/>
                  </a:cubicBezTo>
                  <a:lnTo>
                    <a:pt x="96088" y="192177"/>
                  </a:lnTo>
                  <a:cubicBezTo>
                    <a:pt x="43020" y="192177"/>
                    <a:pt x="0" y="149156"/>
                    <a:pt x="0" y="96088"/>
                  </a:cubicBezTo>
                  <a:lnTo>
                    <a:pt x="0" y="96088"/>
                  </a:lnTo>
                  <a:cubicBezTo>
                    <a:pt x="0" y="43020"/>
                    <a:pt x="43020" y="0"/>
                    <a:pt x="96088" y="0"/>
                  </a:cubicBezTo>
                  <a:close/>
                </a:path>
              </a:pathLst>
            </a:custGeom>
            <a:solidFill>
              <a:srgbClr val="383838"/>
            </a:solidFill>
          </p:spPr>
        </p:sp>
        <p:sp>
          <p:nvSpPr>
            <p:cNvPr name="TextBox 54" id="54"/>
            <p:cNvSpPr txBox="true"/>
            <p:nvPr/>
          </p:nvSpPr>
          <p:spPr>
            <a:xfrm>
              <a:off x="0" y="9525"/>
              <a:ext cx="1238045" cy="182652"/>
            </a:xfrm>
            <a:prstGeom prst="rect">
              <a:avLst/>
            </a:prstGeom>
          </p:spPr>
          <p:txBody>
            <a:bodyPr anchor="ctr" rtlCol="false" tIns="16078" lIns="16078" bIns="16078" rIns="16078"/>
            <a:lstStyle/>
            <a:p>
              <a:pPr algn="ctr" marL="0" indent="0" lvl="0">
                <a:lnSpc>
                  <a:spcPts val="1300"/>
                </a:lnSpc>
                <a:spcBef>
                  <a:spcPct val="0"/>
                </a:spcBef>
              </a:pPr>
              <a:r>
                <a:rPr lang="en-US" b="true" sz="1300">
                  <a:solidFill>
                    <a:srgbClr val="DBDBDB"/>
                  </a:solidFill>
                  <a:latin typeface="Poppins Bold"/>
                  <a:ea typeface="Poppins Bold"/>
                  <a:cs typeface="Poppins Bold"/>
                  <a:sym typeface="Poppins Bold"/>
                </a:rPr>
                <a:t>Customer Satisfaction Ratings</a:t>
              </a:r>
            </a:p>
          </p:txBody>
        </p:sp>
      </p:grpSp>
      <p:pic>
        <p:nvPicPr>
          <p:cNvPr name="Picture 55" id="55"/>
          <p:cNvPicPr>
            <a:picLocks noChangeAspect="true"/>
          </p:cNvPicPr>
          <p:nvPr/>
        </p:nvPicPr>
        <p:blipFill>
          <a:blip r:embed="rId14"/>
          <a:stretch>
            <a:fillRect/>
          </a:stretch>
        </p:blipFill>
        <p:spPr>
          <a:xfrm rot="0">
            <a:off x="461832" y="5233334"/>
            <a:ext cx="3297545" cy="1794753"/>
          </a:xfrm>
          <a:prstGeom prst="rect">
            <a:avLst/>
          </a:prstGeom>
        </p:spPr>
      </p:pic>
      <p:sp>
        <p:nvSpPr>
          <p:cNvPr name="AutoShape 56" id="56"/>
          <p:cNvSpPr/>
          <p:nvPr/>
        </p:nvSpPr>
        <p:spPr>
          <a:xfrm>
            <a:off x="-1047261" y="4596604"/>
            <a:ext cx="1730826" cy="0"/>
          </a:xfrm>
          <a:prstGeom prst="line">
            <a:avLst/>
          </a:prstGeom>
          <a:ln cap="rnd" w="28575">
            <a:solidFill>
              <a:srgbClr val="E485A4"/>
            </a:solidFill>
            <a:prstDash val="solid"/>
            <a:headEnd type="none" len="sm" w="sm"/>
            <a:tailEnd type="oval" len="lg" w="lg"/>
          </a:ln>
        </p:spPr>
      </p:sp>
      <p:sp>
        <p:nvSpPr>
          <p:cNvPr name="AutoShape 57" id="57"/>
          <p:cNvSpPr/>
          <p:nvPr/>
        </p:nvSpPr>
        <p:spPr>
          <a:xfrm>
            <a:off x="9110229" y="4876885"/>
            <a:ext cx="1730826" cy="0"/>
          </a:xfrm>
          <a:prstGeom prst="line">
            <a:avLst/>
          </a:prstGeom>
          <a:ln cap="rnd" w="28575">
            <a:solidFill>
              <a:srgbClr val="D6B457"/>
            </a:solidFill>
            <a:prstDash val="solid"/>
            <a:headEnd type="oval" len="lg" w="lg"/>
            <a:tailEnd type="none" len="sm" w="sm"/>
          </a:ln>
        </p:spPr>
      </p:sp>
      <p:sp>
        <p:nvSpPr>
          <p:cNvPr name="TextBox 58" id="58"/>
          <p:cNvSpPr txBox="true"/>
          <p:nvPr/>
        </p:nvSpPr>
        <p:spPr>
          <a:xfrm rot="0">
            <a:off x="2110604" y="506737"/>
            <a:ext cx="3102479" cy="661467"/>
          </a:xfrm>
          <a:prstGeom prst="rect">
            <a:avLst/>
          </a:prstGeom>
        </p:spPr>
        <p:txBody>
          <a:bodyPr anchor="t" rtlCol="false" tIns="0" lIns="0" bIns="0" rIns="0">
            <a:spAutoFit/>
          </a:bodyPr>
          <a:lstStyle/>
          <a:p>
            <a:pPr algn="r" marL="0" indent="0" lvl="0">
              <a:lnSpc>
                <a:spcPts val="4875"/>
              </a:lnSpc>
              <a:spcBef>
                <a:spcPct val="0"/>
              </a:spcBef>
            </a:pPr>
            <a:r>
              <a:rPr lang="en-US" sz="5299" spc="-105">
                <a:solidFill>
                  <a:srgbClr val="2E508D"/>
                </a:solidFill>
                <a:latin typeface="Anton"/>
                <a:ea typeface="Anton"/>
                <a:cs typeface="Anton"/>
                <a:sym typeface="Anton"/>
              </a:rPr>
              <a:t>Customer</a:t>
            </a:r>
          </a:p>
        </p:txBody>
      </p:sp>
      <p:sp>
        <p:nvSpPr>
          <p:cNvPr name="TextBox 59" id="59"/>
          <p:cNvSpPr txBox="true"/>
          <p:nvPr/>
        </p:nvSpPr>
        <p:spPr>
          <a:xfrm rot="0">
            <a:off x="5343899" y="506737"/>
            <a:ext cx="2049199" cy="661467"/>
          </a:xfrm>
          <a:prstGeom prst="rect">
            <a:avLst/>
          </a:prstGeom>
        </p:spPr>
        <p:txBody>
          <a:bodyPr anchor="t" rtlCol="false" tIns="0" lIns="0" bIns="0" rIns="0">
            <a:spAutoFit/>
          </a:bodyPr>
          <a:lstStyle/>
          <a:p>
            <a:pPr algn="l" marL="0" indent="0" lvl="0">
              <a:lnSpc>
                <a:spcPts val="4875"/>
              </a:lnSpc>
              <a:spcBef>
                <a:spcPct val="0"/>
              </a:spcBef>
            </a:pPr>
            <a:r>
              <a:rPr lang="en-US" sz="5299" spc="-105">
                <a:solidFill>
                  <a:srgbClr val="383838"/>
                </a:solidFill>
                <a:latin typeface="Anton"/>
                <a:ea typeface="Anton"/>
                <a:cs typeface="Anton"/>
                <a:sym typeface="Anton"/>
              </a:rPr>
              <a:t>Report</a:t>
            </a:r>
          </a:p>
        </p:txBody>
      </p:sp>
      <p:grpSp>
        <p:nvGrpSpPr>
          <p:cNvPr name="Group 60" id="60"/>
          <p:cNvGrpSpPr/>
          <p:nvPr/>
        </p:nvGrpSpPr>
        <p:grpSpPr>
          <a:xfrm rot="0">
            <a:off x="6395396" y="5769040"/>
            <a:ext cx="1157170" cy="254318"/>
            <a:chOff x="0" y="0"/>
            <a:chExt cx="574195" cy="126194"/>
          </a:xfrm>
        </p:grpSpPr>
        <p:sp>
          <p:nvSpPr>
            <p:cNvPr name="Freeform 61" id="61"/>
            <p:cNvSpPr/>
            <p:nvPr/>
          </p:nvSpPr>
          <p:spPr>
            <a:xfrm flipH="false" flipV="false" rot="0">
              <a:off x="0" y="0"/>
              <a:ext cx="574195" cy="126194"/>
            </a:xfrm>
            <a:custGeom>
              <a:avLst/>
              <a:gdLst/>
              <a:ahLst/>
              <a:cxnLst/>
              <a:rect r="r" b="b" t="t" l="l"/>
              <a:pathLst>
                <a:path h="126194" w="574195">
                  <a:moveTo>
                    <a:pt x="63097" y="0"/>
                  </a:moveTo>
                  <a:lnTo>
                    <a:pt x="511098" y="0"/>
                  </a:lnTo>
                  <a:cubicBezTo>
                    <a:pt x="527832" y="0"/>
                    <a:pt x="543881" y="6648"/>
                    <a:pt x="555714" y="18481"/>
                  </a:cubicBezTo>
                  <a:cubicBezTo>
                    <a:pt x="567547" y="30314"/>
                    <a:pt x="574195" y="46363"/>
                    <a:pt x="574195" y="63097"/>
                  </a:cubicBezTo>
                  <a:lnTo>
                    <a:pt x="574195" y="63097"/>
                  </a:lnTo>
                  <a:cubicBezTo>
                    <a:pt x="574195" y="97944"/>
                    <a:pt x="545945" y="126194"/>
                    <a:pt x="511098" y="126194"/>
                  </a:cubicBezTo>
                  <a:lnTo>
                    <a:pt x="63097" y="126194"/>
                  </a:lnTo>
                  <a:cubicBezTo>
                    <a:pt x="28249" y="126194"/>
                    <a:pt x="0" y="97944"/>
                    <a:pt x="0" y="63097"/>
                  </a:cubicBezTo>
                  <a:lnTo>
                    <a:pt x="0" y="63097"/>
                  </a:lnTo>
                  <a:cubicBezTo>
                    <a:pt x="0" y="28249"/>
                    <a:pt x="28249" y="0"/>
                    <a:pt x="63097" y="0"/>
                  </a:cubicBezTo>
                  <a:close/>
                </a:path>
              </a:pathLst>
            </a:custGeom>
            <a:solidFill>
              <a:srgbClr val="EECD8D"/>
            </a:solidFill>
          </p:spPr>
        </p:sp>
        <p:sp>
          <p:nvSpPr>
            <p:cNvPr name="TextBox 62" id="62"/>
            <p:cNvSpPr txBox="true"/>
            <p:nvPr/>
          </p:nvSpPr>
          <p:spPr>
            <a:xfrm>
              <a:off x="0" y="-9525"/>
              <a:ext cx="574195" cy="135719"/>
            </a:xfrm>
            <a:prstGeom prst="rect">
              <a:avLst/>
            </a:prstGeom>
          </p:spPr>
          <p:txBody>
            <a:bodyPr anchor="ctr" rtlCol="false" tIns="0" lIns="0" bIns="0" rIns="0"/>
            <a:lstStyle/>
            <a:p>
              <a:pPr algn="ctr">
                <a:lnSpc>
                  <a:spcPts val="1270"/>
                </a:lnSpc>
              </a:pPr>
            </a:p>
          </p:txBody>
        </p:sp>
      </p:grpSp>
      <p:sp>
        <p:nvSpPr>
          <p:cNvPr name="Freeform 63" id="63"/>
          <p:cNvSpPr/>
          <p:nvPr/>
        </p:nvSpPr>
        <p:spPr>
          <a:xfrm flipH="false" flipV="false" rot="0">
            <a:off x="6557691" y="5818144"/>
            <a:ext cx="832579" cy="156109"/>
          </a:xfrm>
          <a:custGeom>
            <a:avLst/>
            <a:gdLst/>
            <a:ahLst/>
            <a:cxnLst/>
            <a:rect r="r" b="b" t="t" l="l"/>
            <a:pathLst>
              <a:path h="156109" w="832579">
                <a:moveTo>
                  <a:pt x="0" y="0"/>
                </a:moveTo>
                <a:lnTo>
                  <a:pt x="832579" y="0"/>
                </a:lnTo>
                <a:lnTo>
                  <a:pt x="832579" y="156109"/>
                </a:lnTo>
                <a:lnTo>
                  <a:pt x="0" y="156109"/>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grpSp>
        <p:nvGrpSpPr>
          <p:cNvPr name="Group 64" id="64"/>
          <p:cNvGrpSpPr/>
          <p:nvPr/>
        </p:nvGrpSpPr>
        <p:grpSpPr>
          <a:xfrm rot="0">
            <a:off x="8560354" y="5769040"/>
            <a:ext cx="549875" cy="254318"/>
            <a:chOff x="0" y="0"/>
            <a:chExt cx="272851" cy="126194"/>
          </a:xfrm>
        </p:grpSpPr>
        <p:sp>
          <p:nvSpPr>
            <p:cNvPr name="Freeform 65" id="65"/>
            <p:cNvSpPr/>
            <p:nvPr/>
          </p:nvSpPr>
          <p:spPr>
            <a:xfrm flipH="false" flipV="false" rot="0">
              <a:off x="0" y="0"/>
              <a:ext cx="272851" cy="126194"/>
            </a:xfrm>
            <a:custGeom>
              <a:avLst/>
              <a:gdLst/>
              <a:ahLst/>
              <a:cxnLst/>
              <a:rect r="r" b="b" t="t" l="l"/>
              <a:pathLst>
                <a:path h="126194" w="272851">
                  <a:moveTo>
                    <a:pt x="63097" y="0"/>
                  </a:moveTo>
                  <a:lnTo>
                    <a:pt x="209754" y="0"/>
                  </a:lnTo>
                  <a:cubicBezTo>
                    <a:pt x="244602" y="0"/>
                    <a:pt x="272851" y="28249"/>
                    <a:pt x="272851" y="63097"/>
                  </a:cubicBezTo>
                  <a:lnTo>
                    <a:pt x="272851" y="63097"/>
                  </a:lnTo>
                  <a:cubicBezTo>
                    <a:pt x="272851" y="97944"/>
                    <a:pt x="244602" y="126194"/>
                    <a:pt x="209754" y="126194"/>
                  </a:cubicBezTo>
                  <a:lnTo>
                    <a:pt x="63097" y="126194"/>
                  </a:lnTo>
                  <a:cubicBezTo>
                    <a:pt x="28249" y="126194"/>
                    <a:pt x="0" y="97944"/>
                    <a:pt x="0" y="63097"/>
                  </a:cubicBezTo>
                  <a:lnTo>
                    <a:pt x="0" y="63097"/>
                  </a:lnTo>
                  <a:cubicBezTo>
                    <a:pt x="0" y="28249"/>
                    <a:pt x="28249" y="0"/>
                    <a:pt x="63097" y="0"/>
                  </a:cubicBezTo>
                  <a:close/>
                </a:path>
              </a:pathLst>
            </a:custGeom>
            <a:solidFill>
              <a:srgbClr val="2E508D"/>
            </a:solidFill>
          </p:spPr>
        </p:sp>
        <p:sp>
          <p:nvSpPr>
            <p:cNvPr name="TextBox 66" id="66"/>
            <p:cNvSpPr txBox="true"/>
            <p:nvPr/>
          </p:nvSpPr>
          <p:spPr>
            <a:xfrm>
              <a:off x="0" y="-9525"/>
              <a:ext cx="272851" cy="135719"/>
            </a:xfrm>
            <a:prstGeom prst="rect">
              <a:avLst/>
            </a:prstGeom>
          </p:spPr>
          <p:txBody>
            <a:bodyPr anchor="ctr" rtlCol="false" tIns="0" lIns="0" bIns="0" rIns="0"/>
            <a:lstStyle/>
            <a:p>
              <a:pPr algn="ctr">
                <a:lnSpc>
                  <a:spcPts val="1270"/>
                </a:lnSpc>
              </a:pPr>
              <a:r>
                <a:rPr lang="en-US" sz="1000" b="true">
                  <a:solidFill>
                    <a:srgbClr val="FFFFFF"/>
                  </a:solidFill>
                  <a:latin typeface="Poppins Bold"/>
                  <a:ea typeface="Poppins Bold"/>
                  <a:cs typeface="Poppins Bold"/>
                  <a:sym typeface="Poppins Bold"/>
                </a:rPr>
                <a:t>3.8</a:t>
              </a:r>
            </a:p>
          </p:txBody>
        </p:sp>
      </p:grpSp>
      <p:grpSp>
        <p:nvGrpSpPr>
          <p:cNvPr name="Group 67" id="67"/>
          <p:cNvGrpSpPr/>
          <p:nvPr/>
        </p:nvGrpSpPr>
        <p:grpSpPr>
          <a:xfrm rot="0">
            <a:off x="6395396" y="6133831"/>
            <a:ext cx="1157170" cy="254318"/>
            <a:chOff x="0" y="0"/>
            <a:chExt cx="574195" cy="126194"/>
          </a:xfrm>
        </p:grpSpPr>
        <p:sp>
          <p:nvSpPr>
            <p:cNvPr name="Freeform 68" id="68"/>
            <p:cNvSpPr/>
            <p:nvPr/>
          </p:nvSpPr>
          <p:spPr>
            <a:xfrm flipH="false" flipV="false" rot="0">
              <a:off x="0" y="0"/>
              <a:ext cx="574195" cy="126194"/>
            </a:xfrm>
            <a:custGeom>
              <a:avLst/>
              <a:gdLst/>
              <a:ahLst/>
              <a:cxnLst/>
              <a:rect r="r" b="b" t="t" l="l"/>
              <a:pathLst>
                <a:path h="126194" w="574195">
                  <a:moveTo>
                    <a:pt x="63097" y="0"/>
                  </a:moveTo>
                  <a:lnTo>
                    <a:pt x="511098" y="0"/>
                  </a:lnTo>
                  <a:cubicBezTo>
                    <a:pt x="527832" y="0"/>
                    <a:pt x="543881" y="6648"/>
                    <a:pt x="555714" y="18481"/>
                  </a:cubicBezTo>
                  <a:cubicBezTo>
                    <a:pt x="567547" y="30314"/>
                    <a:pt x="574195" y="46363"/>
                    <a:pt x="574195" y="63097"/>
                  </a:cubicBezTo>
                  <a:lnTo>
                    <a:pt x="574195" y="63097"/>
                  </a:lnTo>
                  <a:cubicBezTo>
                    <a:pt x="574195" y="97944"/>
                    <a:pt x="545945" y="126194"/>
                    <a:pt x="511098" y="126194"/>
                  </a:cubicBezTo>
                  <a:lnTo>
                    <a:pt x="63097" y="126194"/>
                  </a:lnTo>
                  <a:cubicBezTo>
                    <a:pt x="28249" y="126194"/>
                    <a:pt x="0" y="97944"/>
                    <a:pt x="0" y="63097"/>
                  </a:cubicBezTo>
                  <a:lnTo>
                    <a:pt x="0" y="63097"/>
                  </a:lnTo>
                  <a:cubicBezTo>
                    <a:pt x="0" y="28249"/>
                    <a:pt x="28249" y="0"/>
                    <a:pt x="63097" y="0"/>
                  </a:cubicBezTo>
                  <a:close/>
                </a:path>
              </a:pathLst>
            </a:custGeom>
            <a:solidFill>
              <a:srgbClr val="EECD8D"/>
            </a:solidFill>
          </p:spPr>
        </p:sp>
        <p:sp>
          <p:nvSpPr>
            <p:cNvPr name="TextBox 69" id="69"/>
            <p:cNvSpPr txBox="true"/>
            <p:nvPr/>
          </p:nvSpPr>
          <p:spPr>
            <a:xfrm>
              <a:off x="0" y="-9525"/>
              <a:ext cx="574195" cy="135719"/>
            </a:xfrm>
            <a:prstGeom prst="rect">
              <a:avLst/>
            </a:prstGeom>
          </p:spPr>
          <p:txBody>
            <a:bodyPr anchor="ctr" rtlCol="false" tIns="0" lIns="0" bIns="0" rIns="0"/>
            <a:lstStyle/>
            <a:p>
              <a:pPr algn="ctr">
                <a:lnSpc>
                  <a:spcPts val="1270"/>
                </a:lnSpc>
              </a:pPr>
            </a:p>
          </p:txBody>
        </p:sp>
      </p:grpSp>
      <p:sp>
        <p:nvSpPr>
          <p:cNvPr name="Freeform 70" id="70"/>
          <p:cNvSpPr/>
          <p:nvPr/>
        </p:nvSpPr>
        <p:spPr>
          <a:xfrm flipH="false" flipV="false" rot="0">
            <a:off x="6554864" y="6182405"/>
            <a:ext cx="838234" cy="157169"/>
          </a:xfrm>
          <a:custGeom>
            <a:avLst/>
            <a:gdLst/>
            <a:ahLst/>
            <a:cxnLst/>
            <a:rect r="r" b="b" t="t" l="l"/>
            <a:pathLst>
              <a:path h="157169" w="838234">
                <a:moveTo>
                  <a:pt x="0" y="0"/>
                </a:moveTo>
                <a:lnTo>
                  <a:pt x="838234" y="0"/>
                </a:lnTo>
                <a:lnTo>
                  <a:pt x="838234" y="157169"/>
                </a:lnTo>
                <a:lnTo>
                  <a:pt x="0" y="157169"/>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grpSp>
        <p:nvGrpSpPr>
          <p:cNvPr name="Group 71" id="71"/>
          <p:cNvGrpSpPr/>
          <p:nvPr/>
        </p:nvGrpSpPr>
        <p:grpSpPr>
          <a:xfrm rot="0">
            <a:off x="8560354" y="6133831"/>
            <a:ext cx="549875" cy="254318"/>
            <a:chOff x="0" y="0"/>
            <a:chExt cx="272851" cy="126194"/>
          </a:xfrm>
        </p:grpSpPr>
        <p:sp>
          <p:nvSpPr>
            <p:cNvPr name="Freeform 72" id="72"/>
            <p:cNvSpPr/>
            <p:nvPr/>
          </p:nvSpPr>
          <p:spPr>
            <a:xfrm flipH="false" flipV="false" rot="0">
              <a:off x="0" y="0"/>
              <a:ext cx="272851" cy="126194"/>
            </a:xfrm>
            <a:custGeom>
              <a:avLst/>
              <a:gdLst/>
              <a:ahLst/>
              <a:cxnLst/>
              <a:rect r="r" b="b" t="t" l="l"/>
              <a:pathLst>
                <a:path h="126194" w="272851">
                  <a:moveTo>
                    <a:pt x="63097" y="0"/>
                  </a:moveTo>
                  <a:lnTo>
                    <a:pt x="209754" y="0"/>
                  </a:lnTo>
                  <a:cubicBezTo>
                    <a:pt x="244602" y="0"/>
                    <a:pt x="272851" y="28249"/>
                    <a:pt x="272851" y="63097"/>
                  </a:cubicBezTo>
                  <a:lnTo>
                    <a:pt x="272851" y="63097"/>
                  </a:lnTo>
                  <a:cubicBezTo>
                    <a:pt x="272851" y="97944"/>
                    <a:pt x="244602" y="126194"/>
                    <a:pt x="209754" y="126194"/>
                  </a:cubicBezTo>
                  <a:lnTo>
                    <a:pt x="63097" y="126194"/>
                  </a:lnTo>
                  <a:cubicBezTo>
                    <a:pt x="28249" y="126194"/>
                    <a:pt x="0" y="97944"/>
                    <a:pt x="0" y="63097"/>
                  </a:cubicBezTo>
                  <a:lnTo>
                    <a:pt x="0" y="63097"/>
                  </a:lnTo>
                  <a:cubicBezTo>
                    <a:pt x="0" y="28249"/>
                    <a:pt x="28249" y="0"/>
                    <a:pt x="63097" y="0"/>
                  </a:cubicBezTo>
                  <a:close/>
                </a:path>
              </a:pathLst>
            </a:custGeom>
            <a:solidFill>
              <a:srgbClr val="2E508D"/>
            </a:solidFill>
          </p:spPr>
        </p:sp>
        <p:sp>
          <p:nvSpPr>
            <p:cNvPr name="TextBox 73" id="73"/>
            <p:cNvSpPr txBox="true"/>
            <p:nvPr/>
          </p:nvSpPr>
          <p:spPr>
            <a:xfrm>
              <a:off x="0" y="-9525"/>
              <a:ext cx="272851" cy="135719"/>
            </a:xfrm>
            <a:prstGeom prst="rect">
              <a:avLst/>
            </a:prstGeom>
          </p:spPr>
          <p:txBody>
            <a:bodyPr anchor="ctr" rtlCol="false" tIns="0" lIns="0" bIns="0" rIns="0"/>
            <a:lstStyle/>
            <a:p>
              <a:pPr algn="ctr">
                <a:lnSpc>
                  <a:spcPts val="1270"/>
                </a:lnSpc>
              </a:pPr>
              <a:r>
                <a:rPr lang="en-US" sz="1000" b="true">
                  <a:solidFill>
                    <a:srgbClr val="FFFFFF"/>
                  </a:solidFill>
                  <a:latin typeface="Poppins Bold"/>
                  <a:ea typeface="Poppins Bold"/>
                  <a:cs typeface="Poppins Bold"/>
                  <a:sym typeface="Poppins Bold"/>
                </a:rPr>
                <a:t>4.5</a:t>
              </a:r>
            </a:p>
          </p:txBody>
        </p:sp>
      </p:grpSp>
      <p:grpSp>
        <p:nvGrpSpPr>
          <p:cNvPr name="Group 74" id="74"/>
          <p:cNvGrpSpPr/>
          <p:nvPr/>
        </p:nvGrpSpPr>
        <p:grpSpPr>
          <a:xfrm rot="0">
            <a:off x="6395396" y="6498622"/>
            <a:ext cx="1157170" cy="254669"/>
            <a:chOff x="0" y="0"/>
            <a:chExt cx="574195" cy="126368"/>
          </a:xfrm>
        </p:grpSpPr>
        <p:sp>
          <p:nvSpPr>
            <p:cNvPr name="Freeform 75" id="75"/>
            <p:cNvSpPr/>
            <p:nvPr/>
          </p:nvSpPr>
          <p:spPr>
            <a:xfrm flipH="false" flipV="false" rot="0">
              <a:off x="0" y="0"/>
              <a:ext cx="574195" cy="126368"/>
            </a:xfrm>
            <a:custGeom>
              <a:avLst/>
              <a:gdLst/>
              <a:ahLst/>
              <a:cxnLst/>
              <a:rect r="r" b="b" t="t" l="l"/>
              <a:pathLst>
                <a:path h="126368" w="574195">
                  <a:moveTo>
                    <a:pt x="63184" y="0"/>
                  </a:moveTo>
                  <a:lnTo>
                    <a:pt x="511011" y="0"/>
                  </a:lnTo>
                  <a:cubicBezTo>
                    <a:pt x="527768" y="0"/>
                    <a:pt x="543839" y="6657"/>
                    <a:pt x="555689" y="18506"/>
                  </a:cubicBezTo>
                  <a:cubicBezTo>
                    <a:pt x="567538" y="30356"/>
                    <a:pt x="574195" y="46427"/>
                    <a:pt x="574195" y="63184"/>
                  </a:cubicBezTo>
                  <a:lnTo>
                    <a:pt x="574195" y="63184"/>
                  </a:lnTo>
                  <a:cubicBezTo>
                    <a:pt x="574195" y="79942"/>
                    <a:pt x="567538" y="96013"/>
                    <a:pt x="555689" y="107862"/>
                  </a:cubicBezTo>
                  <a:cubicBezTo>
                    <a:pt x="543839" y="119711"/>
                    <a:pt x="527768" y="126368"/>
                    <a:pt x="511011" y="126368"/>
                  </a:cubicBezTo>
                  <a:lnTo>
                    <a:pt x="63184" y="126368"/>
                  </a:lnTo>
                  <a:cubicBezTo>
                    <a:pt x="46427" y="126368"/>
                    <a:pt x="30356" y="119711"/>
                    <a:pt x="18506" y="107862"/>
                  </a:cubicBezTo>
                  <a:cubicBezTo>
                    <a:pt x="6657" y="96013"/>
                    <a:pt x="0" y="79942"/>
                    <a:pt x="0" y="63184"/>
                  </a:cubicBezTo>
                  <a:lnTo>
                    <a:pt x="0" y="63184"/>
                  </a:lnTo>
                  <a:cubicBezTo>
                    <a:pt x="0" y="46427"/>
                    <a:pt x="6657" y="30356"/>
                    <a:pt x="18506" y="18506"/>
                  </a:cubicBezTo>
                  <a:cubicBezTo>
                    <a:pt x="30356" y="6657"/>
                    <a:pt x="46427" y="0"/>
                    <a:pt x="63184" y="0"/>
                  </a:cubicBezTo>
                  <a:close/>
                </a:path>
              </a:pathLst>
            </a:custGeom>
            <a:solidFill>
              <a:srgbClr val="EECD8D"/>
            </a:solidFill>
          </p:spPr>
        </p:sp>
        <p:sp>
          <p:nvSpPr>
            <p:cNvPr name="TextBox 76" id="76"/>
            <p:cNvSpPr txBox="true"/>
            <p:nvPr/>
          </p:nvSpPr>
          <p:spPr>
            <a:xfrm>
              <a:off x="0" y="-9525"/>
              <a:ext cx="574195" cy="135893"/>
            </a:xfrm>
            <a:prstGeom prst="rect">
              <a:avLst/>
            </a:prstGeom>
          </p:spPr>
          <p:txBody>
            <a:bodyPr anchor="ctr" rtlCol="false" tIns="0" lIns="0" bIns="0" rIns="0"/>
            <a:lstStyle/>
            <a:p>
              <a:pPr algn="ctr">
                <a:lnSpc>
                  <a:spcPts val="1270"/>
                </a:lnSpc>
              </a:pPr>
            </a:p>
          </p:txBody>
        </p:sp>
      </p:grpSp>
      <p:sp>
        <p:nvSpPr>
          <p:cNvPr name="Freeform 77" id="77"/>
          <p:cNvSpPr/>
          <p:nvPr/>
        </p:nvSpPr>
        <p:spPr>
          <a:xfrm flipH="false" flipV="false" rot="0">
            <a:off x="6557691" y="6547902"/>
            <a:ext cx="832579" cy="156109"/>
          </a:xfrm>
          <a:custGeom>
            <a:avLst/>
            <a:gdLst/>
            <a:ahLst/>
            <a:cxnLst/>
            <a:rect r="r" b="b" t="t" l="l"/>
            <a:pathLst>
              <a:path h="156109" w="832579">
                <a:moveTo>
                  <a:pt x="0" y="0"/>
                </a:moveTo>
                <a:lnTo>
                  <a:pt x="832579" y="0"/>
                </a:lnTo>
                <a:lnTo>
                  <a:pt x="832579" y="156109"/>
                </a:lnTo>
                <a:lnTo>
                  <a:pt x="0" y="156109"/>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grpSp>
        <p:nvGrpSpPr>
          <p:cNvPr name="Group 78" id="78"/>
          <p:cNvGrpSpPr/>
          <p:nvPr/>
        </p:nvGrpSpPr>
        <p:grpSpPr>
          <a:xfrm rot="0">
            <a:off x="8560354" y="6498622"/>
            <a:ext cx="549875" cy="254669"/>
            <a:chOff x="0" y="0"/>
            <a:chExt cx="272851" cy="126368"/>
          </a:xfrm>
        </p:grpSpPr>
        <p:sp>
          <p:nvSpPr>
            <p:cNvPr name="Freeform 79" id="79"/>
            <p:cNvSpPr/>
            <p:nvPr/>
          </p:nvSpPr>
          <p:spPr>
            <a:xfrm flipH="false" flipV="false" rot="0">
              <a:off x="0" y="0"/>
              <a:ext cx="272851" cy="126368"/>
            </a:xfrm>
            <a:custGeom>
              <a:avLst/>
              <a:gdLst/>
              <a:ahLst/>
              <a:cxnLst/>
              <a:rect r="r" b="b" t="t" l="l"/>
              <a:pathLst>
                <a:path h="126368" w="272851">
                  <a:moveTo>
                    <a:pt x="63184" y="0"/>
                  </a:moveTo>
                  <a:lnTo>
                    <a:pt x="209667" y="0"/>
                  </a:lnTo>
                  <a:cubicBezTo>
                    <a:pt x="226425" y="0"/>
                    <a:pt x="242496" y="6657"/>
                    <a:pt x="254345" y="18506"/>
                  </a:cubicBezTo>
                  <a:cubicBezTo>
                    <a:pt x="266194" y="30356"/>
                    <a:pt x="272851" y="46427"/>
                    <a:pt x="272851" y="63184"/>
                  </a:cubicBezTo>
                  <a:lnTo>
                    <a:pt x="272851" y="63184"/>
                  </a:lnTo>
                  <a:cubicBezTo>
                    <a:pt x="272851" y="79942"/>
                    <a:pt x="266194" y="96013"/>
                    <a:pt x="254345" y="107862"/>
                  </a:cubicBezTo>
                  <a:cubicBezTo>
                    <a:pt x="242496" y="119711"/>
                    <a:pt x="226425" y="126368"/>
                    <a:pt x="209667" y="126368"/>
                  </a:cubicBezTo>
                  <a:lnTo>
                    <a:pt x="63184" y="126368"/>
                  </a:lnTo>
                  <a:cubicBezTo>
                    <a:pt x="46427" y="126368"/>
                    <a:pt x="30356" y="119711"/>
                    <a:pt x="18506" y="107862"/>
                  </a:cubicBezTo>
                  <a:cubicBezTo>
                    <a:pt x="6657" y="96013"/>
                    <a:pt x="0" y="79942"/>
                    <a:pt x="0" y="63184"/>
                  </a:cubicBezTo>
                  <a:lnTo>
                    <a:pt x="0" y="63184"/>
                  </a:lnTo>
                  <a:cubicBezTo>
                    <a:pt x="0" y="46427"/>
                    <a:pt x="6657" y="30356"/>
                    <a:pt x="18506" y="18506"/>
                  </a:cubicBezTo>
                  <a:cubicBezTo>
                    <a:pt x="30356" y="6657"/>
                    <a:pt x="46427" y="0"/>
                    <a:pt x="63184" y="0"/>
                  </a:cubicBezTo>
                  <a:close/>
                </a:path>
              </a:pathLst>
            </a:custGeom>
            <a:solidFill>
              <a:srgbClr val="2E508D"/>
            </a:solidFill>
          </p:spPr>
        </p:sp>
        <p:sp>
          <p:nvSpPr>
            <p:cNvPr name="TextBox 80" id="80"/>
            <p:cNvSpPr txBox="true"/>
            <p:nvPr/>
          </p:nvSpPr>
          <p:spPr>
            <a:xfrm>
              <a:off x="0" y="-9525"/>
              <a:ext cx="272851" cy="135893"/>
            </a:xfrm>
            <a:prstGeom prst="rect">
              <a:avLst/>
            </a:prstGeom>
          </p:spPr>
          <p:txBody>
            <a:bodyPr anchor="ctr" rtlCol="false" tIns="0" lIns="0" bIns="0" rIns="0"/>
            <a:lstStyle/>
            <a:p>
              <a:pPr algn="ctr">
                <a:lnSpc>
                  <a:spcPts val="1270"/>
                </a:lnSpc>
              </a:pPr>
              <a:r>
                <a:rPr lang="en-US" sz="1000" b="true">
                  <a:solidFill>
                    <a:srgbClr val="FFFFFF"/>
                  </a:solidFill>
                  <a:latin typeface="Poppins Bold"/>
                  <a:ea typeface="Poppins Bold"/>
                  <a:cs typeface="Poppins Bold"/>
                  <a:sym typeface="Poppins Bold"/>
                </a:rPr>
                <a:t>4.3</a:t>
              </a:r>
            </a:p>
          </p:txBody>
        </p:sp>
      </p:grpSp>
      <p:sp>
        <p:nvSpPr>
          <p:cNvPr name="Freeform 81" id="81"/>
          <p:cNvSpPr/>
          <p:nvPr/>
        </p:nvSpPr>
        <p:spPr>
          <a:xfrm flipH="false" flipV="false" rot="705418">
            <a:off x="4243488" y="6523642"/>
            <a:ext cx="1684837" cy="532830"/>
          </a:xfrm>
          <a:custGeom>
            <a:avLst/>
            <a:gdLst/>
            <a:ahLst/>
            <a:cxnLst/>
            <a:rect r="r" b="b" t="t" l="l"/>
            <a:pathLst>
              <a:path h="532830" w="1684837">
                <a:moveTo>
                  <a:pt x="0" y="0"/>
                </a:moveTo>
                <a:lnTo>
                  <a:pt x="1684836" y="0"/>
                </a:lnTo>
                <a:lnTo>
                  <a:pt x="1684836" y="532829"/>
                </a:lnTo>
                <a:lnTo>
                  <a:pt x="0" y="532829"/>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p:spPr>
      </p:sp>
      <p:sp>
        <p:nvSpPr>
          <p:cNvPr name="Freeform 82" id="82"/>
          <p:cNvSpPr/>
          <p:nvPr/>
        </p:nvSpPr>
        <p:spPr>
          <a:xfrm flipH="false" flipV="false" rot="389754">
            <a:off x="2618240" y="375240"/>
            <a:ext cx="216663" cy="273680"/>
          </a:xfrm>
          <a:custGeom>
            <a:avLst/>
            <a:gdLst/>
            <a:ahLst/>
            <a:cxnLst/>
            <a:rect r="r" b="b" t="t" l="l"/>
            <a:pathLst>
              <a:path h="273680" w="216663">
                <a:moveTo>
                  <a:pt x="0" y="0"/>
                </a:moveTo>
                <a:lnTo>
                  <a:pt x="216663" y="0"/>
                </a:lnTo>
                <a:lnTo>
                  <a:pt x="216663" y="273680"/>
                </a:lnTo>
                <a:lnTo>
                  <a:pt x="0" y="273680"/>
                </a:lnTo>
                <a:lnTo>
                  <a:pt x="0" y="0"/>
                </a:lnTo>
                <a:close/>
              </a:path>
            </a:pathLst>
          </a:custGeom>
          <a:blipFill>
            <a:blip r:embed="rId21">
              <a:extLst>
                <a:ext uri="{96DAC541-7B7A-43D3-8B79-37D633B846F1}">
                  <asvg:svgBlip xmlns:asvg="http://schemas.microsoft.com/office/drawing/2016/SVG/main" r:embed="rId22"/>
                </a:ext>
              </a:extLst>
            </a:blip>
            <a:stretch>
              <a:fillRect l="0" t="0" r="0" b="0"/>
            </a:stretch>
          </a:blipFill>
        </p:spPr>
      </p:sp>
      <p:sp>
        <p:nvSpPr>
          <p:cNvPr name="Freeform 83" id="83"/>
          <p:cNvSpPr/>
          <p:nvPr/>
        </p:nvSpPr>
        <p:spPr>
          <a:xfrm flipH="false" flipV="false" rot="2256888">
            <a:off x="6908047" y="314176"/>
            <a:ext cx="380962" cy="152861"/>
          </a:xfrm>
          <a:custGeom>
            <a:avLst/>
            <a:gdLst/>
            <a:ahLst/>
            <a:cxnLst/>
            <a:rect r="r" b="b" t="t" l="l"/>
            <a:pathLst>
              <a:path h="152861" w="380962">
                <a:moveTo>
                  <a:pt x="0" y="0"/>
                </a:moveTo>
                <a:lnTo>
                  <a:pt x="380961" y="0"/>
                </a:lnTo>
                <a:lnTo>
                  <a:pt x="380961" y="152861"/>
                </a:lnTo>
                <a:lnTo>
                  <a:pt x="0" y="152861"/>
                </a:lnTo>
                <a:lnTo>
                  <a:pt x="0" y="0"/>
                </a:lnTo>
                <a:close/>
              </a:path>
            </a:pathLst>
          </a:custGeom>
          <a:blipFill>
            <a:blip r:embed="rId23">
              <a:extLst>
                <a:ext uri="{96DAC541-7B7A-43D3-8B79-37D633B846F1}">
                  <asvg:svgBlip xmlns:asvg="http://schemas.microsoft.com/office/drawing/2016/SVG/main" r:embed="rId24"/>
                </a:ext>
              </a:extLst>
            </a:blip>
            <a:stretch>
              <a:fillRect l="0" t="0" r="0" b="0"/>
            </a:stretch>
          </a:blipFill>
        </p:spPr>
      </p:sp>
      <p:sp>
        <p:nvSpPr>
          <p:cNvPr name="Freeform 84" id="84"/>
          <p:cNvSpPr/>
          <p:nvPr/>
        </p:nvSpPr>
        <p:spPr>
          <a:xfrm flipH="false" flipV="false" rot="0">
            <a:off x="8280651" y="-212136"/>
            <a:ext cx="5749286" cy="1839771"/>
          </a:xfrm>
          <a:custGeom>
            <a:avLst/>
            <a:gdLst/>
            <a:ahLst/>
            <a:cxnLst/>
            <a:rect r="r" b="b" t="t" l="l"/>
            <a:pathLst>
              <a:path h="1839771" w="5749286">
                <a:moveTo>
                  <a:pt x="0" y="0"/>
                </a:moveTo>
                <a:lnTo>
                  <a:pt x="5749286" y="0"/>
                </a:lnTo>
                <a:lnTo>
                  <a:pt x="5749286" y="1839771"/>
                </a:lnTo>
                <a:lnTo>
                  <a:pt x="0" y="1839771"/>
                </a:lnTo>
                <a:lnTo>
                  <a:pt x="0" y="0"/>
                </a:lnTo>
                <a:close/>
              </a:path>
            </a:pathLst>
          </a:custGeom>
          <a:blipFill>
            <a:blip r:embed="rId25">
              <a:alphaModFix amt="73000"/>
              <a:extLst>
                <a:ext uri="{96DAC541-7B7A-43D3-8B79-37D633B846F1}">
                  <asvg:svgBlip xmlns:asvg="http://schemas.microsoft.com/office/drawing/2016/SVG/main" r:embed="rId26"/>
                </a:ext>
              </a:extLst>
            </a:blip>
            <a:stretch>
              <a:fillRect l="0" t="0" r="0" b="0"/>
            </a:stretch>
          </a:blipFill>
          <a:ln cap="sq">
            <a:noFill/>
            <a:prstDash val="solid"/>
            <a:miter/>
          </a:ln>
        </p:spPr>
      </p:sp>
      <p:sp>
        <p:nvSpPr>
          <p:cNvPr name="TextBox 85" id="85"/>
          <p:cNvSpPr txBox="true"/>
          <p:nvPr/>
        </p:nvSpPr>
        <p:spPr>
          <a:xfrm rot="0">
            <a:off x="2151152" y="1243303"/>
            <a:ext cx="5451295" cy="219075"/>
          </a:xfrm>
          <a:prstGeom prst="rect">
            <a:avLst/>
          </a:prstGeom>
        </p:spPr>
        <p:txBody>
          <a:bodyPr anchor="t" rtlCol="false" tIns="0" lIns="0" bIns="0" rIns="0">
            <a:spAutoFit/>
          </a:bodyPr>
          <a:lstStyle/>
          <a:p>
            <a:pPr algn="ctr" marL="0" indent="0" lvl="0">
              <a:lnSpc>
                <a:spcPts val="1500"/>
              </a:lnSpc>
            </a:pPr>
            <a:r>
              <a:rPr lang="en-US" b="true" sz="1500" spc="495">
                <a:solidFill>
                  <a:srgbClr val="383838"/>
                </a:solidFill>
                <a:latin typeface="Poppins Semi-Bold"/>
                <a:ea typeface="Poppins Semi-Bold"/>
                <a:cs typeface="Poppins Semi-Bold"/>
                <a:sym typeface="Poppins Semi-Bold"/>
              </a:rPr>
              <a:t>STATISTICAL GRAPH </a:t>
            </a:r>
          </a:p>
        </p:txBody>
      </p:sp>
      <p:sp>
        <p:nvSpPr>
          <p:cNvPr name="TextBox 86" id="86"/>
          <p:cNvSpPr txBox="true"/>
          <p:nvPr/>
        </p:nvSpPr>
        <p:spPr>
          <a:xfrm rot="0">
            <a:off x="6467940" y="2466863"/>
            <a:ext cx="2066707" cy="282701"/>
          </a:xfrm>
          <a:prstGeom prst="rect">
            <a:avLst/>
          </a:prstGeom>
        </p:spPr>
        <p:txBody>
          <a:bodyPr anchor="t" rtlCol="false" tIns="0" lIns="0" bIns="0" rIns="0">
            <a:spAutoFit/>
          </a:bodyPr>
          <a:lstStyle/>
          <a:p>
            <a:pPr algn="l">
              <a:lnSpc>
                <a:spcPts val="1179"/>
              </a:lnSpc>
            </a:pPr>
            <a:r>
              <a:rPr lang="en-US" sz="900" i="true" spc="-13">
                <a:solidFill>
                  <a:srgbClr val="2C2B2D"/>
                </a:solidFill>
                <a:latin typeface="Poppins Italics"/>
                <a:ea typeface="Poppins Italics"/>
                <a:cs typeface="Poppins Italics"/>
                <a:sym typeface="Poppins Italics"/>
              </a:rPr>
              <a:t>Distribution of customers based on their purchase frequency</a:t>
            </a:r>
          </a:p>
        </p:txBody>
      </p:sp>
      <p:sp>
        <p:nvSpPr>
          <p:cNvPr name="TextBox 87" id="87"/>
          <p:cNvSpPr txBox="true"/>
          <p:nvPr/>
        </p:nvSpPr>
        <p:spPr>
          <a:xfrm rot="0">
            <a:off x="1117042" y="2473848"/>
            <a:ext cx="727340" cy="148588"/>
          </a:xfrm>
          <a:prstGeom prst="rect">
            <a:avLst/>
          </a:prstGeom>
        </p:spPr>
        <p:txBody>
          <a:bodyPr anchor="t" rtlCol="false" tIns="0" lIns="0" bIns="0" rIns="0">
            <a:spAutoFit/>
          </a:bodyPr>
          <a:lstStyle/>
          <a:p>
            <a:pPr algn="l">
              <a:lnSpc>
                <a:spcPts val="1260"/>
              </a:lnSpc>
              <a:spcBef>
                <a:spcPct val="0"/>
              </a:spcBef>
            </a:pPr>
            <a:r>
              <a:rPr lang="en-US" sz="900" spc="-13">
                <a:solidFill>
                  <a:srgbClr val="2C2B2D"/>
                </a:solidFill>
                <a:latin typeface="Poppins"/>
                <a:ea typeface="Poppins"/>
                <a:cs typeface="Poppins"/>
                <a:sym typeface="Poppins"/>
              </a:rPr>
              <a:t>Age 18-25</a:t>
            </a:r>
          </a:p>
        </p:txBody>
      </p:sp>
      <p:sp>
        <p:nvSpPr>
          <p:cNvPr name="TextBox 88" id="88"/>
          <p:cNvSpPr txBox="true"/>
          <p:nvPr/>
        </p:nvSpPr>
        <p:spPr>
          <a:xfrm rot="0">
            <a:off x="1117042" y="2810037"/>
            <a:ext cx="727340" cy="148588"/>
          </a:xfrm>
          <a:prstGeom prst="rect">
            <a:avLst/>
          </a:prstGeom>
        </p:spPr>
        <p:txBody>
          <a:bodyPr anchor="t" rtlCol="false" tIns="0" lIns="0" bIns="0" rIns="0">
            <a:spAutoFit/>
          </a:bodyPr>
          <a:lstStyle/>
          <a:p>
            <a:pPr algn="l">
              <a:lnSpc>
                <a:spcPts val="1260"/>
              </a:lnSpc>
              <a:spcBef>
                <a:spcPct val="0"/>
              </a:spcBef>
            </a:pPr>
            <a:r>
              <a:rPr lang="en-US" sz="900" spc="-13">
                <a:solidFill>
                  <a:srgbClr val="2C2B2D"/>
                </a:solidFill>
                <a:latin typeface="Poppins"/>
                <a:ea typeface="Poppins"/>
                <a:cs typeface="Poppins"/>
                <a:sym typeface="Poppins"/>
              </a:rPr>
              <a:t>Age 26-35</a:t>
            </a:r>
          </a:p>
        </p:txBody>
      </p:sp>
      <p:sp>
        <p:nvSpPr>
          <p:cNvPr name="TextBox 89" id="89"/>
          <p:cNvSpPr txBox="true"/>
          <p:nvPr/>
        </p:nvSpPr>
        <p:spPr>
          <a:xfrm rot="0">
            <a:off x="1117042" y="3163699"/>
            <a:ext cx="727340" cy="148588"/>
          </a:xfrm>
          <a:prstGeom prst="rect">
            <a:avLst/>
          </a:prstGeom>
        </p:spPr>
        <p:txBody>
          <a:bodyPr anchor="t" rtlCol="false" tIns="0" lIns="0" bIns="0" rIns="0">
            <a:spAutoFit/>
          </a:bodyPr>
          <a:lstStyle/>
          <a:p>
            <a:pPr algn="l">
              <a:lnSpc>
                <a:spcPts val="1260"/>
              </a:lnSpc>
              <a:spcBef>
                <a:spcPct val="0"/>
              </a:spcBef>
            </a:pPr>
            <a:r>
              <a:rPr lang="en-US" sz="900" spc="-13">
                <a:solidFill>
                  <a:srgbClr val="2C2B2D"/>
                </a:solidFill>
                <a:latin typeface="Poppins"/>
                <a:ea typeface="Poppins"/>
                <a:cs typeface="Poppins"/>
                <a:sym typeface="Poppins"/>
              </a:rPr>
              <a:t>Age 36-45</a:t>
            </a:r>
          </a:p>
        </p:txBody>
      </p:sp>
      <p:sp>
        <p:nvSpPr>
          <p:cNvPr name="TextBox 90" id="90"/>
          <p:cNvSpPr txBox="true"/>
          <p:nvPr/>
        </p:nvSpPr>
        <p:spPr>
          <a:xfrm rot="0">
            <a:off x="1117042" y="3507231"/>
            <a:ext cx="727340" cy="148588"/>
          </a:xfrm>
          <a:prstGeom prst="rect">
            <a:avLst/>
          </a:prstGeom>
        </p:spPr>
        <p:txBody>
          <a:bodyPr anchor="t" rtlCol="false" tIns="0" lIns="0" bIns="0" rIns="0">
            <a:spAutoFit/>
          </a:bodyPr>
          <a:lstStyle/>
          <a:p>
            <a:pPr algn="l">
              <a:lnSpc>
                <a:spcPts val="1260"/>
              </a:lnSpc>
              <a:spcBef>
                <a:spcPct val="0"/>
              </a:spcBef>
            </a:pPr>
            <a:r>
              <a:rPr lang="en-US" sz="900" spc="-13">
                <a:solidFill>
                  <a:srgbClr val="2C2B2D"/>
                </a:solidFill>
                <a:latin typeface="Poppins"/>
                <a:ea typeface="Poppins"/>
                <a:cs typeface="Poppins"/>
                <a:sym typeface="Poppins"/>
              </a:rPr>
              <a:t>Age 46-55</a:t>
            </a:r>
          </a:p>
        </p:txBody>
      </p:sp>
      <p:sp>
        <p:nvSpPr>
          <p:cNvPr name="TextBox 91" id="91"/>
          <p:cNvSpPr txBox="true"/>
          <p:nvPr/>
        </p:nvSpPr>
        <p:spPr>
          <a:xfrm rot="0">
            <a:off x="1117042" y="3860893"/>
            <a:ext cx="727340" cy="148588"/>
          </a:xfrm>
          <a:prstGeom prst="rect">
            <a:avLst/>
          </a:prstGeom>
        </p:spPr>
        <p:txBody>
          <a:bodyPr anchor="t" rtlCol="false" tIns="0" lIns="0" bIns="0" rIns="0">
            <a:spAutoFit/>
          </a:bodyPr>
          <a:lstStyle/>
          <a:p>
            <a:pPr algn="l">
              <a:lnSpc>
                <a:spcPts val="1260"/>
              </a:lnSpc>
              <a:spcBef>
                <a:spcPct val="0"/>
              </a:spcBef>
            </a:pPr>
            <a:r>
              <a:rPr lang="en-US" sz="900" spc="-13">
                <a:solidFill>
                  <a:srgbClr val="2C2B2D"/>
                </a:solidFill>
                <a:latin typeface="Poppins"/>
                <a:ea typeface="Poppins"/>
                <a:cs typeface="Poppins"/>
                <a:sym typeface="Poppins"/>
              </a:rPr>
              <a:t>Age 56+</a:t>
            </a:r>
          </a:p>
        </p:txBody>
      </p:sp>
      <p:sp>
        <p:nvSpPr>
          <p:cNvPr name="TextBox 92" id="92"/>
          <p:cNvSpPr txBox="true"/>
          <p:nvPr/>
        </p:nvSpPr>
        <p:spPr>
          <a:xfrm rot="0">
            <a:off x="3875860" y="2882041"/>
            <a:ext cx="1761752" cy="200660"/>
          </a:xfrm>
          <a:prstGeom prst="rect">
            <a:avLst/>
          </a:prstGeom>
        </p:spPr>
        <p:txBody>
          <a:bodyPr anchor="t" rtlCol="false" tIns="0" lIns="0" bIns="0" rIns="0">
            <a:spAutoFit/>
          </a:bodyPr>
          <a:lstStyle/>
          <a:p>
            <a:pPr algn="l" marL="0" indent="0" lvl="0">
              <a:lnSpc>
                <a:spcPts val="1540"/>
              </a:lnSpc>
              <a:spcBef>
                <a:spcPct val="0"/>
              </a:spcBef>
            </a:pPr>
            <a:r>
              <a:rPr lang="en-US" b="true" sz="1100" strike="noStrike" u="none">
                <a:solidFill>
                  <a:srgbClr val="2C2B2D"/>
                </a:solidFill>
                <a:latin typeface="Poppins Semi-Bold"/>
                <a:ea typeface="Poppins Semi-Bold"/>
                <a:cs typeface="Poppins Semi-Bold"/>
                <a:sym typeface="Poppins Semi-Bold"/>
              </a:rPr>
              <a:t>Product A</a:t>
            </a:r>
          </a:p>
        </p:txBody>
      </p:sp>
      <p:sp>
        <p:nvSpPr>
          <p:cNvPr name="TextBox 93" id="93"/>
          <p:cNvSpPr txBox="true"/>
          <p:nvPr/>
        </p:nvSpPr>
        <p:spPr>
          <a:xfrm rot="0">
            <a:off x="3875860" y="3497706"/>
            <a:ext cx="1761752" cy="200660"/>
          </a:xfrm>
          <a:prstGeom prst="rect">
            <a:avLst/>
          </a:prstGeom>
        </p:spPr>
        <p:txBody>
          <a:bodyPr anchor="t" rtlCol="false" tIns="0" lIns="0" bIns="0" rIns="0">
            <a:spAutoFit/>
          </a:bodyPr>
          <a:lstStyle/>
          <a:p>
            <a:pPr algn="l" marL="0" indent="0" lvl="0">
              <a:lnSpc>
                <a:spcPts val="1540"/>
              </a:lnSpc>
              <a:spcBef>
                <a:spcPct val="0"/>
              </a:spcBef>
            </a:pPr>
            <a:r>
              <a:rPr lang="en-US" b="true" sz="1100" strike="noStrike" u="none">
                <a:solidFill>
                  <a:srgbClr val="2C2B2D"/>
                </a:solidFill>
                <a:latin typeface="Poppins Semi-Bold"/>
                <a:ea typeface="Poppins Semi-Bold"/>
                <a:cs typeface="Poppins Semi-Bold"/>
                <a:sym typeface="Poppins Semi-Bold"/>
              </a:rPr>
              <a:t>Product B</a:t>
            </a:r>
          </a:p>
        </p:txBody>
      </p:sp>
      <p:sp>
        <p:nvSpPr>
          <p:cNvPr name="TextBox 94" id="94"/>
          <p:cNvSpPr txBox="true"/>
          <p:nvPr/>
        </p:nvSpPr>
        <p:spPr>
          <a:xfrm rot="0">
            <a:off x="3875860" y="4111643"/>
            <a:ext cx="1761752" cy="200660"/>
          </a:xfrm>
          <a:prstGeom prst="rect">
            <a:avLst/>
          </a:prstGeom>
        </p:spPr>
        <p:txBody>
          <a:bodyPr anchor="t" rtlCol="false" tIns="0" lIns="0" bIns="0" rIns="0">
            <a:spAutoFit/>
          </a:bodyPr>
          <a:lstStyle/>
          <a:p>
            <a:pPr algn="l" marL="0" indent="0" lvl="0">
              <a:lnSpc>
                <a:spcPts val="1540"/>
              </a:lnSpc>
              <a:spcBef>
                <a:spcPct val="0"/>
              </a:spcBef>
            </a:pPr>
            <a:r>
              <a:rPr lang="en-US" b="true" sz="1100" strike="noStrike" u="none">
                <a:solidFill>
                  <a:srgbClr val="2C2B2D"/>
                </a:solidFill>
                <a:latin typeface="Poppins Semi-Bold"/>
                <a:ea typeface="Poppins Semi-Bold"/>
                <a:cs typeface="Poppins Semi-Bold"/>
                <a:sym typeface="Poppins Semi-Bold"/>
              </a:rPr>
              <a:t>Product C</a:t>
            </a:r>
          </a:p>
        </p:txBody>
      </p:sp>
      <p:sp>
        <p:nvSpPr>
          <p:cNvPr name="TextBox 95" id="95"/>
          <p:cNvSpPr txBox="true"/>
          <p:nvPr/>
        </p:nvSpPr>
        <p:spPr>
          <a:xfrm rot="0">
            <a:off x="3875860" y="4726114"/>
            <a:ext cx="1761752" cy="200660"/>
          </a:xfrm>
          <a:prstGeom prst="rect">
            <a:avLst/>
          </a:prstGeom>
        </p:spPr>
        <p:txBody>
          <a:bodyPr anchor="t" rtlCol="false" tIns="0" lIns="0" bIns="0" rIns="0">
            <a:spAutoFit/>
          </a:bodyPr>
          <a:lstStyle/>
          <a:p>
            <a:pPr algn="l" marL="0" indent="0" lvl="0">
              <a:lnSpc>
                <a:spcPts val="1540"/>
              </a:lnSpc>
              <a:spcBef>
                <a:spcPct val="0"/>
              </a:spcBef>
            </a:pPr>
            <a:r>
              <a:rPr lang="en-US" b="true" sz="1100" strike="noStrike" u="none">
                <a:solidFill>
                  <a:srgbClr val="2C2B2D"/>
                </a:solidFill>
                <a:latin typeface="Poppins Semi-Bold"/>
                <a:ea typeface="Poppins Semi-Bold"/>
                <a:cs typeface="Poppins Semi-Bold"/>
                <a:sym typeface="Poppins Semi-Bold"/>
              </a:rPr>
              <a:t>Product D</a:t>
            </a:r>
          </a:p>
        </p:txBody>
      </p:sp>
      <p:sp>
        <p:nvSpPr>
          <p:cNvPr name="TextBox 96" id="96"/>
          <p:cNvSpPr txBox="true"/>
          <p:nvPr/>
        </p:nvSpPr>
        <p:spPr>
          <a:xfrm rot="0">
            <a:off x="3875860" y="2466863"/>
            <a:ext cx="2089076" cy="282701"/>
          </a:xfrm>
          <a:prstGeom prst="rect">
            <a:avLst/>
          </a:prstGeom>
        </p:spPr>
        <p:txBody>
          <a:bodyPr anchor="t" rtlCol="false" tIns="0" lIns="0" bIns="0" rIns="0">
            <a:spAutoFit/>
          </a:bodyPr>
          <a:lstStyle/>
          <a:p>
            <a:pPr algn="l" marL="0" indent="0" lvl="0">
              <a:lnSpc>
                <a:spcPts val="1179"/>
              </a:lnSpc>
              <a:spcBef>
                <a:spcPct val="0"/>
              </a:spcBef>
            </a:pPr>
            <a:r>
              <a:rPr lang="en-US" sz="900" i="true" spc="-13" strike="noStrike" u="none">
                <a:solidFill>
                  <a:srgbClr val="2C2B2D"/>
                </a:solidFill>
                <a:latin typeface="Poppins Italics"/>
                <a:ea typeface="Poppins Italics"/>
                <a:cs typeface="Poppins Italics"/>
                <a:sym typeface="Poppins Italics"/>
              </a:rPr>
              <a:t>Distribution of customers preferred products or categories.</a:t>
            </a:r>
          </a:p>
        </p:txBody>
      </p:sp>
      <p:sp>
        <p:nvSpPr>
          <p:cNvPr name="TextBox 97" id="97"/>
          <p:cNvSpPr txBox="true"/>
          <p:nvPr/>
        </p:nvSpPr>
        <p:spPr>
          <a:xfrm rot="0">
            <a:off x="3875860" y="5342069"/>
            <a:ext cx="1761752" cy="200660"/>
          </a:xfrm>
          <a:prstGeom prst="rect">
            <a:avLst/>
          </a:prstGeom>
        </p:spPr>
        <p:txBody>
          <a:bodyPr anchor="t" rtlCol="false" tIns="0" lIns="0" bIns="0" rIns="0">
            <a:spAutoFit/>
          </a:bodyPr>
          <a:lstStyle/>
          <a:p>
            <a:pPr algn="l" marL="0" indent="0" lvl="0">
              <a:lnSpc>
                <a:spcPts val="1540"/>
              </a:lnSpc>
              <a:spcBef>
                <a:spcPct val="0"/>
              </a:spcBef>
            </a:pPr>
            <a:r>
              <a:rPr lang="en-US" b="true" sz="1100" strike="noStrike" u="none">
                <a:solidFill>
                  <a:srgbClr val="2C2B2D"/>
                </a:solidFill>
                <a:latin typeface="Poppins Semi-Bold"/>
                <a:ea typeface="Poppins Semi-Bold"/>
                <a:cs typeface="Poppins Semi-Bold"/>
                <a:sym typeface="Poppins Semi-Bold"/>
              </a:rPr>
              <a:t>Product E</a:t>
            </a:r>
          </a:p>
        </p:txBody>
      </p:sp>
      <p:sp>
        <p:nvSpPr>
          <p:cNvPr name="TextBox 98" id="98"/>
          <p:cNvSpPr txBox="true"/>
          <p:nvPr/>
        </p:nvSpPr>
        <p:spPr>
          <a:xfrm rot="0">
            <a:off x="3875860" y="5956894"/>
            <a:ext cx="1761752" cy="200660"/>
          </a:xfrm>
          <a:prstGeom prst="rect">
            <a:avLst/>
          </a:prstGeom>
        </p:spPr>
        <p:txBody>
          <a:bodyPr anchor="t" rtlCol="false" tIns="0" lIns="0" bIns="0" rIns="0">
            <a:spAutoFit/>
          </a:bodyPr>
          <a:lstStyle/>
          <a:p>
            <a:pPr algn="l" marL="0" indent="0" lvl="0">
              <a:lnSpc>
                <a:spcPts val="1540"/>
              </a:lnSpc>
              <a:spcBef>
                <a:spcPct val="0"/>
              </a:spcBef>
            </a:pPr>
            <a:r>
              <a:rPr lang="en-US" b="true" sz="1100" strike="noStrike" u="none">
                <a:solidFill>
                  <a:srgbClr val="2C2B2D"/>
                </a:solidFill>
                <a:latin typeface="Poppins Semi-Bold"/>
                <a:ea typeface="Poppins Semi-Bold"/>
                <a:cs typeface="Poppins Semi-Bold"/>
                <a:sym typeface="Poppins Semi-Bold"/>
              </a:rPr>
              <a:t>Product F</a:t>
            </a:r>
          </a:p>
        </p:txBody>
      </p:sp>
      <p:sp>
        <p:nvSpPr>
          <p:cNvPr name="TextBox 99" id="99"/>
          <p:cNvSpPr txBox="true"/>
          <p:nvPr/>
        </p:nvSpPr>
        <p:spPr>
          <a:xfrm rot="0">
            <a:off x="731520" y="5029085"/>
            <a:ext cx="2299779" cy="282701"/>
          </a:xfrm>
          <a:prstGeom prst="rect">
            <a:avLst/>
          </a:prstGeom>
        </p:spPr>
        <p:txBody>
          <a:bodyPr anchor="t" rtlCol="false" tIns="0" lIns="0" bIns="0" rIns="0">
            <a:spAutoFit/>
          </a:bodyPr>
          <a:lstStyle/>
          <a:p>
            <a:pPr algn="l" marL="0" indent="0" lvl="0">
              <a:lnSpc>
                <a:spcPts val="1179"/>
              </a:lnSpc>
              <a:spcBef>
                <a:spcPct val="0"/>
              </a:spcBef>
            </a:pPr>
            <a:r>
              <a:rPr lang="en-US" sz="900" i="true" spc="-13" strike="noStrike" u="none">
                <a:solidFill>
                  <a:srgbClr val="2C2B2D"/>
                </a:solidFill>
                <a:latin typeface="Poppins Italics"/>
                <a:ea typeface="Poppins Italics"/>
                <a:cs typeface="Poppins Italics"/>
                <a:sym typeface="Poppins Italics"/>
              </a:rPr>
              <a:t>CLV distribution across different customer segments.</a:t>
            </a:r>
          </a:p>
        </p:txBody>
      </p:sp>
      <p:sp>
        <p:nvSpPr>
          <p:cNvPr name="TextBox 100" id="100"/>
          <p:cNvSpPr txBox="true"/>
          <p:nvPr/>
        </p:nvSpPr>
        <p:spPr>
          <a:xfrm rot="0">
            <a:off x="6395396" y="5337941"/>
            <a:ext cx="2655695" cy="282701"/>
          </a:xfrm>
          <a:prstGeom prst="rect">
            <a:avLst/>
          </a:prstGeom>
        </p:spPr>
        <p:txBody>
          <a:bodyPr anchor="t" rtlCol="false" tIns="0" lIns="0" bIns="0" rIns="0">
            <a:spAutoFit/>
          </a:bodyPr>
          <a:lstStyle/>
          <a:p>
            <a:pPr algn="l" marL="0" indent="0" lvl="0">
              <a:lnSpc>
                <a:spcPts val="1179"/>
              </a:lnSpc>
              <a:spcBef>
                <a:spcPct val="0"/>
              </a:spcBef>
            </a:pPr>
            <a:r>
              <a:rPr lang="en-US" sz="900" i="true" spc="-13" strike="noStrike" u="none">
                <a:solidFill>
                  <a:srgbClr val="2C2B2D"/>
                </a:solidFill>
                <a:latin typeface="Poppins Italics"/>
                <a:ea typeface="Poppins Italics"/>
                <a:cs typeface="Poppins Italics"/>
                <a:sym typeface="Poppins Italics"/>
              </a:rPr>
              <a:t>Average customer satisfaction ratings based on surveys or feedback.</a:t>
            </a:r>
          </a:p>
        </p:txBody>
      </p:sp>
      <p:sp>
        <p:nvSpPr>
          <p:cNvPr name="TextBox 101" id="101"/>
          <p:cNvSpPr txBox="true"/>
          <p:nvPr/>
        </p:nvSpPr>
        <p:spPr>
          <a:xfrm rot="0">
            <a:off x="7552565" y="5812379"/>
            <a:ext cx="1007789" cy="148588"/>
          </a:xfrm>
          <a:prstGeom prst="rect">
            <a:avLst/>
          </a:prstGeom>
        </p:spPr>
        <p:txBody>
          <a:bodyPr anchor="t" rtlCol="false" tIns="0" lIns="0" bIns="0" rIns="0">
            <a:spAutoFit/>
          </a:bodyPr>
          <a:lstStyle/>
          <a:p>
            <a:pPr algn="ctr" marL="0" indent="0" lvl="0">
              <a:lnSpc>
                <a:spcPts val="1260"/>
              </a:lnSpc>
              <a:spcBef>
                <a:spcPct val="0"/>
              </a:spcBef>
            </a:pPr>
            <a:r>
              <a:rPr lang="en-US" sz="900" spc="-13" strike="noStrike" u="none">
                <a:solidFill>
                  <a:srgbClr val="2C2B2D"/>
                </a:solidFill>
                <a:latin typeface="Poppins"/>
                <a:ea typeface="Poppins"/>
                <a:cs typeface="Poppins"/>
                <a:sym typeface="Poppins"/>
              </a:rPr>
              <a:t>2022 - 2023</a:t>
            </a:r>
          </a:p>
        </p:txBody>
      </p:sp>
      <p:sp>
        <p:nvSpPr>
          <p:cNvPr name="TextBox 102" id="102"/>
          <p:cNvSpPr txBox="true"/>
          <p:nvPr/>
        </p:nvSpPr>
        <p:spPr>
          <a:xfrm rot="0">
            <a:off x="7552565" y="6177171"/>
            <a:ext cx="1007789" cy="148588"/>
          </a:xfrm>
          <a:prstGeom prst="rect">
            <a:avLst/>
          </a:prstGeom>
        </p:spPr>
        <p:txBody>
          <a:bodyPr anchor="t" rtlCol="false" tIns="0" lIns="0" bIns="0" rIns="0">
            <a:spAutoFit/>
          </a:bodyPr>
          <a:lstStyle/>
          <a:p>
            <a:pPr algn="ctr" marL="0" indent="0" lvl="0">
              <a:lnSpc>
                <a:spcPts val="1260"/>
              </a:lnSpc>
              <a:spcBef>
                <a:spcPct val="0"/>
              </a:spcBef>
            </a:pPr>
            <a:r>
              <a:rPr lang="en-US" sz="900" spc="-13" strike="noStrike" u="none">
                <a:solidFill>
                  <a:srgbClr val="2C2B2D"/>
                </a:solidFill>
                <a:latin typeface="Poppins"/>
                <a:ea typeface="Poppins"/>
                <a:cs typeface="Poppins"/>
                <a:sym typeface="Poppins"/>
              </a:rPr>
              <a:t>2023 - 2024</a:t>
            </a:r>
          </a:p>
        </p:txBody>
      </p:sp>
      <p:sp>
        <p:nvSpPr>
          <p:cNvPr name="TextBox 103" id="103"/>
          <p:cNvSpPr txBox="true"/>
          <p:nvPr/>
        </p:nvSpPr>
        <p:spPr>
          <a:xfrm rot="0">
            <a:off x="7552565" y="6542138"/>
            <a:ext cx="1007789" cy="148588"/>
          </a:xfrm>
          <a:prstGeom prst="rect">
            <a:avLst/>
          </a:prstGeom>
        </p:spPr>
        <p:txBody>
          <a:bodyPr anchor="t" rtlCol="false" tIns="0" lIns="0" bIns="0" rIns="0">
            <a:spAutoFit/>
          </a:bodyPr>
          <a:lstStyle/>
          <a:p>
            <a:pPr algn="ctr" marL="0" indent="0" lvl="0">
              <a:lnSpc>
                <a:spcPts val="1260"/>
              </a:lnSpc>
              <a:spcBef>
                <a:spcPct val="0"/>
              </a:spcBef>
            </a:pPr>
            <a:r>
              <a:rPr lang="en-US" sz="900" spc="-13" strike="noStrike" u="none">
                <a:solidFill>
                  <a:srgbClr val="2C2B2D"/>
                </a:solidFill>
                <a:latin typeface="Poppins"/>
                <a:ea typeface="Poppins"/>
                <a:cs typeface="Poppins"/>
                <a:sym typeface="Poppins"/>
              </a:rPr>
              <a:t>2024 - 2025</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ECE8E1"/>
        </a:solidFill>
      </p:bgPr>
    </p:bg>
    <p:spTree>
      <p:nvGrpSpPr>
        <p:cNvPr id="1" name=""/>
        <p:cNvGrpSpPr/>
        <p:nvPr/>
      </p:nvGrpSpPr>
      <p:grpSpPr>
        <a:xfrm>
          <a:off x="0" y="0"/>
          <a:ext cx="0" cy="0"/>
          <a:chOff x="0" y="0"/>
          <a:chExt cx="0" cy="0"/>
        </a:xfrm>
      </p:grpSpPr>
      <p:sp>
        <p:nvSpPr>
          <p:cNvPr name="TextBox 2" id="2"/>
          <p:cNvSpPr txBox="true"/>
          <p:nvPr/>
        </p:nvSpPr>
        <p:spPr>
          <a:xfrm rot="0">
            <a:off x="495117" y="401425"/>
            <a:ext cx="4546332" cy="342900"/>
          </a:xfrm>
          <a:prstGeom prst="rect">
            <a:avLst/>
          </a:prstGeom>
        </p:spPr>
        <p:txBody>
          <a:bodyPr anchor="t" rtlCol="false" tIns="0" lIns="0" bIns="0" rIns="0">
            <a:spAutoFit/>
          </a:bodyPr>
          <a:lstStyle/>
          <a:p>
            <a:pPr algn="l">
              <a:lnSpc>
                <a:spcPts val="2564"/>
              </a:lnSpc>
            </a:pPr>
            <a:r>
              <a:rPr lang="en-US" sz="2699">
                <a:solidFill>
                  <a:srgbClr val="000000"/>
                </a:solidFill>
                <a:latin typeface="TT Hoves"/>
                <a:ea typeface="TT Hoves"/>
                <a:cs typeface="TT Hoves"/>
                <a:sym typeface="TT Hoves"/>
              </a:rPr>
              <a:t>Business Performance</a:t>
            </a:r>
          </a:p>
        </p:txBody>
      </p:sp>
      <p:sp>
        <p:nvSpPr>
          <p:cNvPr name="TextBox 3" id="3"/>
          <p:cNvSpPr txBox="true"/>
          <p:nvPr/>
        </p:nvSpPr>
        <p:spPr>
          <a:xfrm rot="0">
            <a:off x="3987990" y="256010"/>
            <a:ext cx="1456724" cy="488315"/>
          </a:xfrm>
          <a:prstGeom prst="rect">
            <a:avLst/>
          </a:prstGeom>
        </p:spPr>
        <p:txBody>
          <a:bodyPr anchor="t" rtlCol="false" tIns="0" lIns="0" bIns="0" rIns="0">
            <a:spAutoFit/>
          </a:bodyPr>
          <a:lstStyle/>
          <a:p>
            <a:pPr algn="l">
              <a:lnSpc>
                <a:spcPts val="4059"/>
              </a:lnSpc>
              <a:spcBef>
                <a:spcPct val="0"/>
              </a:spcBef>
            </a:pPr>
            <a:r>
              <a:rPr lang="en-US" sz="2899" i="true" spc="-173">
                <a:solidFill>
                  <a:srgbClr val="000000"/>
                </a:solidFill>
                <a:latin typeface="Fraunces Italics"/>
                <a:ea typeface="Fraunces Italics"/>
                <a:cs typeface="Fraunces Italics"/>
                <a:sym typeface="Fraunces Italics"/>
              </a:rPr>
              <a:t>Report</a:t>
            </a:r>
          </a:p>
        </p:txBody>
      </p:sp>
      <p:sp>
        <p:nvSpPr>
          <p:cNvPr name="TextBox 4" id="4"/>
          <p:cNvSpPr txBox="true"/>
          <p:nvPr/>
        </p:nvSpPr>
        <p:spPr>
          <a:xfrm rot="0">
            <a:off x="7688712" y="421582"/>
            <a:ext cx="1527905" cy="165100"/>
          </a:xfrm>
          <a:prstGeom prst="rect">
            <a:avLst/>
          </a:prstGeom>
        </p:spPr>
        <p:txBody>
          <a:bodyPr anchor="t" rtlCol="false" tIns="0" lIns="0" bIns="0" rIns="0">
            <a:spAutoFit/>
          </a:bodyPr>
          <a:lstStyle/>
          <a:p>
            <a:pPr algn="r">
              <a:lnSpc>
                <a:spcPts val="1399"/>
              </a:lnSpc>
            </a:pPr>
            <a:r>
              <a:rPr lang="en-US" b="true" sz="999">
                <a:solidFill>
                  <a:srgbClr val="000000"/>
                </a:solidFill>
                <a:latin typeface="TT Hoves Bold"/>
                <a:ea typeface="TT Hoves Bold"/>
                <a:cs typeface="TT Hoves Bold"/>
                <a:sym typeface="TT Hoves Bold"/>
              </a:rPr>
              <a:t>Ingoude Company</a:t>
            </a:r>
          </a:p>
        </p:txBody>
      </p:sp>
      <p:sp>
        <p:nvSpPr>
          <p:cNvPr name="TextBox 5" id="5"/>
          <p:cNvSpPr txBox="true"/>
          <p:nvPr/>
        </p:nvSpPr>
        <p:spPr>
          <a:xfrm rot="0">
            <a:off x="527309" y="1196155"/>
            <a:ext cx="2781984" cy="147955"/>
          </a:xfrm>
          <a:prstGeom prst="rect">
            <a:avLst/>
          </a:prstGeom>
        </p:spPr>
        <p:txBody>
          <a:bodyPr anchor="t" rtlCol="false" tIns="0" lIns="0" bIns="0" rIns="0">
            <a:spAutoFit/>
          </a:bodyPr>
          <a:lstStyle/>
          <a:p>
            <a:pPr algn="l">
              <a:lnSpc>
                <a:spcPts val="1160"/>
              </a:lnSpc>
            </a:pPr>
            <a:r>
              <a:rPr lang="en-US" sz="1000" spc="-30" b="true">
                <a:solidFill>
                  <a:srgbClr val="000000"/>
                </a:solidFill>
                <a:latin typeface="TT Hoves Bold"/>
                <a:ea typeface="TT Hoves Bold"/>
                <a:cs typeface="TT Hoves Bold"/>
                <a:sym typeface="TT Hoves Bold"/>
              </a:rPr>
              <a:t>Revenue Trends</a:t>
            </a:r>
          </a:p>
        </p:txBody>
      </p:sp>
      <p:sp>
        <p:nvSpPr>
          <p:cNvPr name="TextBox 6" id="6"/>
          <p:cNvSpPr txBox="true"/>
          <p:nvPr/>
        </p:nvSpPr>
        <p:spPr>
          <a:xfrm rot="0">
            <a:off x="4472225" y="1196155"/>
            <a:ext cx="1529316" cy="147955"/>
          </a:xfrm>
          <a:prstGeom prst="rect">
            <a:avLst/>
          </a:prstGeom>
        </p:spPr>
        <p:txBody>
          <a:bodyPr anchor="t" rtlCol="false" tIns="0" lIns="0" bIns="0" rIns="0">
            <a:spAutoFit/>
          </a:bodyPr>
          <a:lstStyle/>
          <a:p>
            <a:pPr algn="l">
              <a:lnSpc>
                <a:spcPts val="1160"/>
              </a:lnSpc>
            </a:pPr>
            <a:r>
              <a:rPr lang="en-US" sz="1000" spc="-30" b="true">
                <a:solidFill>
                  <a:srgbClr val="000000"/>
                </a:solidFill>
                <a:latin typeface="TT Hoves Bold"/>
                <a:ea typeface="TT Hoves Bold"/>
                <a:cs typeface="TT Hoves Bold"/>
                <a:sym typeface="TT Hoves Bold"/>
              </a:rPr>
              <a:t>Profit Margin</a:t>
            </a:r>
          </a:p>
        </p:txBody>
      </p:sp>
      <p:sp>
        <p:nvSpPr>
          <p:cNvPr name="TextBox 7" id="7"/>
          <p:cNvSpPr txBox="true"/>
          <p:nvPr/>
        </p:nvSpPr>
        <p:spPr>
          <a:xfrm rot="0">
            <a:off x="527309" y="4447208"/>
            <a:ext cx="2781984" cy="147955"/>
          </a:xfrm>
          <a:prstGeom prst="rect">
            <a:avLst/>
          </a:prstGeom>
        </p:spPr>
        <p:txBody>
          <a:bodyPr anchor="t" rtlCol="false" tIns="0" lIns="0" bIns="0" rIns="0">
            <a:spAutoFit/>
          </a:bodyPr>
          <a:lstStyle/>
          <a:p>
            <a:pPr algn="l">
              <a:lnSpc>
                <a:spcPts val="1160"/>
              </a:lnSpc>
            </a:pPr>
            <a:r>
              <a:rPr lang="en-US" sz="1000" spc="-30" b="true">
                <a:solidFill>
                  <a:srgbClr val="000000"/>
                </a:solidFill>
                <a:latin typeface="TT Hoves Bold"/>
                <a:ea typeface="TT Hoves Bold"/>
                <a:cs typeface="TT Hoves Bold"/>
                <a:sym typeface="TT Hoves Bold"/>
              </a:rPr>
              <a:t>Expenses Breakdown</a:t>
            </a:r>
          </a:p>
        </p:txBody>
      </p:sp>
      <p:sp>
        <p:nvSpPr>
          <p:cNvPr name="TextBox 8" id="8"/>
          <p:cNvSpPr txBox="true"/>
          <p:nvPr/>
        </p:nvSpPr>
        <p:spPr>
          <a:xfrm rot="0">
            <a:off x="3650509" y="4447208"/>
            <a:ext cx="1920086" cy="147955"/>
          </a:xfrm>
          <a:prstGeom prst="rect">
            <a:avLst/>
          </a:prstGeom>
        </p:spPr>
        <p:txBody>
          <a:bodyPr anchor="t" rtlCol="false" tIns="0" lIns="0" bIns="0" rIns="0">
            <a:spAutoFit/>
          </a:bodyPr>
          <a:lstStyle/>
          <a:p>
            <a:pPr algn="l">
              <a:lnSpc>
                <a:spcPts val="1160"/>
              </a:lnSpc>
            </a:pPr>
            <a:r>
              <a:rPr lang="en-US" sz="1000" spc="-30" b="true">
                <a:solidFill>
                  <a:srgbClr val="000000"/>
                </a:solidFill>
                <a:latin typeface="TT Hoves Bold"/>
                <a:ea typeface="TT Hoves Bold"/>
                <a:cs typeface="TT Hoves Bold"/>
                <a:sym typeface="TT Hoves Bold"/>
              </a:rPr>
              <a:t>Customer Acquisition</a:t>
            </a:r>
          </a:p>
        </p:txBody>
      </p:sp>
      <p:sp>
        <p:nvSpPr>
          <p:cNvPr name="TextBox 9" id="9"/>
          <p:cNvSpPr txBox="true"/>
          <p:nvPr/>
        </p:nvSpPr>
        <p:spPr>
          <a:xfrm rot="0">
            <a:off x="7387876" y="4447208"/>
            <a:ext cx="1920086" cy="147955"/>
          </a:xfrm>
          <a:prstGeom prst="rect">
            <a:avLst/>
          </a:prstGeom>
        </p:spPr>
        <p:txBody>
          <a:bodyPr anchor="t" rtlCol="false" tIns="0" lIns="0" bIns="0" rIns="0">
            <a:spAutoFit/>
          </a:bodyPr>
          <a:lstStyle/>
          <a:p>
            <a:pPr algn="l">
              <a:lnSpc>
                <a:spcPts val="1160"/>
              </a:lnSpc>
            </a:pPr>
            <a:r>
              <a:rPr lang="en-US" sz="1000" spc="-30" b="true">
                <a:solidFill>
                  <a:srgbClr val="000000"/>
                </a:solidFill>
                <a:latin typeface="TT Hoves Bold"/>
                <a:ea typeface="TT Hoves Bold"/>
                <a:cs typeface="TT Hoves Bold"/>
                <a:sym typeface="TT Hoves Bold"/>
              </a:rPr>
              <a:t>Business Growth Rate</a:t>
            </a:r>
          </a:p>
        </p:txBody>
      </p:sp>
      <p:pic>
        <p:nvPicPr>
          <p:cNvPr name="Picture 10" id="10"/>
          <p:cNvPicPr>
            <a:picLocks noChangeAspect="true"/>
          </p:cNvPicPr>
          <p:nvPr/>
        </p:nvPicPr>
        <p:blipFill>
          <a:blip r:embed="rId2"/>
          <a:stretch>
            <a:fillRect/>
          </a:stretch>
        </p:blipFill>
        <p:spPr>
          <a:xfrm rot="0">
            <a:off x="325697" y="1322270"/>
            <a:ext cx="2419340" cy="2416771"/>
          </a:xfrm>
          <a:prstGeom prst="rect">
            <a:avLst/>
          </a:prstGeom>
        </p:spPr>
      </p:pic>
      <p:sp>
        <p:nvSpPr>
          <p:cNvPr name="TextBox 11" id="11"/>
          <p:cNvSpPr txBox="true"/>
          <p:nvPr/>
        </p:nvSpPr>
        <p:spPr>
          <a:xfrm rot="0">
            <a:off x="2973682" y="1708508"/>
            <a:ext cx="1353654" cy="295910"/>
          </a:xfrm>
          <a:prstGeom prst="rect">
            <a:avLst/>
          </a:prstGeom>
        </p:spPr>
        <p:txBody>
          <a:bodyPr anchor="t" rtlCol="false" tIns="0" lIns="0" bIns="0" rIns="0">
            <a:spAutoFit/>
          </a:bodyPr>
          <a:lstStyle/>
          <a:p>
            <a:pPr algn="l">
              <a:lnSpc>
                <a:spcPts val="2319"/>
              </a:lnSpc>
            </a:pPr>
            <a:r>
              <a:rPr lang="en-US" sz="1999" b="true">
                <a:solidFill>
                  <a:srgbClr val="152540"/>
                </a:solidFill>
                <a:latin typeface="TT Hoves Bold"/>
                <a:ea typeface="TT Hoves Bold"/>
                <a:cs typeface="TT Hoves Bold"/>
                <a:sym typeface="TT Hoves Bold"/>
              </a:rPr>
              <a:t>160,000</a:t>
            </a:r>
          </a:p>
        </p:txBody>
      </p:sp>
      <p:sp>
        <p:nvSpPr>
          <p:cNvPr name="TextBox 12" id="12"/>
          <p:cNvSpPr txBox="true"/>
          <p:nvPr/>
        </p:nvSpPr>
        <p:spPr>
          <a:xfrm rot="0">
            <a:off x="5896662" y="5266993"/>
            <a:ext cx="1230410" cy="967740"/>
          </a:xfrm>
          <a:prstGeom prst="rect">
            <a:avLst/>
          </a:prstGeom>
        </p:spPr>
        <p:txBody>
          <a:bodyPr anchor="t" rtlCol="false" tIns="0" lIns="0" bIns="0" rIns="0">
            <a:spAutoFit/>
          </a:bodyPr>
          <a:lstStyle/>
          <a:p>
            <a:pPr algn="l">
              <a:lnSpc>
                <a:spcPts val="1890"/>
              </a:lnSpc>
            </a:pPr>
            <a:r>
              <a:rPr lang="en-US" sz="1800" b="true">
                <a:solidFill>
                  <a:srgbClr val="152540"/>
                </a:solidFill>
                <a:latin typeface="TT Hoves Bold"/>
                <a:ea typeface="TT Hoves Bold"/>
                <a:cs typeface="TT Hoves Bold"/>
                <a:sym typeface="TT Hoves Bold"/>
              </a:rPr>
              <a:t>There is</a:t>
            </a:r>
          </a:p>
          <a:p>
            <a:pPr algn="l">
              <a:lnSpc>
                <a:spcPts val="1890"/>
              </a:lnSpc>
            </a:pPr>
            <a:r>
              <a:rPr lang="en-US" sz="1800" b="true">
                <a:solidFill>
                  <a:srgbClr val="152540"/>
                </a:solidFill>
                <a:latin typeface="TT Hoves Bold"/>
                <a:ea typeface="TT Hoves Bold"/>
                <a:cs typeface="TT Hoves Bold"/>
                <a:sym typeface="TT Hoves Bold"/>
              </a:rPr>
              <a:t>a positive growth trend,</a:t>
            </a:r>
          </a:p>
        </p:txBody>
      </p:sp>
      <p:sp>
        <p:nvSpPr>
          <p:cNvPr name="TextBox 13" id="13"/>
          <p:cNvSpPr txBox="true"/>
          <p:nvPr/>
        </p:nvSpPr>
        <p:spPr>
          <a:xfrm rot="0">
            <a:off x="2863533" y="1547772"/>
            <a:ext cx="965426" cy="134197"/>
          </a:xfrm>
          <a:prstGeom prst="rect">
            <a:avLst/>
          </a:prstGeom>
        </p:spPr>
        <p:txBody>
          <a:bodyPr anchor="t" rtlCol="false" tIns="0" lIns="0" bIns="0" rIns="0">
            <a:spAutoFit/>
          </a:bodyPr>
          <a:lstStyle/>
          <a:p>
            <a:pPr algn="l">
              <a:lnSpc>
                <a:spcPts val="1120"/>
              </a:lnSpc>
            </a:pPr>
            <a:r>
              <a:rPr lang="en-US" sz="800">
                <a:solidFill>
                  <a:srgbClr val="000000"/>
                </a:solidFill>
                <a:latin typeface="TT Hoves"/>
                <a:ea typeface="TT Hoves"/>
                <a:cs typeface="TT Hoves"/>
                <a:sym typeface="TT Hoves"/>
              </a:rPr>
              <a:t>July 2025</a:t>
            </a:r>
          </a:p>
        </p:txBody>
      </p:sp>
      <p:sp>
        <p:nvSpPr>
          <p:cNvPr name="TextBox 14" id="14"/>
          <p:cNvSpPr txBox="true"/>
          <p:nvPr/>
        </p:nvSpPr>
        <p:spPr>
          <a:xfrm rot="0">
            <a:off x="2863533" y="1799645"/>
            <a:ext cx="201249" cy="139065"/>
          </a:xfrm>
          <a:prstGeom prst="rect">
            <a:avLst/>
          </a:prstGeom>
        </p:spPr>
        <p:txBody>
          <a:bodyPr anchor="t" rtlCol="false" tIns="0" lIns="0" bIns="0" rIns="0">
            <a:spAutoFit/>
          </a:bodyPr>
          <a:lstStyle/>
          <a:p>
            <a:pPr algn="l">
              <a:lnSpc>
                <a:spcPts val="1260"/>
              </a:lnSpc>
            </a:pPr>
            <a:r>
              <a:rPr lang="en-US" sz="900">
                <a:solidFill>
                  <a:srgbClr val="152540"/>
                </a:solidFill>
                <a:latin typeface="TT Hoves"/>
                <a:ea typeface="TT Hoves"/>
                <a:cs typeface="TT Hoves"/>
                <a:sym typeface="TT Hoves"/>
              </a:rPr>
              <a:t>$</a:t>
            </a:r>
          </a:p>
        </p:txBody>
      </p:sp>
      <p:sp>
        <p:nvSpPr>
          <p:cNvPr name="AutoShape 15" id="15"/>
          <p:cNvSpPr/>
          <p:nvPr/>
        </p:nvSpPr>
        <p:spPr>
          <a:xfrm flipH="true">
            <a:off x="2863533" y="2136811"/>
            <a:ext cx="1174078" cy="0"/>
          </a:xfrm>
          <a:prstGeom prst="line">
            <a:avLst/>
          </a:prstGeom>
          <a:ln cap="flat" w="9525">
            <a:solidFill>
              <a:srgbClr val="C8BCAB"/>
            </a:solidFill>
            <a:prstDash val="solid"/>
            <a:headEnd type="none" len="sm" w="sm"/>
            <a:tailEnd type="none" len="sm" w="sm"/>
          </a:ln>
        </p:spPr>
      </p:sp>
      <p:sp>
        <p:nvSpPr>
          <p:cNvPr name="TextBox 16" id="16"/>
          <p:cNvSpPr txBox="true"/>
          <p:nvPr/>
        </p:nvSpPr>
        <p:spPr>
          <a:xfrm rot="0">
            <a:off x="2973682" y="2406213"/>
            <a:ext cx="1353654" cy="295910"/>
          </a:xfrm>
          <a:prstGeom prst="rect">
            <a:avLst/>
          </a:prstGeom>
        </p:spPr>
        <p:txBody>
          <a:bodyPr anchor="t" rtlCol="false" tIns="0" lIns="0" bIns="0" rIns="0">
            <a:spAutoFit/>
          </a:bodyPr>
          <a:lstStyle/>
          <a:p>
            <a:pPr algn="l">
              <a:lnSpc>
                <a:spcPts val="2319"/>
              </a:lnSpc>
            </a:pPr>
            <a:r>
              <a:rPr lang="en-US" sz="1999" b="true">
                <a:solidFill>
                  <a:srgbClr val="152540"/>
                </a:solidFill>
                <a:latin typeface="TT Hoves Bold"/>
                <a:ea typeface="TT Hoves Bold"/>
                <a:cs typeface="TT Hoves Bold"/>
                <a:sym typeface="TT Hoves Bold"/>
              </a:rPr>
              <a:t>190,000</a:t>
            </a:r>
          </a:p>
        </p:txBody>
      </p:sp>
      <p:sp>
        <p:nvSpPr>
          <p:cNvPr name="TextBox 17" id="17"/>
          <p:cNvSpPr txBox="true"/>
          <p:nvPr/>
        </p:nvSpPr>
        <p:spPr>
          <a:xfrm rot="0">
            <a:off x="2863533" y="2245477"/>
            <a:ext cx="965426" cy="134197"/>
          </a:xfrm>
          <a:prstGeom prst="rect">
            <a:avLst/>
          </a:prstGeom>
        </p:spPr>
        <p:txBody>
          <a:bodyPr anchor="t" rtlCol="false" tIns="0" lIns="0" bIns="0" rIns="0">
            <a:spAutoFit/>
          </a:bodyPr>
          <a:lstStyle/>
          <a:p>
            <a:pPr algn="l">
              <a:lnSpc>
                <a:spcPts val="1120"/>
              </a:lnSpc>
            </a:pPr>
            <a:r>
              <a:rPr lang="en-US" sz="800">
                <a:solidFill>
                  <a:srgbClr val="000000"/>
                </a:solidFill>
                <a:latin typeface="TT Hoves"/>
                <a:ea typeface="TT Hoves"/>
                <a:cs typeface="TT Hoves"/>
                <a:sym typeface="TT Hoves"/>
              </a:rPr>
              <a:t>August 2025</a:t>
            </a:r>
          </a:p>
        </p:txBody>
      </p:sp>
      <p:sp>
        <p:nvSpPr>
          <p:cNvPr name="TextBox 18" id="18"/>
          <p:cNvSpPr txBox="true"/>
          <p:nvPr/>
        </p:nvSpPr>
        <p:spPr>
          <a:xfrm rot="0">
            <a:off x="2863533" y="2497350"/>
            <a:ext cx="201249" cy="139065"/>
          </a:xfrm>
          <a:prstGeom prst="rect">
            <a:avLst/>
          </a:prstGeom>
        </p:spPr>
        <p:txBody>
          <a:bodyPr anchor="t" rtlCol="false" tIns="0" lIns="0" bIns="0" rIns="0">
            <a:spAutoFit/>
          </a:bodyPr>
          <a:lstStyle/>
          <a:p>
            <a:pPr algn="l">
              <a:lnSpc>
                <a:spcPts val="1260"/>
              </a:lnSpc>
            </a:pPr>
            <a:r>
              <a:rPr lang="en-US" sz="900">
                <a:solidFill>
                  <a:srgbClr val="152540"/>
                </a:solidFill>
                <a:latin typeface="TT Hoves"/>
                <a:ea typeface="TT Hoves"/>
                <a:cs typeface="TT Hoves"/>
                <a:sym typeface="TT Hoves"/>
              </a:rPr>
              <a:t>$</a:t>
            </a:r>
          </a:p>
        </p:txBody>
      </p:sp>
      <p:sp>
        <p:nvSpPr>
          <p:cNvPr name="AutoShape 19" id="19"/>
          <p:cNvSpPr/>
          <p:nvPr/>
        </p:nvSpPr>
        <p:spPr>
          <a:xfrm flipH="true">
            <a:off x="2863533" y="2834516"/>
            <a:ext cx="1174078" cy="0"/>
          </a:xfrm>
          <a:prstGeom prst="line">
            <a:avLst/>
          </a:prstGeom>
          <a:ln cap="flat" w="9525">
            <a:solidFill>
              <a:srgbClr val="C8BCAB"/>
            </a:solidFill>
            <a:prstDash val="solid"/>
            <a:headEnd type="none" len="sm" w="sm"/>
            <a:tailEnd type="none" len="sm" w="sm"/>
          </a:ln>
        </p:spPr>
      </p:sp>
      <p:sp>
        <p:nvSpPr>
          <p:cNvPr name="TextBox 20" id="20"/>
          <p:cNvSpPr txBox="true"/>
          <p:nvPr/>
        </p:nvSpPr>
        <p:spPr>
          <a:xfrm rot="0">
            <a:off x="2973682" y="3103918"/>
            <a:ext cx="1353654" cy="295910"/>
          </a:xfrm>
          <a:prstGeom prst="rect">
            <a:avLst/>
          </a:prstGeom>
        </p:spPr>
        <p:txBody>
          <a:bodyPr anchor="t" rtlCol="false" tIns="0" lIns="0" bIns="0" rIns="0">
            <a:spAutoFit/>
          </a:bodyPr>
          <a:lstStyle/>
          <a:p>
            <a:pPr algn="l">
              <a:lnSpc>
                <a:spcPts val="2319"/>
              </a:lnSpc>
            </a:pPr>
            <a:r>
              <a:rPr lang="en-US" sz="1999" b="true">
                <a:solidFill>
                  <a:srgbClr val="152540"/>
                </a:solidFill>
                <a:latin typeface="TT Hoves Bold"/>
                <a:ea typeface="TT Hoves Bold"/>
                <a:cs typeface="TT Hoves Bold"/>
                <a:sym typeface="TT Hoves Bold"/>
              </a:rPr>
              <a:t>210,000</a:t>
            </a:r>
          </a:p>
        </p:txBody>
      </p:sp>
      <p:sp>
        <p:nvSpPr>
          <p:cNvPr name="TextBox 21" id="21"/>
          <p:cNvSpPr txBox="true"/>
          <p:nvPr/>
        </p:nvSpPr>
        <p:spPr>
          <a:xfrm rot="0">
            <a:off x="2863533" y="2943182"/>
            <a:ext cx="965426" cy="134197"/>
          </a:xfrm>
          <a:prstGeom prst="rect">
            <a:avLst/>
          </a:prstGeom>
        </p:spPr>
        <p:txBody>
          <a:bodyPr anchor="t" rtlCol="false" tIns="0" lIns="0" bIns="0" rIns="0">
            <a:spAutoFit/>
          </a:bodyPr>
          <a:lstStyle/>
          <a:p>
            <a:pPr algn="l">
              <a:lnSpc>
                <a:spcPts val="1120"/>
              </a:lnSpc>
            </a:pPr>
            <a:r>
              <a:rPr lang="en-US" sz="800">
                <a:solidFill>
                  <a:srgbClr val="000000"/>
                </a:solidFill>
                <a:latin typeface="TT Hoves"/>
                <a:ea typeface="TT Hoves"/>
                <a:cs typeface="TT Hoves"/>
                <a:sym typeface="TT Hoves"/>
              </a:rPr>
              <a:t>September 2025</a:t>
            </a:r>
          </a:p>
        </p:txBody>
      </p:sp>
      <p:sp>
        <p:nvSpPr>
          <p:cNvPr name="TextBox 22" id="22"/>
          <p:cNvSpPr txBox="true"/>
          <p:nvPr/>
        </p:nvSpPr>
        <p:spPr>
          <a:xfrm rot="0">
            <a:off x="2863533" y="3195055"/>
            <a:ext cx="201249" cy="139065"/>
          </a:xfrm>
          <a:prstGeom prst="rect">
            <a:avLst/>
          </a:prstGeom>
        </p:spPr>
        <p:txBody>
          <a:bodyPr anchor="t" rtlCol="false" tIns="0" lIns="0" bIns="0" rIns="0">
            <a:spAutoFit/>
          </a:bodyPr>
          <a:lstStyle/>
          <a:p>
            <a:pPr algn="l">
              <a:lnSpc>
                <a:spcPts val="1260"/>
              </a:lnSpc>
            </a:pPr>
            <a:r>
              <a:rPr lang="en-US" sz="900">
                <a:solidFill>
                  <a:srgbClr val="152540"/>
                </a:solidFill>
                <a:latin typeface="TT Hoves"/>
                <a:ea typeface="TT Hoves"/>
                <a:cs typeface="TT Hoves"/>
                <a:sym typeface="TT Hoves"/>
              </a:rPr>
              <a:t>$</a:t>
            </a:r>
          </a:p>
        </p:txBody>
      </p:sp>
      <p:sp>
        <p:nvSpPr>
          <p:cNvPr name="AutoShape 23" id="23"/>
          <p:cNvSpPr/>
          <p:nvPr/>
        </p:nvSpPr>
        <p:spPr>
          <a:xfrm flipH="true">
            <a:off x="2863533" y="3532221"/>
            <a:ext cx="1174078" cy="0"/>
          </a:xfrm>
          <a:prstGeom prst="line">
            <a:avLst/>
          </a:prstGeom>
          <a:ln cap="flat" w="9525">
            <a:solidFill>
              <a:srgbClr val="C8BCAB"/>
            </a:solidFill>
            <a:prstDash val="solid"/>
            <a:headEnd type="none" len="sm" w="sm"/>
            <a:tailEnd type="none" len="sm" w="sm"/>
          </a:ln>
        </p:spPr>
      </p:sp>
      <p:sp>
        <p:nvSpPr>
          <p:cNvPr name="AutoShape 24" id="24"/>
          <p:cNvSpPr/>
          <p:nvPr/>
        </p:nvSpPr>
        <p:spPr>
          <a:xfrm flipH="true">
            <a:off x="4472225" y="3537430"/>
            <a:ext cx="4744392" cy="0"/>
          </a:xfrm>
          <a:prstGeom prst="line">
            <a:avLst/>
          </a:prstGeom>
          <a:ln cap="flat" w="9525">
            <a:solidFill>
              <a:srgbClr val="C8BCAB"/>
            </a:solidFill>
            <a:prstDash val="solid"/>
            <a:headEnd type="none" len="sm" w="sm"/>
            <a:tailEnd type="none" len="sm" w="sm"/>
          </a:ln>
        </p:spPr>
      </p:sp>
      <p:sp>
        <p:nvSpPr>
          <p:cNvPr name="AutoShape 25" id="25"/>
          <p:cNvSpPr/>
          <p:nvPr/>
        </p:nvSpPr>
        <p:spPr>
          <a:xfrm flipH="true">
            <a:off x="7387876" y="5429014"/>
            <a:ext cx="1788124" cy="0"/>
          </a:xfrm>
          <a:prstGeom prst="line">
            <a:avLst/>
          </a:prstGeom>
          <a:ln cap="flat" w="9525">
            <a:solidFill>
              <a:srgbClr val="C8BCAB"/>
            </a:solidFill>
            <a:prstDash val="solid"/>
            <a:headEnd type="none" len="sm" w="sm"/>
            <a:tailEnd type="none" len="sm" w="sm"/>
          </a:ln>
        </p:spPr>
      </p:sp>
      <p:sp>
        <p:nvSpPr>
          <p:cNvPr name="AutoShape 26" id="26"/>
          <p:cNvSpPr/>
          <p:nvPr/>
        </p:nvSpPr>
        <p:spPr>
          <a:xfrm flipH="true">
            <a:off x="7387876" y="6193570"/>
            <a:ext cx="1788124" cy="0"/>
          </a:xfrm>
          <a:prstGeom prst="line">
            <a:avLst/>
          </a:prstGeom>
          <a:ln cap="flat" w="9525">
            <a:solidFill>
              <a:srgbClr val="C8BCAB"/>
            </a:solidFill>
            <a:prstDash val="solid"/>
            <a:headEnd type="none" len="sm" w="sm"/>
            <a:tailEnd type="none" len="sm" w="sm"/>
          </a:ln>
        </p:spPr>
      </p:sp>
      <p:sp>
        <p:nvSpPr>
          <p:cNvPr name="TextBox 27" id="27"/>
          <p:cNvSpPr txBox="true"/>
          <p:nvPr/>
        </p:nvSpPr>
        <p:spPr>
          <a:xfrm rot="0">
            <a:off x="526170" y="3727930"/>
            <a:ext cx="3461820" cy="309703"/>
          </a:xfrm>
          <a:prstGeom prst="rect">
            <a:avLst/>
          </a:prstGeom>
        </p:spPr>
        <p:txBody>
          <a:bodyPr anchor="t" rtlCol="false" tIns="0" lIns="0" bIns="0" rIns="0">
            <a:spAutoFit/>
          </a:bodyPr>
          <a:lstStyle/>
          <a:p>
            <a:pPr algn="l">
              <a:lnSpc>
                <a:spcPts val="1280"/>
              </a:lnSpc>
            </a:pPr>
            <a:r>
              <a:rPr lang="en-US" sz="800">
                <a:solidFill>
                  <a:srgbClr val="000000"/>
                </a:solidFill>
                <a:latin typeface="TT Hoves"/>
                <a:ea typeface="TT Hoves"/>
                <a:cs typeface="TT Hoves"/>
                <a:sym typeface="TT Hoves"/>
              </a:rPr>
              <a:t>"Q3 2025 revenue grew from $160,000 in July to $210,000 in September,</a:t>
            </a:r>
          </a:p>
          <a:p>
            <a:pPr algn="l">
              <a:lnSpc>
                <a:spcPts val="1280"/>
              </a:lnSpc>
            </a:pPr>
            <a:r>
              <a:rPr lang="en-US" sz="800">
                <a:solidFill>
                  <a:srgbClr val="000000"/>
                </a:solidFill>
                <a:latin typeface="TT Hoves"/>
                <a:ea typeface="TT Hoves"/>
                <a:cs typeface="TT Hoves"/>
                <a:sym typeface="TT Hoves"/>
              </a:rPr>
              <a:t>a $50,000 increase driven by effective sales strategies."</a:t>
            </a:r>
          </a:p>
        </p:txBody>
      </p:sp>
      <p:sp>
        <p:nvSpPr>
          <p:cNvPr name="TextBox 28" id="28"/>
          <p:cNvSpPr txBox="true"/>
          <p:nvPr/>
        </p:nvSpPr>
        <p:spPr>
          <a:xfrm rot="0">
            <a:off x="4472225" y="3727930"/>
            <a:ext cx="4744392" cy="309703"/>
          </a:xfrm>
          <a:prstGeom prst="rect">
            <a:avLst/>
          </a:prstGeom>
        </p:spPr>
        <p:txBody>
          <a:bodyPr anchor="t" rtlCol="false" tIns="0" lIns="0" bIns="0" rIns="0">
            <a:spAutoFit/>
          </a:bodyPr>
          <a:lstStyle/>
          <a:p>
            <a:pPr algn="l">
              <a:lnSpc>
                <a:spcPts val="1280"/>
              </a:lnSpc>
            </a:pPr>
            <a:r>
              <a:rPr lang="en-US" sz="800">
                <a:solidFill>
                  <a:srgbClr val="000000"/>
                </a:solidFill>
                <a:latin typeface="TT Hoves"/>
                <a:ea typeface="TT Hoves"/>
                <a:cs typeface="TT Hoves"/>
                <a:sym typeface="TT Hoves"/>
              </a:rPr>
              <a:t>The largest portion of Q3 2025 expenses was allocated to marketing (40%), followed by operational costs (35%), with administrative and other expenses making up a smaller share (15% and 10%, respectively).</a:t>
            </a:r>
          </a:p>
        </p:txBody>
      </p:sp>
      <p:pic>
        <p:nvPicPr>
          <p:cNvPr name="Picture 29" id="29"/>
          <p:cNvPicPr>
            <a:picLocks noChangeAspect="true"/>
          </p:cNvPicPr>
          <p:nvPr/>
        </p:nvPicPr>
        <p:blipFill>
          <a:blip r:embed="rId3"/>
          <a:stretch>
            <a:fillRect/>
          </a:stretch>
        </p:blipFill>
        <p:spPr>
          <a:xfrm rot="0">
            <a:off x="4507848" y="1537250"/>
            <a:ext cx="1290041" cy="1290041"/>
          </a:xfrm>
          <a:prstGeom prst="rect">
            <a:avLst/>
          </a:prstGeom>
        </p:spPr>
      </p:pic>
      <p:pic>
        <p:nvPicPr>
          <p:cNvPr name="Picture 30" id="30"/>
          <p:cNvPicPr>
            <a:picLocks noChangeAspect="true"/>
          </p:cNvPicPr>
          <p:nvPr/>
        </p:nvPicPr>
        <p:blipFill>
          <a:blip r:embed="rId4"/>
          <a:stretch>
            <a:fillRect/>
          </a:stretch>
        </p:blipFill>
        <p:spPr>
          <a:xfrm rot="0">
            <a:off x="6199108" y="1537250"/>
            <a:ext cx="1290041" cy="1290041"/>
          </a:xfrm>
          <a:prstGeom prst="rect">
            <a:avLst/>
          </a:prstGeom>
        </p:spPr>
      </p:pic>
      <p:pic>
        <p:nvPicPr>
          <p:cNvPr name="Picture 31" id="31"/>
          <p:cNvPicPr>
            <a:picLocks noChangeAspect="true"/>
          </p:cNvPicPr>
          <p:nvPr/>
        </p:nvPicPr>
        <p:blipFill>
          <a:blip r:embed="rId5"/>
          <a:stretch>
            <a:fillRect/>
          </a:stretch>
        </p:blipFill>
        <p:spPr>
          <a:xfrm rot="0">
            <a:off x="7807644" y="1537250"/>
            <a:ext cx="1290041" cy="1290041"/>
          </a:xfrm>
          <a:prstGeom prst="rect">
            <a:avLst/>
          </a:prstGeom>
        </p:spPr>
      </p:pic>
      <p:sp>
        <p:nvSpPr>
          <p:cNvPr name="TextBox 32" id="32"/>
          <p:cNvSpPr txBox="true"/>
          <p:nvPr/>
        </p:nvSpPr>
        <p:spPr>
          <a:xfrm rot="0">
            <a:off x="4690494" y="2872188"/>
            <a:ext cx="924748" cy="285877"/>
          </a:xfrm>
          <a:prstGeom prst="rect">
            <a:avLst/>
          </a:prstGeom>
        </p:spPr>
        <p:txBody>
          <a:bodyPr anchor="t" rtlCol="false" tIns="0" lIns="0" bIns="0" rIns="0">
            <a:spAutoFit/>
          </a:bodyPr>
          <a:lstStyle/>
          <a:p>
            <a:pPr algn="ctr">
              <a:lnSpc>
                <a:spcPts val="2204"/>
              </a:lnSpc>
            </a:pPr>
            <a:r>
              <a:rPr lang="en-US" sz="1900" b="true">
                <a:solidFill>
                  <a:srgbClr val="152540"/>
                </a:solidFill>
                <a:latin typeface="TT Hoves Bold"/>
                <a:ea typeface="TT Hoves Bold"/>
                <a:cs typeface="TT Hoves Bold"/>
                <a:sym typeface="TT Hoves Bold"/>
              </a:rPr>
              <a:t>22%</a:t>
            </a:r>
          </a:p>
        </p:txBody>
      </p:sp>
      <p:sp>
        <p:nvSpPr>
          <p:cNvPr name="TextBox 33" id="33"/>
          <p:cNvSpPr txBox="true"/>
          <p:nvPr/>
        </p:nvSpPr>
        <p:spPr>
          <a:xfrm rot="0">
            <a:off x="6379429" y="2872188"/>
            <a:ext cx="924748" cy="285877"/>
          </a:xfrm>
          <a:prstGeom prst="rect">
            <a:avLst/>
          </a:prstGeom>
        </p:spPr>
        <p:txBody>
          <a:bodyPr anchor="t" rtlCol="false" tIns="0" lIns="0" bIns="0" rIns="0">
            <a:spAutoFit/>
          </a:bodyPr>
          <a:lstStyle/>
          <a:p>
            <a:pPr algn="ctr">
              <a:lnSpc>
                <a:spcPts val="2204"/>
              </a:lnSpc>
            </a:pPr>
            <a:r>
              <a:rPr lang="en-US" sz="1900" b="true">
                <a:solidFill>
                  <a:srgbClr val="152540"/>
                </a:solidFill>
                <a:latin typeface="TT Hoves Bold"/>
                <a:ea typeface="TT Hoves Bold"/>
                <a:cs typeface="TT Hoves Bold"/>
                <a:sym typeface="TT Hoves Bold"/>
              </a:rPr>
              <a:t>26%</a:t>
            </a:r>
          </a:p>
        </p:txBody>
      </p:sp>
      <p:sp>
        <p:nvSpPr>
          <p:cNvPr name="TextBox 34" id="34"/>
          <p:cNvSpPr txBox="true"/>
          <p:nvPr/>
        </p:nvSpPr>
        <p:spPr>
          <a:xfrm rot="0">
            <a:off x="8068364" y="2872188"/>
            <a:ext cx="924748" cy="285877"/>
          </a:xfrm>
          <a:prstGeom prst="rect">
            <a:avLst/>
          </a:prstGeom>
        </p:spPr>
        <p:txBody>
          <a:bodyPr anchor="t" rtlCol="false" tIns="0" lIns="0" bIns="0" rIns="0">
            <a:spAutoFit/>
          </a:bodyPr>
          <a:lstStyle/>
          <a:p>
            <a:pPr algn="ctr">
              <a:lnSpc>
                <a:spcPts val="2204"/>
              </a:lnSpc>
            </a:pPr>
            <a:r>
              <a:rPr lang="en-US" sz="1900" b="true">
                <a:solidFill>
                  <a:srgbClr val="152540"/>
                </a:solidFill>
                <a:latin typeface="TT Hoves Bold"/>
                <a:ea typeface="TT Hoves Bold"/>
                <a:cs typeface="TT Hoves Bold"/>
                <a:sym typeface="TT Hoves Bold"/>
              </a:rPr>
              <a:t>29%</a:t>
            </a:r>
          </a:p>
        </p:txBody>
      </p:sp>
      <p:sp>
        <p:nvSpPr>
          <p:cNvPr name="TextBox 35" id="35"/>
          <p:cNvSpPr txBox="true"/>
          <p:nvPr/>
        </p:nvSpPr>
        <p:spPr>
          <a:xfrm rot="0">
            <a:off x="4690494" y="3199923"/>
            <a:ext cx="924748" cy="134197"/>
          </a:xfrm>
          <a:prstGeom prst="rect">
            <a:avLst/>
          </a:prstGeom>
        </p:spPr>
        <p:txBody>
          <a:bodyPr anchor="t" rtlCol="false" tIns="0" lIns="0" bIns="0" rIns="0">
            <a:spAutoFit/>
          </a:bodyPr>
          <a:lstStyle/>
          <a:p>
            <a:pPr algn="ctr">
              <a:lnSpc>
                <a:spcPts val="1120"/>
              </a:lnSpc>
            </a:pPr>
            <a:r>
              <a:rPr lang="en-US" sz="800">
                <a:solidFill>
                  <a:srgbClr val="000000"/>
                </a:solidFill>
                <a:latin typeface="TT Hoves"/>
                <a:ea typeface="TT Hoves"/>
                <a:cs typeface="TT Hoves"/>
                <a:sym typeface="TT Hoves"/>
              </a:rPr>
              <a:t>July 2025</a:t>
            </a:r>
          </a:p>
        </p:txBody>
      </p:sp>
      <p:sp>
        <p:nvSpPr>
          <p:cNvPr name="TextBox 36" id="36"/>
          <p:cNvSpPr txBox="true"/>
          <p:nvPr/>
        </p:nvSpPr>
        <p:spPr>
          <a:xfrm rot="0">
            <a:off x="6381754" y="3199923"/>
            <a:ext cx="924748" cy="134197"/>
          </a:xfrm>
          <a:prstGeom prst="rect">
            <a:avLst/>
          </a:prstGeom>
        </p:spPr>
        <p:txBody>
          <a:bodyPr anchor="t" rtlCol="false" tIns="0" lIns="0" bIns="0" rIns="0">
            <a:spAutoFit/>
          </a:bodyPr>
          <a:lstStyle/>
          <a:p>
            <a:pPr algn="ctr">
              <a:lnSpc>
                <a:spcPts val="1120"/>
              </a:lnSpc>
            </a:pPr>
            <a:r>
              <a:rPr lang="en-US" sz="800">
                <a:solidFill>
                  <a:srgbClr val="000000"/>
                </a:solidFill>
                <a:latin typeface="TT Hoves"/>
                <a:ea typeface="TT Hoves"/>
                <a:cs typeface="TT Hoves"/>
                <a:sym typeface="TT Hoves"/>
              </a:rPr>
              <a:t>August 2025</a:t>
            </a:r>
          </a:p>
        </p:txBody>
      </p:sp>
      <p:sp>
        <p:nvSpPr>
          <p:cNvPr name="TextBox 37" id="37"/>
          <p:cNvSpPr txBox="true"/>
          <p:nvPr/>
        </p:nvSpPr>
        <p:spPr>
          <a:xfrm rot="0">
            <a:off x="8068364" y="3199923"/>
            <a:ext cx="924748" cy="134197"/>
          </a:xfrm>
          <a:prstGeom prst="rect">
            <a:avLst/>
          </a:prstGeom>
        </p:spPr>
        <p:txBody>
          <a:bodyPr anchor="t" rtlCol="false" tIns="0" lIns="0" bIns="0" rIns="0">
            <a:spAutoFit/>
          </a:bodyPr>
          <a:lstStyle/>
          <a:p>
            <a:pPr algn="ctr">
              <a:lnSpc>
                <a:spcPts val="1120"/>
              </a:lnSpc>
            </a:pPr>
            <a:r>
              <a:rPr lang="en-US" sz="800">
                <a:solidFill>
                  <a:srgbClr val="000000"/>
                </a:solidFill>
                <a:latin typeface="TT Hoves"/>
                <a:ea typeface="TT Hoves"/>
                <a:cs typeface="TT Hoves"/>
                <a:sym typeface="TT Hoves"/>
              </a:rPr>
              <a:t>September 2025</a:t>
            </a:r>
          </a:p>
        </p:txBody>
      </p:sp>
      <p:pic>
        <p:nvPicPr>
          <p:cNvPr name="Picture 38" id="38"/>
          <p:cNvPicPr>
            <a:picLocks noChangeAspect="true"/>
          </p:cNvPicPr>
          <p:nvPr/>
        </p:nvPicPr>
        <p:blipFill>
          <a:blip r:embed="rId6"/>
          <a:stretch>
            <a:fillRect/>
          </a:stretch>
        </p:blipFill>
        <p:spPr>
          <a:xfrm rot="0">
            <a:off x="213699" y="4437570"/>
            <a:ext cx="3377011" cy="2718867"/>
          </a:xfrm>
          <a:prstGeom prst="rect">
            <a:avLst/>
          </a:prstGeom>
        </p:spPr>
      </p:pic>
      <p:sp>
        <p:nvSpPr>
          <p:cNvPr name="TextBox 39" id="39"/>
          <p:cNvSpPr txBox="true"/>
          <p:nvPr/>
        </p:nvSpPr>
        <p:spPr>
          <a:xfrm rot="0">
            <a:off x="1608323" y="5099988"/>
            <a:ext cx="1089012" cy="147955"/>
          </a:xfrm>
          <a:prstGeom prst="rect">
            <a:avLst/>
          </a:prstGeom>
        </p:spPr>
        <p:txBody>
          <a:bodyPr anchor="t" rtlCol="false" tIns="0" lIns="0" bIns="0" rIns="0">
            <a:spAutoFit/>
          </a:bodyPr>
          <a:lstStyle/>
          <a:p>
            <a:pPr algn="l">
              <a:lnSpc>
                <a:spcPts val="1160"/>
              </a:lnSpc>
            </a:pPr>
            <a:r>
              <a:rPr lang="en-US" sz="1000" spc="-30" b="true">
                <a:solidFill>
                  <a:srgbClr val="FFFFFF"/>
                </a:solidFill>
                <a:latin typeface="TT Hoves Bold"/>
                <a:ea typeface="TT Hoves Bold"/>
                <a:cs typeface="TT Hoves Bold"/>
                <a:sym typeface="TT Hoves Bold"/>
              </a:rPr>
              <a:t>35%</a:t>
            </a:r>
          </a:p>
        </p:txBody>
      </p:sp>
      <p:sp>
        <p:nvSpPr>
          <p:cNvPr name="TextBox 40" id="40"/>
          <p:cNvSpPr txBox="true"/>
          <p:nvPr/>
        </p:nvSpPr>
        <p:spPr>
          <a:xfrm rot="0">
            <a:off x="1608323" y="5571793"/>
            <a:ext cx="1089012" cy="147955"/>
          </a:xfrm>
          <a:prstGeom prst="rect">
            <a:avLst/>
          </a:prstGeom>
        </p:spPr>
        <p:txBody>
          <a:bodyPr anchor="t" rtlCol="false" tIns="0" lIns="0" bIns="0" rIns="0">
            <a:spAutoFit/>
          </a:bodyPr>
          <a:lstStyle/>
          <a:p>
            <a:pPr algn="l">
              <a:lnSpc>
                <a:spcPts val="1160"/>
              </a:lnSpc>
            </a:pPr>
            <a:r>
              <a:rPr lang="en-US" sz="1000" spc="-30" b="true">
                <a:solidFill>
                  <a:srgbClr val="FFFFFF"/>
                </a:solidFill>
                <a:latin typeface="TT Hoves Bold"/>
                <a:ea typeface="TT Hoves Bold"/>
                <a:cs typeface="TT Hoves Bold"/>
                <a:sym typeface="TT Hoves Bold"/>
              </a:rPr>
              <a:t>40%</a:t>
            </a:r>
          </a:p>
        </p:txBody>
      </p:sp>
      <p:sp>
        <p:nvSpPr>
          <p:cNvPr name="TextBox 41" id="41"/>
          <p:cNvSpPr txBox="true"/>
          <p:nvPr/>
        </p:nvSpPr>
        <p:spPr>
          <a:xfrm rot="0">
            <a:off x="1608323" y="6043598"/>
            <a:ext cx="1089012" cy="147955"/>
          </a:xfrm>
          <a:prstGeom prst="rect">
            <a:avLst/>
          </a:prstGeom>
        </p:spPr>
        <p:txBody>
          <a:bodyPr anchor="t" rtlCol="false" tIns="0" lIns="0" bIns="0" rIns="0">
            <a:spAutoFit/>
          </a:bodyPr>
          <a:lstStyle/>
          <a:p>
            <a:pPr algn="l">
              <a:lnSpc>
                <a:spcPts val="1160"/>
              </a:lnSpc>
            </a:pPr>
            <a:r>
              <a:rPr lang="en-US" sz="1000" spc="-30" b="true">
                <a:solidFill>
                  <a:srgbClr val="FFFFFF"/>
                </a:solidFill>
                <a:latin typeface="TT Hoves Bold"/>
                <a:ea typeface="TT Hoves Bold"/>
                <a:cs typeface="TT Hoves Bold"/>
                <a:sym typeface="TT Hoves Bold"/>
              </a:rPr>
              <a:t>15%</a:t>
            </a:r>
          </a:p>
        </p:txBody>
      </p:sp>
      <p:sp>
        <p:nvSpPr>
          <p:cNvPr name="TextBox 42" id="42"/>
          <p:cNvSpPr txBox="true"/>
          <p:nvPr/>
        </p:nvSpPr>
        <p:spPr>
          <a:xfrm rot="0">
            <a:off x="1608323" y="6515403"/>
            <a:ext cx="1089012" cy="147955"/>
          </a:xfrm>
          <a:prstGeom prst="rect">
            <a:avLst/>
          </a:prstGeom>
        </p:spPr>
        <p:txBody>
          <a:bodyPr anchor="t" rtlCol="false" tIns="0" lIns="0" bIns="0" rIns="0">
            <a:spAutoFit/>
          </a:bodyPr>
          <a:lstStyle/>
          <a:p>
            <a:pPr algn="l">
              <a:lnSpc>
                <a:spcPts val="1160"/>
              </a:lnSpc>
            </a:pPr>
            <a:r>
              <a:rPr lang="en-US" sz="1000" spc="-30" b="true">
                <a:solidFill>
                  <a:srgbClr val="FFFFFF"/>
                </a:solidFill>
                <a:latin typeface="TT Hoves Bold"/>
                <a:ea typeface="TT Hoves Bold"/>
                <a:cs typeface="TT Hoves Bold"/>
                <a:sym typeface="TT Hoves Bold"/>
              </a:rPr>
              <a:t>10%</a:t>
            </a:r>
          </a:p>
        </p:txBody>
      </p:sp>
      <p:pic>
        <p:nvPicPr>
          <p:cNvPr name="Picture 43" id="43"/>
          <p:cNvPicPr>
            <a:picLocks noChangeAspect="true"/>
          </p:cNvPicPr>
          <p:nvPr/>
        </p:nvPicPr>
        <p:blipFill>
          <a:blip r:embed="rId7"/>
          <a:stretch>
            <a:fillRect/>
          </a:stretch>
        </p:blipFill>
        <p:spPr>
          <a:xfrm rot="0">
            <a:off x="3449193" y="4660547"/>
            <a:ext cx="2372558" cy="2415788"/>
          </a:xfrm>
          <a:prstGeom prst="rect">
            <a:avLst/>
          </a:prstGeom>
        </p:spPr>
      </p:pic>
      <p:sp>
        <p:nvSpPr>
          <p:cNvPr name="TextBox 44" id="44"/>
          <p:cNvSpPr txBox="true"/>
          <p:nvPr/>
        </p:nvSpPr>
        <p:spPr>
          <a:xfrm rot="0">
            <a:off x="5896662" y="6309525"/>
            <a:ext cx="979049" cy="540662"/>
          </a:xfrm>
          <a:prstGeom prst="rect">
            <a:avLst/>
          </a:prstGeom>
        </p:spPr>
        <p:txBody>
          <a:bodyPr anchor="t" rtlCol="false" tIns="0" lIns="0" bIns="0" rIns="0">
            <a:spAutoFit/>
          </a:bodyPr>
          <a:lstStyle/>
          <a:p>
            <a:pPr algn="l">
              <a:lnSpc>
                <a:spcPts val="1120"/>
              </a:lnSpc>
            </a:pPr>
            <a:r>
              <a:rPr lang="en-US" sz="800">
                <a:solidFill>
                  <a:srgbClr val="000000"/>
                </a:solidFill>
                <a:latin typeface="TT Hoves"/>
                <a:ea typeface="TT Hoves"/>
                <a:cs typeface="TT Hoves"/>
                <a:sym typeface="TT Hoves"/>
              </a:rPr>
              <a:t>with increases of 50 &amp; 40, indicating improving conditions or performance.</a:t>
            </a:r>
          </a:p>
        </p:txBody>
      </p:sp>
      <p:sp>
        <p:nvSpPr>
          <p:cNvPr name="Freeform 45" id="45"/>
          <p:cNvSpPr/>
          <p:nvPr/>
        </p:nvSpPr>
        <p:spPr>
          <a:xfrm flipH="false" flipV="false" rot="0">
            <a:off x="7387876" y="6550427"/>
            <a:ext cx="370371" cy="274537"/>
          </a:xfrm>
          <a:custGeom>
            <a:avLst/>
            <a:gdLst/>
            <a:ahLst/>
            <a:cxnLst/>
            <a:rect r="r" b="b" t="t" l="l"/>
            <a:pathLst>
              <a:path h="274537" w="370371">
                <a:moveTo>
                  <a:pt x="0" y="0"/>
                </a:moveTo>
                <a:lnTo>
                  <a:pt x="370371" y="0"/>
                </a:lnTo>
                <a:lnTo>
                  <a:pt x="370371" y="274537"/>
                </a:lnTo>
                <a:lnTo>
                  <a:pt x="0" y="27453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46" id="46"/>
          <p:cNvSpPr txBox="true"/>
          <p:nvPr/>
        </p:nvSpPr>
        <p:spPr>
          <a:xfrm rot="0">
            <a:off x="8723872" y="6611072"/>
            <a:ext cx="591155" cy="134197"/>
          </a:xfrm>
          <a:prstGeom prst="rect">
            <a:avLst/>
          </a:prstGeom>
        </p:spPr>
        <p:txBody>
          <a:bodyPr anchor="t" rtlCol="false" tIns="0" lIns="0" bIns="0" rIns="0">
            <a:spAutoFit/>
          </a:bodyPr>
          <a:lstStyle/>
          <a:p>
            <a:pPr algn="l">
              <a:lnSpc>
                <a:spcPts val="1120"/>
              </a:lnSpc>
            </a:pPr>
            <a:r>
              <a:rPr lang="en-US" sz="800">
                <a:solidFill>
                  <a:srgbClr val="000000"/>
                </a:solidFill>
                <a:latin typeface="TT Hoves"/>
                <a:ea typeface="TT Hoves"/>
                <a:cs typeface="TT Hoves"/>
                <a:sym typeface="TT Hoves"/>
              </a:rPr>
              <a:t>Growth</a:t>
            </a:r>
          </a:p>
        </p:txBody>
      </p:sp>
      <p:sp>
        <p:nvSpPr>
          <p:cNvPr name="TextBox 47" id="47"/>
          <p:cNvSpPr txBox="true"/>
          <p:nvPr/>
        </p:nvSpPr>
        <p:spPr>
          <a:xfrm rot="0">
            <a:off x="7872083" y="6509896"/>
            <a:ext cx="1205491" cy="365125"/>
          </a:xfrm>
          <a:prstGeom prst="rect">
            <a:avLst/>
          </a:prstGeom>
        </p:spPr>
        <p:txBody>
          <a:bodyPr anchor="t" rtlCol="false" tIns="0" lIns="0" bIns="0" rIns="0">
            <a:spAutoFit/>
          </a:bodyPr>
          <a:lstStyle/>
          <a:p>
            <a:pPr algn="l">
              <a:lnSpc>
                <a:spcPts val="2899"/>
              </a:lnSpc>
            </a:pPr>
            <a:r>
              <a:rPr lang="en-US" sz="2499" b="true">
                <a:solidFill>
                  <a:srgbClr val="152540"/>
                </a:solidFill>
                <a:latin typeface="TT Hoves Bold"/>
                <a:ea typeface="TT Hoves Bold"/>
                <a:cs typeface="TT Hoves Bold"/>
                <a:sym typeface="TT Hoves Bold"/>
              </a:rPr>
              <a:t>7.2%</a:t>
            </a:r>
          </a:p>
        </p:txBody>
      </p:sp>
      <p:sp>
        <p:nvSpPr>
          <p:cNvPr name="TextBox 48" id="48"/>
          <p:cNvSpPr txBox="true"/>
          <p:nvPr/>
        </p:nvSpPr>
        <p:spPr>
          <a:xfrm rot="0">
            <a:off x="7867857" y="6257625"/>
            <a:ext cx="1279939" cy="165100"/>
          </a:xfrm>
          <a:prstGeom prst="rect">
            <a:avLst/>
          </a:prstGeom>
        </p:spPr>
        <p:txBody>
          <a:bodyPr anchor="t" rtlCol="false" tIns="0" lIns="0" bIns="0" rIns="0">
            <a:spAutoFit/>
          </a:bodyPr>
          <a:lstStyle/>
          <a:p>
            <a:pPr algn="l">
              <a:lnSpc>
                <a:spcPts val="1399"/>
              </a:lnSpc>
            </a:pPr>
            <a:r>
              <a:rPr lang="en-US" sz="999">
                <a:solidFill>
                  <a:srgbClr val="000000"/>
                </a:solidFill>
                <a:latin typeface="TT Hoves"/>
                <a:ea typeface="TT Hoves"/>
                <a:cs typeface="TT Hoves"/>
                <a:sym typeface="TT Hoves"/>
              </a:rPr>
              <a:t>September 2025</a:t>
            </a:r>
          </a:p>
        </p:txBody>
      </p:sp>
      <p:sp>
        <p:nvSpPr>
          <p:cNvPr name="Freeform 49" id="49"/>
          <p:cNvSpPr/>
          <p:nvPr/>
        </p:nvSpPr>
        <p:spPr>
          <a:xfrm flipH="false" flipV="false" rot="0">
            <a:off x="7387876" y="5785871"/>
            <a:ext cx="370371" cy="274537"/>
          </a:xfrm>
          <a:custGeom>
            <a:avLst/>
            <a:gdLst/>
            <a:ahLst/>
            <a:cxnLst/>
            <a:rect r="r" b="b" t="t" l="l"/>
            <a:pathLst>
              <a:path h="274537" w="370371">
                <a:moveTo>
                  <a:pt x="0" y="0"/>
                </a:moveTo>
                <a:lnTo>
                  <a:pt x="370371" y="0"/>
                </a:lnTo>
                <a:lnTo>
                  <a:pt x="370371" y="274538"/>
                </a:lnTo>
                <a:lnTo>
                  <a:pt x="0" y="27453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50" id="50"/>
          <p:cNvSpPr txBox="true"/>
          <p:nvPr/>
        </p:nvSpPr>
        <p:spPr>
          <a:xfrm rot="0">
            <a:off x="8723872" y="5846516"/>
            <a:ext cx="591155" cy="134197"/>
          </a:xfrm>
          <a:prstGeom prst="rect">
            <a:avLst/>
          </a:prstGeom>
        </p:spPr>
        <p:txBody>
          <a:bodyPr anchor="t" rtlCol="false" tIns="0" lIns="0" bIns="0" rIns="0">
            <a:spAutoFit/>
          </a:bodyPr>
          <a:lstStyle/>
          <a:p>
            <a:pPr algn="l">
              <a:lnSpc>
                <a:spcPts val="1120"/>
              </a:lnSpc>
            </a:pPr>
            <a:r>
              <a:rPr lang="en-US" sz="800">
                <a:solidFill>
                  <a:srgbClr val="000000"/>
                </a:solidFill>
                <a:latin typeface="TT Hoves"/>
                <a:ea typeface="TT Hoves"/>
                <a:cs typeface="TT Hoves"/>
                <a:sym typeface="TT Hoves"/>
              </a:rPr>
              <a:t>Growth</a:t>
            </a:r>
          </a:p>
        </p:txBody>
      </p:sp>
      <p:sp>
        <p:nvSpPr>
          <p:cNvPr name="TextBox 51" id="51"/>
          <p:cNvSpPr txBox="true"/>
          <p:nvPr/>
        </p:nvSpPr>
        <p:spPr>
          <a:xfrm rot="0">
            <a:off x="7872083" y="5745340"/>
            <a:ext cx="1205491" cy="365125"/>
          </a:xfrm>
          <a:prstGeom prst="rect">
            <a:avLst/>
          </a:prstGeom>
        </p:spPr>
        <p:txBody>
          <a:bodyPr anchor="t" rtlCol="false" tIns="0" lIns="0" bIns="0" rIns="0">
            <a:spAutoFit/>
          </a:bodyPr>
          <a:lstStyle/>
          <a:p>
            <a:pPr algn="l">
              <a:lnSpc>
                <a:spcPts val="2899"/>
              </a:lnSpc>
            </a:pPr>
            <a:r>
              <a:rPr lang="en-US" sz="2499" b="true">
                <a:solidFill>
                  <a:srgbClr val="152540"/>
                </a:solidFill>
                <a:latin typeface="TT Hoves Bold"/>
                <a:ea typeface="TT Hoves Bold"/>
                <a:cs typeface="TT Hoves Bold"/>
                <a:sym typeface="TT Hoves Bold"/>
              </a:rPr>
              <a:t>6.7%</a:t>
            </a:r>
          </a:p>
        </p:txBody>
      </p:sp>
      <p:sp>
        <p:nvSpPr>
          <p:cNvPr name="TextBox 52" id="52"/>
          <p:cNvSpPr txBox="true"/>
          <p:nvPr/>
        </p:nvSpPr>
        <p:spPr>
          <a:xfrm rot="0">
            <a:off x="7867857" y="5493069"/>
            <a:ext cx="1279939" cy="165100"/>
          </a:xfrm>
          <a:prstGeom prst="rect">
            <a:avLst/>
          </a:prstGeom>
        </p:spPr>
        <p:txBody>
          <a:bodyPr anchor="t" rtlCol="false" tIns="0" lIns="0" bIns="0" rIns="0">
            <a:spAutoFit/>
          </a:bodyPr>
          <a:lstStyle/>
          <a:p>
            <a:pPr algn="l">
              <a:lnSpc>
                <a:spcPts val="1399"/>
              </a:lnSpc>
            </a:pPr>
            <a:r>
              <a:rPr lang="en-US" sz="999">
                <a:solidFill>
                  <a:srgbClr val="000000"/>
                </a:solidFill>
                <a:latin typeface="TT Hoves"/>
                <a:ea typeface="TT Hoves"/>
                <a:cs typeface="TT Hoves"/>
                <a:sym typeface="TT Hoves"/>
              </a:rPr>
              <a:t>August 2025</a:t>
            </a:r>
          </a:p>
        </p:txBody>
      </p:sp>
      <p:sp>
        <p:nvSpPr>
          <p:cNvPr name="Freeform 53" id="53"/>
          <p:cNvSpPr/>
          <p:nvPr/>
        </p:nvSpPr>
        <p:spPr>
          <a:xfrm flipH="false" flipV="false" rot="0">
            <a:off x="7387876" y="5021316"/>
            <a:ext cx="370371" cy="274537"/>
          </a:xfrm>
          <a:custGeom>
            <a:avLst/>
            <a:gdLst/>
            <a:ahLst/>
            <a:cxnLst/>
            <a:rect r="r" b="b" t="t" l="l"/>
            <a:pathLst>
              <a:path h="274537" w="370371">
                <a:moveTo>
                  <a:pt x="0" y="0"/>
                </a:moveTo>
                <a:lnTo>
                  <a:pt x="370371" y="0"/>
                </a:lnTo>
                <a:lnTo>
                  <a:pt x="370371" y="274537"/>
                </a:lnTo>
                <a:lnTo>
                  <a:pt x="0" y="27453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54" id="54"/>
          <p:cNvSpPr txBox="true"/>
          <p:nvPr/>
        </p:nvSpPr>
        <p:spPr>
          <a:xfrm rot="0">
            <a:off x="8723872" y="5081961"/>
            <a:ext cx="591155" cy="134197"/>
          </a:xfrm>
          <a:prstGeom prst="rect">
            <a:avLst/>
          </a:prstGeom>
        </p:spPr>
        <p:txBody>
          <a:bodyPr anchor="t" rtlCol="false" tIns="0" lIns="0" bIns="0" rIns="0">
            <a:spAutoFit/>
          </a:bodyPr>
          <a:lstStyle/>
          <a:p>
            <a:pPr algn="l">
              <a:lnSpc>
                <a:spcPts val="1120"/>
              </a:lnSpc>
            </a:pPr>
            <a:r>
              <a:rPr lang="en-US" sz="800">
                <a:solidFill>
                  <a:srgbClr val="000000"/>
                </a:solidFill>
                <a:latin typeface="TT Hoves"/>
                <a:ea typeface="TT Hoves"/>
                <a:cs typeface="TT Hoves"/>
                <a:sym typeface="TT Hoves"/>
              </a:rPr>
              <a:t>Growth</a:t>
            </a:r>
          </a:p>
        </p:txBody>
      </p:sp>
      <p:sp>
        <p:nvSpPr>
          <p:cNvPr name="TextBox 55" id="55"/>
          <p:cNvSpPr txBox="true"/>
          <p:nvPr/>
        </p:nvSpPr>
        <p:spPr>
          <a:xfrm rot="0">
            <a:off x="7872083" y="4980784"/>
            <a:ext cx="1205491" cy="365125"/>
          </a:xfrm>
          <a:prstGeom prst="rect">
            <a:avLst/>
          </a:prstGeom>
        </p:spPr>
        <p:txBody>
          <a:bodyPr anchor="t" rtlCol="false" tIns="0" lIns="0" bIns="0" rIns="0">
            <a:spAutoFit/>
          </a:bodyPr>
          <a:lstStyle/>
          <a:p>
            <a:pPr algn="l">
              <a:lnSpc>
                <a:spcPts val="2899"/>
              </a:lnSpc>
            </a:pPr>
            <a:r>
              <a:rPr lang="en-US" sz="2499" b="true">
                <a:solidFill>
                  <a:srgbClr val="152540"/>
                </a:solidFill>
                <a:latin typeface="TT Hoves Bold"/>
                <a:ea typeface="TT Hoves Bold"/>
                <a:cs typeface="TT Hoves Bold"/>
                <a:sym typeface="TT Hoves Bold"/>
              </a:rPr>
              <a:t>5.5%</a:t>
            </a:r>
          </a:p>
        </p:txBody>
      </p:sp>
      <p:sp>
        <p:nvSpPr>
          <p:cNvPr name="TextBox 56" id="56"/>
          <p:cNvSpPr txBox="true"/>
          <p:nvPr/>
        </p:nvSpPr>
        <p:spPr>
          <a:xfrm rot="0">
            <a:off x="7867857" y="4728513"/>
            <a:ext cx="1279939" cy="165100"/>
          </a:xfrm>
          <a:prstGeom prst="rect">
            <a:avLst/>
          </a:prstGeom>
        </p:spPr>
        <p:txBody>
          <a:bodyPr anchor="t" rtlCol="false" tIns="0" lIns="0" bIns="0" rIns="0">
            <a:spAutoFit/>
          </a:bodyPr>
          <a:lstStyle/>
          <a:p>
            <a:pPr algn="l">
              <a:lnSpc>
                <a:spcPts val="1399"/>
              </a:lnSpc>
            </a:pPr>
            <a:r>
              <a:rPr lang="en-US" sz="999">
                <a:solidFill>
                  <a:srgbClr val="000000"/>
                </a:solidFill>
                <a:latin typeface="TT Hoves"/>
                <a:ea typeface="TT Hoves"/>
                <a:cs typeface="TT Hoves"/>
                <a:sym typeface="TT Hoves"/>
              </a:rPr>
              <a:t>July 2025</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E8E6E6"/>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2623238" y="-2921287"/>
            <a:ext cx="4507124" cy="6599815"/>
          </a:xfrm>
          <a:custGeom>
            <a:avLst/>
            <a:gdLst/>
            <a:ahLst/>
            <a:cxnLst/>
            <a:rect r="r" b="b" t="t" l="l"/>
            <a:pathLst>
              <a:path h="6599815" w="4507124">
                <a:moveTo>
                  <a:pt x="0" y="0"/>
                </a:moveTo>
                <a:lnTo>
                  <a:pt x="4507124" y="0"/>
                </a:lnTo>
                <a:lnTo>
                  <a:pt x="4507124" y="6599814"/>
                </a:lnTo>
                <a:lnTo>
                  <a:pt x="0" y="6599814"/>
                </a:lnTo>
                <a:lnTo>
                  <a:pt x="0" y="0"/>
                </a:lnTo>
                <a:close/>
              </a:path>
            </a:pathLst>
          </a:custGeom>
          <a:blipFill>
            <a:blip r:embed="rId2">
              <a:alphaModFix amt="30000"/>
              <a:extLst>
                <a:ext uri="{96DAC541-7B7A-43D3-8B79-37D633B846F1}">
                  <asvg:svgBlip xmlns:asvg="http://schemas.microsoft.com/office/drawing/2016/SVG/main" r:embed="rId3"/>
                </a:ext>
              </a:extLst>
            </a:blip>
            <a:stretch>
              <a:fillRect l="0" t="0" r="0" b="0"/>
            </a:stretch>
          </a:blipFill>
        </p:spPr>
      </p:sp>
      <p:pic>
        <p:nvPicPr>
          <p:cNvPr name="Picture 3" id="3"/>
          <p:cNvPicPr>
            <a:picLocks noChangeAspect="true"/>
          </p:cNvPicPr>
          <p:nvPr/>
        </p:nvPicPr>
        <p:blipFill>
          <a:blip r:embed="rId4"/>
          <a:stretch>
            <a:fillRect/>
          </a:stretch>
        </p:blipFill>
        <p:spPr>
          <a:xfrm rot="0">
            <a:off x="5430614" y="1376406"/>
            <a:ext cx="3917963" cy="3917963"/>
          </a:xfrm>
          <a:prstGeom prst="rect">
            <a:avLst/>
          </a:prstGeom>
        </p:spPr>
      </p:pic>
      <p:pic>
        <p:nvPicPr>
          <p:cNvPr name="Picture 4" id="4"/>
          <p:cNvPicPr>
            <a:picLocks noChangeAspect="true"/>
          </p:cNvPicPr>
          <p:nvPr/>
        </p:nvPicPr>
        <p:blipFill>
          <a:blip r:embed="rId5"/>
          <a:stretch>
            <a:fillRect/>
          </a:stretch>
        </p:blipFill>
        <p:spPr>
          <a:xfrm rot="0">
            <a:off x="5770410" y="1716202"/>
            <a:ext cx="3238372" cy="3238372"/>
          </a:xfrm>
          <a:prstGeom prst="rect">
            <a:avLst/>
          </a:prstGeom>
        </p:spPr>
      </p:pic>
      <p:pic>
        <p:nvPicPr>
          <p:cNvPr name="Picture 5" id="5"/>
          <p:cNvPicPr>
            <a:picLocks noChangeAspect="true"/>
          </p:cNvPicPr>
          <p:nvPr/>
        </p:nvPicPr>
        <p:blipFill>
          <a:blip r:embed="rId6"/>
          <a:stretch>
            <a:fillRect/>
          </a:stretch>
        </p:blipFill>
        <p:spPr>
          <a:xfrm rot="0">
            <a:off x="6115555" y="2061347"/>
            <a:ext cx="2548081" cy="2548081"/>
          </a:xfrm>
          <a:prstGeom prst="rect">
            <a:avLst/>
          </a:prstGeom>
        </p:spPr>
      </p:pic>
      <p:pic>
        <p:nvPicPr>
          <p:cNvPr name="Picture 6" id="6"/>
          <p:cNvPicPr>
            <a:picLocks noChangeAspect="true"/>
          </p:cNvPicPr>
          <p:nvPr/>
        </p:nvPicPr>
        <p:blipFill>
          <a:blip r:embed="rId7"/>
          <a:stretch>
            <a:fillRect/>
          </a:stretch>
        </p:blipFill>
        <p:spPr>
          <a:xfrm rot="0">
            <a:off x="6461077" y="2399590"/>
            <a:ext cx="1871597" cy="1871597"/>
          </a:xfrm>
          <a:prstGeom prst="rect">
            <a:avLst/>
          </a:prstGeom>
        </p:spPr>
      </p:pic>
      <p:pic>
        <p:nvPicPr>
          <p:cNvPr name="Picture 7" id="7"/>
          <p:cNvPicPr>
            <a:picLocks noChangeAspect="true"/>
          </p:cNvPicPr>
          <p:nvPr/>
        </p:nvPicPr>
        <p:blipFill>
          <a:blip r:embed="rId8"/>
          <a:stretch>
            <a:fillRect/>
          </a:stretch>
        </p:blipFill>
        <p:spPr>
          <a:xfrm rot="0">
            <a:off x="6764805" y="2703317"/>
            <a:ext cx="1264141" cy="1264141"/>
          </a:xfrm>
          <a:prstGeom prst="rect">
            <a:avLst/>
          </a:prstGeom>
        </p:spPr>
      </p:pic>
      <p:sp>
        <p:nvSpPr>
          <p:cNvPr name="AutoShape 8" id="8"/>
          <p:cNvSpPr/>
          <p:nvPr/>
        </p:nvSpPr>
        <p:spPr>
          <a:xfrm flipV="true">
            <a:off x="763907" y="2736957"/>
            <a:ext cx="0" cy="497466"/>
          </a:xfrm>
          <a:prstGeom prst="line">
            <a:avLst/>
          </a:prstGeom>
          <a:ln cap="rnd" w="57150">
            <a:solidFill>
              <a:srgbClr val="2E508D"/>
            </a:solidFill>
            <a:prstDash val="solid"/>
            <a:headEnd type="none" len="sm" w="sm"/>
            <a:tailEnd type="none" len="sm" w="sm"/>
          </a:ln>
        </p:spPr>
      </p:sp>
      <p:sp>
        <p:nvSpPr>
          <p:cNvPr name="TextBox 9" id="9"/>
          <p:cNvSpPr txBox="true"/>
          <p:nvPr/>
        </p:nvSpPr>
        <p:spPr>
          <a:xfrm rot="0">
            <a:off x="2020792" y="506737"/>
            <a:ext cx="2631781" cy="664715"/>
          </a:xfrm>
          <a:prstGeom prst="rect">
            <a:avLst/>
          </a:prstGeom>
        </p:spPr>
        <p:txBody>
          <a:bodyPr anchor="t" rtlCol="false" tIns="0" lIns="0" bIns="0" rIns="0">
            <a:spAutoFit/>
          </a:bodyPr>
          <a:lstStyle/>
          <a:p>
            <a:pPr algn="r" marL="0" indent="0" lvl="0">
              <a:lnSpc>
                <a:spcPts val="4875"/>
              </a:lnSpc>
              <a:spcBef>
                <a:spcPct val="0"/>
              </a:spcBef>
            </a:pPr>
            <a:r>
              <a:rPr lang="en-US" sz="5299" spc="-105">
                <a:solidFill>
                  <a:srgbClr val="2E508D"/>
                </a:solidFill>
                <a:latin typeface="Anton"/>
                <a:ea typeface="Anton"/>
                <a:cs typeface="Anton"/>
                <a:sym typeface="Anton"/>
              </a:rPr>
              <a:t>Market</a:t>
            </a:r>
          </a:p>
        </p:txBody>
      </p:sp>
      <p:sp>
        <p:nvSpPr>
          <p:cNvPr name="TextBox 10" id="10"/>
          <p:cNvSpPr txBox="true"/>
          <p:nvPr/>
        </p:nvSpPr>
        <p:spPr>
          <a:xfrm rot="0">
            <a:off x="4783389" y="506737"/>
            <a:ext cx="3079986" cy="661467"/>
          </a:xfrm>
          <a:prstGeom prst="rect">
            <a:avLst/>
          </a:prstGeom>
        </p:spPr>
        <p:txBody>
          <a:bodyPr anchor="t" rtlCol="false" tIns="0" lIns="0" bIns="0" rIns="0">
            <a:spAutoFit/>
          </a:bodyPr>
          <a:lstStyle/>
          <a:p>
            <a:pPr algn="l" marL="0" indent="0" lvl="0">
              <a:lnSpc>
                <a:spcPts val="4875"/>
              </a:lnSpc>
              <a:spcBef>
                <a:spcPct val="0"/>
              </a:spcBef>
            </a:pPr>
            <a:r>
              <a:rPr lang="en-US" sz="5299" spc="-105">
                <a:solidFill>
                  <a:srgbClr val="383838"/>
                </a:solidFill>
                <a:latin typeface="Anton"/>
                <a:ea typeface="Anton"/>
                <a:cs typeface="Anton"/>
                <a:sym typeface="Anton"/>
              </a:rPr>
              <a:t>Analysis</a:t>
            </a:r>
          </a:p>
        </p:txBody>
      </p:sp>
      <p:grpSp>
        <p:nvGrpSpPr>
          <p:cNvPr name="Group 11" id="11"/>
          <p:cNvGrpSpPr/>
          <p:nvPr/>
        </p:nvGrpSpPr>
        <p:grpSpPr>
          <a:xfrm rot="0">
            <a:off x="2937482" y="1980217"/>
            <a:ext cx="2306617" cy="483963"/>
            <a:chOff x="0" y="0"/>
            <a:chExt cx="915934" cy="192177"/>
          </a:xfrm>
        </p:grpSpPr>
        <p:sp>
          <p:nvSpPr>
            <p:cNvPr name="Freeform 12" id="12"/>
            <p:cNvSpPr/>
            <p:nvPr/>
          </p:nvSpPr>
          <p:spPr>
            <a:xfrm flipH="false" flipV="false" rot="0">
              <a:off x="0" y="0"/>
              <a:ext cx="915934" cy="192177"/>
            </a:xfrm>
            <a:custGeom>
              <a:avLst/>
              <a:gdLst/>
              <a:ahLst/>
              <a:cxnLst/>
              <a:rect r="r" b="b" t="t" l="l"/>
              <a:pathLst>
                <a:path h="192177" w="915934">
                  <a:moveTo>
                    <a:pt x="96088" y="0"/>
                  </a:moveTo>
                  <a:lnTo>
                    <a:pt x="819845" y="0"/>
                  </a:lnTo>
                  <a:cubicBezTo>
                    <a:pt x="845329" y="0"/>
                    <a:pt x="869770" y="10124"/>
                    <a:pt x="887790" y="28144"/>
                  </a:cubicBezTo>
                  <a:cubicBezTo>
                    <a:pt x="905810" y="46164"/>
                    <a:pt x="915934" y="70604"/>
                    <a:pt x="915934" y="96088"/>
                  </a:cubicBezTo>
                  <a:lnTo>
                    <a:pt x="915934" y="96088"/>
                  </a:lnTo>
                  <a:cubicBezTo>
                    <a:pt x="915934" y="149156"/>
                    <a:pt x="872913" y="192177"/>
                    <a:pt x="819845" y="192177"/>
                  </a:cubicBezTo>
                  <a:lnTo>
                    <a:pt x="96088" y="192177"/>
                  </a:lnTo>
                  <a:cubicBezTo>
                    <a:pt x="43020" y="192177"/>
                    <a:pt x="0" y="149156"/>
                    <a:pt x="0" y="96088"/>
                  </a:cubicBezTo>
                  <a:lnTo>
                    <a:pt x="0" y="96088"/>
                  </a:lnTo>
                  <a:cubicBezTo>
                    <a:pt x="0" y="43020"/>
                    <a:pt x="43020" y="0"/>
                    <a:pt x="96088" y="0"/>
                  </a:cubicBezTo>
                  <a:close/>
                </a:path>
              </a:pathLst>
            </a:custGeom>
            <a:solidFill>
              <a:srgbClr val="383838"/>
            </a:solidFill>
          </p:spPr>
        </p:sp>
        <p:sp>
          <p:nvSpPr>
            <p:cNvPr name="TextBox 13" id="13"/>
            <p:cNvSpPr txBox="true"/>
            <p:nvPr/>
          </p:nvSpPr>
          <p:spPr>
            <a:xfrm>
              <a:off x="0" y="9525"/>
              <a:ext cx="915934" cy="182652"/>
            </a:xfrm>
            <a:prstGeom prst="rect">
              <a:avLst/>
            </a:prstGeom>
          </p:spPr>
          <p:txBody>
            <a:bodyPr anchor="ctr" rtlCol="false" tIns="16078" lIns="16078" bIns="16078" rIns="16078"/>
            <a:lstStyle/>
            <a:p>
              <a:pPr algn="ctr" marL="0" indent="0" lvl="0">
                <a:lnSpc>
                  <a:spcPts val="1300"/>
                </a:lnSpc>
                <a:spcBef>
                  <a:spcPct val="0"/>
                </a:spcBef>
              </a:pPr>
              <a:r>
                <a:rPr lang="en-US" b="true" sz="1300">
                  <a:solidFill>
                    <a:srgbClr val="DBDBDB"/>
                  </a:solidFill>
                  <a:latin typeface="Poppins Bold"/>
                  <a:ea typeface="Poppins Bold"/>
                  <a:cs typeface="Poppins Bold"/>
                  <a:sym typeface="Poppins Bold"/>
                </a:rPr>
                <a:t>Converted Leads</a:t>
              </a:r>
            </a:p>
          </p:txBody>
        </p:sp>
      </p:grpSp>
      <p:sp>
        <p:nvSpPr>
          <p:cNvPr name="AutoShape 14" id="14"/>
          <p:cNvSpPr/>
          <p:nvPr/>
        </p:nvSpPr>
        <p:spPr>
          <a:xfrm flipV="true">
            <a:off x="2348902" y="2736957"/>
            <a:ext cx="0" cy="497466"/>
          </a:xfrm>
          <a:prstGeom prst="line">
            <a:avLst/>
          </a:prstGeom>
          <a:ln cap="rnd" w="57150">
            <a:solidFill>
              <a:srgbClr val="367D3F"/>
            </a:solidFill>
            <a:prstDash val="solid"/>
            <a:headEnd type="none" len="sm" w="sm"/>
            <a:tailEnd type="none" len="sm" w="sm"/>
          </a:ln>
        </p:spPr>
      </p:sp>
      <p:sp>
        <p:nvSpPr>
          <p:cNvPr name="AutoShape 15" id="15"/>
          <p:cNvSpPr/>
          <p:nvPr/>
        </p:nvSpPr>
        <p:spPr>
          <a:xfrm flipV="true">
            <a:off x="3933897" y="2736957"/>
            <a:ext cx="0" cy="497466"/>
          </a:xfrm>
          <a:prstGeom prst="line">
            <a:avLst/>
          </a:prstGeom>
          <a:ln cap="rnd" w="57150">
            <a:solidFill>
              <a:srgbClr val="D877A7"/>
            </a:solidFill>
            <a:prstDash val="solid"/>
            <a:headEnd type="none" len="sm" w="sm"/>
            <a:tailEnd type="none" len="sm" w="sm"/>
          </a:ln>
        </p:spPr>
      </p:sp>
      <p:sp>
        <p:nvSpPr>
          <p:cNvPr name="AutoShape 16" id="16"/>
          <p:cNvSpPr/>
          <p:nvPr/>
        </p:nvSpPr>
        <p:spPr>
          <a:xfrm flipV="true">
            <a:off x="760095" y="3611229"/>
            <a:ext cx="0" cy="497466"/>
          </a:xfrm>
          <a:prstGeom prst="line">
            <a:avLst/>
          </a:prstGeom>
          <a:ln cap="rnd" w="57150">
            <a:solidFill>
              <a:srgbClr val="BB6868"/>
            </a:solidFill>
            <a:prstDash val="solid"/>
            <a:headEnd type="none" len="sm" w="sm"/>
            <a:tailEnd type="none" len="sm" w="sm"/>
          </a:ln>
        </p:spPr>
      </p:sp>
      <p:sp>
        <p:nvSpPr>
          <p:cNvPr name="AutoShape 17" id="17"/>
          <p:cNvSpPr/>
          <p:nvPr/>
        </p:nvSpPr>
        <p:spPr>
          <a:xfrm flipV="true">
            <a:off x="2345090" y="3611229"/>
            <a:ext cx="0" cy="497466"/>
          </a:xfrm>
          <a:prstGeom prst="line">
            <a:avLst/>
          </a:prstGeom>
          <a:ln cap="rnd" w="57150">
            <a:solidFill>
              <a:srgbClr val="54B9C8"/>
            </a:solidFill>
            <a:prstDash val="solid"/>
            <a:headEnd type="none" len="sm" w="sm"/>
            <a:tailEnd type="none" len="sm" w="sm"/>
          </a:ln>
        </p:spPr>
      </p:sp>
      <p:pic>
        <p:nvPicPr>
          <p:cNvPr name="Picture 18" id="18"/>
          <p:cNvPicPr>
            <a:picLocks noChangeAspect="true"/>
          </p:cNvPicPr>
          <p:nvPr/>
        </p:nvPicPr>
        <p:blipFill>
          <a:blip r:embed="rId9"/>
          <a:stretch>
            <a:fillRect/>
          </a:stretch>
        </p:blipFill>
        <p:spPr>
          <a:xfrm rot="0">
            <a:off x="3024167" y="5383890"/>
            <a:ext cx="2399581" cy="1399755"/>
          </a:xfrm>
          <a:prstGeom prst="rect">
            <a:avLst/>
          </a:prstGeom>
        </p:spPr>
      </p:pic>
      <p:grpSp>
        <p:nvGrpSpPr>
          <p:cNvPr name="Group 19" id="19"/>
          <p:cNvGrpSpPr/>
          <p:nvPr/>
        </p:nvGrpSpPr>
        <p:grpSpPr>
          <a:xfrm rot="0">
            <a:off x="3224132" y="4818939"/>
            <a:ext cx="1999651" cy="563308"/>
            <a:chOff x="0" y="0"/>
            <a:chExt cx="794040" cy="223684"/>
          </a:xfrm>
        </p:grpSpPr>
        <p:sp>
          <p:nvSpPr>
            <p:cNvPr name="Freeform 20" id="20"/>
            <p:cNvSpPr/>
            <p:nvPr/>
          </p:nvSpPr>
          <p:spPr>
            <a:xfrm flipH="false" flipV="false" rot="0">
              <a:off x="0" y="0"/>
              <a:ext cx="794040" cy="223684"/>
            </a:xfrm>
            <a:custGeom>
              <a:avLst/>
              <a:gdLst/>
              <a:ahLst/>
              <a:cxnLst/>
              <a:rect r="r" b="b" t="t" l="l"/>
              <a:pathLst>
                <a:path h="223684" w="794040">
                  <a:moveTo>
                    <a:pt x="111842" y="0"/>
                  </a:moveTo>
                  <a:lnTo>
                    <a:pt x="682199" y="0"/>
                  </a:lnTo>
                  <a:cubicBezTo>
                    <a:pt x="743967" y="0"/>
                    <a:pt x="794040" y="50073"/>
                    <a:pt x="794040" y="111842"/>
                  </a:cubicBezTo>
                  <a:lnTo>
                    <a:pt x="794040" y="111842"/>
                  </a:lnTo>
                  <a:cubicBezTo>
                    <a:pt x="794040" y="173611"/>
                    <a:pt x="743967" y="223684"/>
                    <a:pt x="682199" y="223684"/>
                  </a:cubicBezTo>
                  <a:lnTo>
                    <a:pt x="111842" y="223684"/>
                  </a:lnTo>
                  <a:cubicBezTo>
                    <a:pt x="50073" y="223684"/>
                    <a:pt x="0" y="173611"/>
                    <a:pt x="0" y="111842"/>
                  </a:cubicBezTo>
                  <a:lnTo>
                    <a:pt x="0" y="111842"/>
                  </a:lnTo>
                  <a:cubicBezTo>
                    <a:pt x="0" y="50073"/>
                    <a:pt x="50073" y="0"/>
                    <a:pt x="111842" y="0"/>
                  </a:cubicBezTo>
                  <a:close/>
                </a:path>
              </a:pathLst>
            </a:custGeom>
            <a:solidFill>
              <a:srgbClr val="383838"/>
            </a:solidFill>
            <a:ln cap="rnd">
              <a:noFill/>
              <a:prstDash val="solid"/>
              <a:round/>
            </a:ln>
          </p:spPr>
        </p:sp>
        <p:sp>
          <p:nvSpPr>
            <p:cNvPr name="TextBox 21" id="21"/>
            <p:cNvSpPr txBox="true"/>
            <p:nvPr/>
          </p:nvSpPr>
          <p:spPr>
            <a:xfrm>
              <a:off x="0" y="-28575"/>
              <a:ext cx="794040" cy="252259"/>
            </a:xfrm>
            <a:prstGeom prst="rect">
              <a:avLst/>
            </a:prstGeom>
          </p:spPr>
          <p:txBody>
            <a:bodyPr anchor="ctr" rtlCol="false" tIns="16078" lIns="16078" bIns="16078" rIns="16078"/>
            <a:lstStyle/>
            <a:p>
              <a:pPr algn="ctr" marL="0" indent="0" lvl="0">
                <a:lnSpc>
                  <a:spcPts val="1755"/>
                </a:lnSpc>
              </a:pPr>
              <a:r>
                <a:rPr lang="en-US" b="true" sz="1300" strike="noStrike" u="none">
                  <a:solidFill>
                    <a:srgbClr val="DBDBDB"/>
                  </a:solidFill>
                  <a:latin typeface="Poppins Bold"/>
                  <a:ea typeface="Poppins Bold"/>
                  <a:cs typeface="Poppins Bold"/>
                  <a:sym typeface="Poppins Bold"/>
                </a:rPr>
                <a:t>Opportunity</a:t>
              </a:r>
            </a:p>
            <a:p>
              <a:pPr algn="ctr" marL="0" indent="0" lvl="0">
                <a:lnSpc>
                  <a:spcPts val="1755"/>
                </a:lnSpc>
              </a:pPr>
              <a:r>
                <a:rPr lang="en-US" b="true" sz="1300" strike="noStrike" u="none">
                  <a:solidFill>
                    <a:srgbClr val="DBDBDB"/>
                  </a:solidFill>
                  <a:latin typeface="Poppins Bold"/>
                  <a:ea typeface="Poppins Bold"/>
                  <a:cs typeface="Poppins Bold"/>
                  <a:sym typeface="Poppins Bold"/>
                </a:rPr>
                <a:t>To Win Ratio</a:t>
              </a:r>
            </a:p>
          </p:txBody>
        </p:sp>
      </p:grpSp>
      <p:grpSp>
        <p:nvGrpSpPr>
          <p:cNvPr name="Group 22" id="22"/>
          <p:cNvGrpSpPr/>
          <p:nvPr/>
        </p:nvGrpSpPr>
        <p:grpSpPr>
          <a:xfrm rot="0">
            <a:off x="748735" y="4818939"/>
            <a:ext cx="2130134" cy="563308"/>
            <a:chOff x="0" y="0"/>
            <a:chExt cx="845854" cy="223684"/>
          </a:xfrm>
        </p:grpSpPr>
        <p:sp>
          <p:nvSpPr>
            <p:cNvPr name="Freeform 23" id="23"/>
            <p:cNvSpPr/>
            <p:nvPr/>
          </p:nvSpPr>
          <p:spPr>
            <a:xfrm flipH="false" flipV="false" rot="0">
              <a:off x="0" y="0"/>
              <a:ext cx="845854" cy="223684"/>
            </a:xfrm>
            <a:custGeom>
              <a:avLst/>
              <a:gdLst/>
              <a:ahLst/>
              <a:cxnLst/>
              <a:rect r="r" b="b" t="t" l="l"/>
              <a:pathLst>
                <a:path h="223684" w="845854">
                  <a:moveTo>
                    <a:pt x="111842" y="0"/>
                  </a:moveTo>
                  <a:lnTo>
                    <a:pt x="734012" y="0"/>
                  </a:lnTo>
                  <a:cubicBezTo>
                    <a:pt x="795780" y="0"/>
                    <a:pt x="845854" y="50073"/>
                    <a:pt x="845854" y="111842"/>
                  </a:cubicBezTo>
                  <a:lnTo>
                    <a:pt x="845854" y="111842"/>
                  </a:lnTo>
                  <a:cubicBezTo>
                    <a:pt x="845854" y="173611"/>
                    <a:pt x="795780" y="223684"/>
                    <a:pt x="734012" y="223684"/>
                  </a:cubicBezTo>
                  <a:lnTo>
                    <a:pt x="111842" y="223684"/>
                  </a:lnTo>
                  <a:cubicBezTo>
                    <a:pt x="50073" y="223684"/>
                    <a:pt x="0" y="173611"/>
                    <a:pt x="0" y="111842"/>
                  </a:cubicBezTo>
                  <a:lnTo>
                    <a:pt x="0" y="111842"/>
                  </a:lnTo>
                  <a:cubicBezTo>
                    <a:pt x="0" y="50073"/>
                    <a:pt x="50073" y="0"/>
                    <a:pt x="111842" y="0"/>
                  </a:cubicBezTo>
                  <a:close/>
                </a:path>
              </a:pathLst>
            </a:custGeom>
            <a:solidFill>
              <a:srgbClr val="383838"/>
            </a:solidFill>
            <a:ln cap="rnd">
              <a:noFill/>
              <a:prstDash val="solid"/>
              <a:round/>
            </a:ln>
          </p:spPr>
        </p:sp>
        <p:sp>
          <p:nvSpPr>
            <p:cNvPr name="TextBox 24" id="24"/>
            <p:cNvSpPr txBox="true"/>
            <p:nvPr/>
          </p:nvSpPr>
          <p:spPr>
            <a:xfrm>
              <a:off x="0" y="-28575"/>
              <a:ext cx="845854" cy="252259"/>
            </a:xfrm>
            <a:prstGeom prst="rect">
              <a:avLst/>
            </a:prstGeom>
          </p:spPr>
          <p:txBody>
            <a:bodyPr anchor="ctr" rtlCol="false" tIns="16078" lIns="16078" bIns="16078" rIns="16078"/>
            <a:lstStyle/>
            <a:p>
              <a:pPr algn="ctr">
                <a:lnSpc>
                  <a:spcPts val="1755"/>
                </a:lnSpc>
              </a:pPr>
              <a:r>
                <a:rPr lang="en-US" sz="1300" b="true">
                  <a:solidFill>
                    <a:srgbClr val="DBDBDB"/>
                  </a:solidFill>
                  <a:latin typeface="Poppins Bold"/>
                  <a:ea typeface="Poppins Bold"/>
                  <a:cs typeface="Poppins Bold"/>
                  <a:sym typeface="Poppins Bold"/>
                </a:rPr>
                <a:t>Lead To</a:t>
              </a:r>
            </a:p>
            <a:p>
              <a:pPr algn="ctr" marL="0" indent="0" lvl="0">
                <a:lnSpc>
                  <a:spcPts val="1755"/>
                </a:lnSpc>
              </a:pPr>
              <a:r>
                <a:rPr lang="en-US" b="true" sz="1300" strike="noStrike" u="none">
                  <a:solidFill>
                    <a:srgbClr val="DBDBDB"/>
                  </a:solidFill>
                  <a:latin typeface="Poppins Bold"/>
                  <a:ea typeface="Poppins Bold"/>
                  <a:cs typeface="Poppins Bold"/>
                  <a:sym typeface="Poppins Bold"/>
                </a:rPr>
                <a:t>Opportunity Ratio</a:t>
              </a:r>
            </a:p>
          </p:txBody>
        </p:sp>
      </p:grpSp>
      <p:pic>
        <p:nvPicPr>
          <p:cNvPr name="Picture 25" id="25"/>
          <p:cNvPicPr>
            <a:picLocks noChangeAspect="true"/>
          </p:cNvPicPr>
          <p:nvPr/>
        </p:nvPicPr>
        <p:blipFill>
          <a:blip r:embed="rId10"/>
          <a:stretch>
            <a:fillRect/>
          </a:stretch>
        </p:blipFill>
        <p:spPr>
          <a:xfrm rot="0">
            <a:off x="611817" y="5383890"/>
            <a:ext cx="2399581" cy="1399755"/>
          </a:xfrm>
          <a:prstGeom prst="rect">
            <a:avLst/>
          </a:prstGeom>
        </p:spPr>
      </p:pic>
      <p:sp>
        <p:nvSpPr>
          <p:cNvPr name="AutoShape 26" id="26"/>
          <p:cNvSpPr/>
          <p:nvPr/>
        </p:nvSpPr>
        <p:spPr>
          <a:xfrm>
            <a:off x="-404142" y="2222199"/>
            <a:ext cx="3559002" cy="0"/>
          </a:xfrm>
          <a:prstGeom prst="line">
            <a:avLst/>
          </a:prstGeom>
          <a:ln cap="rnd" w="28575">
            <a:solidFill>
              <a:srgbClr val="D6B457"/>
            </a:solidFill>
            <a:prstDash val="solid"/>
            <a:headEnd type="none" len="sm" w="sm"/>
            <a:tailEnd type="oval" len="lg" w="lg"/>
          </a:ln>
        </p:spPr>
      </p:sp>
      <p:grpSp>
        <p:nvGrpSpPr>
          <p:cNvPr name="Group 27" id="27"/>
          <p:cNvGrpSpPr/>
          <p:nvPr/>
        </p:nvGrpSpPr>
        <p:grpSpPr>
          <a:xfrm rot="0">
            <a:off x="7479648" y="5521692"/>
            <a:ext cx="549875" cy="268123"/>
            <a:chOff x="0" y="0"/>
            <a:chExt cx="272851" cy="133044"/>
          </a:xfrm>
        </p:grpSpPr>
        <p:sp>
          <p:nvSpPr>
            <p:cNvPr name="Freeform 28" id="28"/>
            <p:cNvSpPr/>
            <p:nvPr/>
          </p:nvSpPr>
          <p:spPr>
            <a:xfrm flipH="false" flipV="false" rot="0">
              <a:off x="0" y="0"/>
              <a:ext cx="272851" cy="133044"/>
            </a:xfrm>
            <a:custGeom>
              <a:avLst/>
              <a:gdLst/>
              <a:ahLst/>
              <a:cxnLst/>
              <a:rect r="r" b="b" t="t" l="l"/>
              <a:pathLst>
                <a:path h="133044" w="272851">
                  <a:moveTo>
                    <a:pt x="66522" y="0"/>
                  </a:moveTo>
                  <a:lnTo>
                    <a:pt x="206329" y="0"/>
                  </a:lnTo>
                  <a:cubicBezTo>
                    <a:pt x="243068" y="0"/>
                    <a:pt x="272851" y="29783"/>
                    <a:pt x="272851" y="66522"/>
                  </a:cubicBezTo>
                  <a:lnTo>
                    <a:pt x="272851" y="66522"/>
                  </a:lnTo>
                  <a:cubicBezTo>
                    <a:pt x="272851" y="84165"/>
                    <a:pt x="265843" y="101085"/>
                    <a:pt x="253368" y="113560"/>
                  </a:cubicBezTo>
                  <a:cubicBezTo>
                    <a:pt x="240892" y="126036"/>
                    <a:pt x="223972" y="133044"/>
                    <a:pt x="206329" y="133044"/>
                  </a:cubicBezTo>
                  <a:lnTo>
                    <a:pt x="66522" y="133044"/>
                  </a:lnTo>
                  <a:cubicBezTo>
                    <a:pt x="29783" y="133044"/>
                    <a:pt x="0" y="103261"/>
                    <a:pt x="0" y="66522"/>
                  </a:cubicBezTo>
                  <a:lnTo>
                    <a:pt x="0" y="66522"/>
                  </a:lnTo>
                  <a:cubicBezTo>
                    <a:pt x="0" y="29783"/>
                    <a:pt x="29783" y="0"/>
                    <a:pt x="66522" y="0"/>
                  </a:cubicBezTo>
                  <a:close/>
                </a:path>
              </a:pathLst>
            </a:custGeom>
            <a:solidFill>
              <a:srgbClr val="383838"/>
            </a:solidFill>
          </p:spPr>
        </p:sp>
        <p:sp>
          <p:nvSpPr>
            <p:cNvPr name="TextBox 29" id="29"/>
            <p:cNvSpPr txBox="true"/>
            <p:nvPr/>
          </p:nvSpPr>
          <p:spPr>
            <a:xfrm>
              <a:off x="0" y="-19050"/>
              <a:ext cx="272851" cy="152094"/>
            </a:xfrm>
            <a:prstGeom prst="rect">
              <a:avLst/>
            </a:prstGeom>
          </p:spPr>
          <p:txBody>
            <a:bodyPr anchor="ctr" rtlCol="false" tIns="0" lIns="0" bIns="0" rIns="0"/>
            <a:lstStyle/>
            <a:p>
              <a:pPr algn="ctr">
                <a:lnSpc>
                  <a:spcPts val="1397"/>
                </a:lnSpc>
              </a:pPr>
              <a:r>
                <a:rPr lang="en-US" sz="1100" b="true">
                  <a:solidFill>
                    <a:srgbClr val="FFFFFF"/>
                  </a:solidFill>
                  <a:latin typeface="Poppins Semi-Bold"/>
                  <a:ea typeface="Poppins Semi-Bold"/>
                  <a:cs typeface="Poppins Semi-Bold"/>
                  <a:sym typeface="Poppins Semi-Bold"/>
                </a:rPr>
                <a:t>21%</a:t>
              </a:r>
            </a:p>
          </p:txBody>
        </p:sp>
      </p:grpSp>
      <p:grpSp>
        <p:nvGrpSpPr>
          <p:cNvPr name="Group 30" id="30"/>
          <p:cNvGrpSpPr/>
          <p:nvPr/>
        </p:nvGrpSpPr>
        <p:grpSpPr>
          <a:xfrm rot="0">
            <a:off x="7479648" y="6315557"/>
            <a:ext cx="549875" cy="268123"/>
            <a:chOff x="0" y="0"/>
            <a:chExt cx="272851" cy="133044"/>
          </a:xfrm>
        </p:grpSpPr>
        <p:sp>
          <p:nvSpPr>
            <p:cNvPr name="Freeform 31" id="31"/>
            <p:cNvSpPr/>
            <p:nvPr/>
          </p:nvSpPr>
          <p:spPr>
            <a:xfrm flipH="false" flipV="false" rot="0">
              <a:off x="0" y="0"/>
              <a:ext cx="272851" cy="133044"/>
            </a:xfrm>
            <a:custGeom>
              <a:avLst/>
              <a:gdLst/>
              <a:ahLst/>
              <a:cxnLst/>
              <a:rect r="r" b="b" t="t" l="l"/>
              <a:pathLst>
                <a:path h="133044" w="272851">
                  <a:moveTo>
                    <a:pt x="66522" y="0"/>
                  </a:moveTo>
                  <a:lnTo>
                    <a:pt x="206329" y="0"/>
                  </a:lnTo>
                  <a:cubicBezTo>
                    <a:pt x="243068" y="0"/>
                    <a:pt x="272851" y="29783"/>
                    <a:pt x="272851" y="66522"/>
                  </a:cubicBezTo>
                  <a:lnTo>
                    <a:pt x="272851" y="66522"/>
                  </a:lnTo>
                  <a:cubicBezTo>
                    <a:pt x="272851" y="84165"/>
                    <a:pt x="265843" y="101085"/>
                    <a:pt x="253368" y="113560"/>
                  </a:cubicBezTo>
                  <a:cubicBezTo>
                    <a:pt x="240892" y="126036"/>
                    <a:pt x="223972" y="133044"/>
                    <a:pt x="206329" y="133044"/>
                  </a:cubicBezTo>
                  <a:lnTo>
                    <a:pt x="66522" y="133044"/>
                  </a:lnTo>
                  <a:cubicBezTo>
                    <a:pt x="29783" y="133044"/>
                    <a:pt x="0" y="103261"/>
                    <a:pt x="0" y="66522"/>
                  </a:cubicBezTo>
                  <a:lnTo>
                    <a:pt x="0" y="66522"/>
                  </a:lnTo>
                  <a:cubicBezTo>
                    <a:pt x="0" y="29783"/>
                    <a:pt x="29783" y="0"/>
                    <a:pt x="66522" y="0"/>
                  </a:cubicBezTo>
                  <a:close/>
                </a:path>
              </a:pathLst>
            </a:custGeom>
            <a:solidFill>
              <a:srgbClr val="383838"/>
            </a:solidFill>
          </p:spPr>
        </p:sp>
        <p:sp>
          <p:nvSpPr>
            <p:cNvPr name="TextBox 32" id="32"/>
            <p:cNvSpPr txBox="true"/>
            <p:nvPr/>
          </p:nvSpPr>
          <p:spPr>
            <a:xfrm>
              <a:off x="0" y="-19050"/>
              <a:ext cx="272851" cy="152094"/>
            </a:xfrm>
            <a:prstGeom prst="rect">
              <a:avLst/>
            </a:prstGeom>
          </p:spPr>
          <p:txBody>
            <a:bodyPr anchor="ctr" rtlCol="false" tIns="0" lIns="0" bIns="0" rIns="0"/>
            <a:lstStyle/>
            <a:p>
              <a:pPr algn="ctr">
                <a:lnSpc>
                  <a:spcPts val="1397"/>
                </a:lnSpc>
              </a:pPr>
              <a:r>
                <a:rPr lang="en-US" sz="1100" b="true">
                  <a:solidFill>
                    <a:srgbClr val="FFFFFF"/>
                  </a:solidFill>
                  <a:latin typeface="Poppins Semi-Bold"/>
                  <a:ea typeface="Poppins Semi-Bold"/>
                  <a:cs typeface="Poppins Semi-Bold"/>
                  <a:sym typeface="Poppins Semi-Bold"/>
                </a:rPr>
                <a:t>13%</a:t>
              </a:r>
            </a:p>
          </p:txBody>
        </p:sp>
      </p:grpSp>
      <p:grpSp>
        <p:nvGrpSpPr>
          <p:cNvPr name="Group 33" id="33"/>
          <p:cNvGrpSpPr/>
          <p:nvPr/>
        </p:nvGrpSpPr>
        <p:grpSpPr>
          <a:xfrm rot="0">
            <a:off x="5744769" y="5577885"/>
            <a:ext cx="549875" cy="268123"/>
            <a:chOff x="0" y="0"/>
            <a:chExt cx="272851" cy="133044"/>
          </a:xfrm>
        </p:grpSpPr>
        <p:sp>
          <p:nvSpPr>
            <p:cNvPr name="Freeform 34" id="34"/>
            <p:cNvSpPr/>
            <p:nvPr/>
          </p:nvSpPr>
          <p:spPr>
            <a:xfrm flipH="false" flipV="false" rot="0">
              <a:off x="0" y="0"/>
              <a:ext cx="272851" cy="133044"/>
            </a:xfrm>
            <a:custGeom>
              <a:avLst/>
              <a:gdLst/>
              <a:ahLst/>
              <a:cxnLst/>
              <a:rect r="r" b="b" t="t" l="l"/>
              <a:pathLst>
                <a:path h="133044" w="272851">
                  <a:moveTo>
                    <a:pt x="66522" y="0"/>
                  </a:moveTo>
                  <a:lnTo>
                    <a:pt x="206329" y="0"/>
                  </a:lnTo>
                  <a:cubicBezTo>
                    <a:pt x="243068" y="0"/>
                    <a:pt x="272851" y="29783"/>
                    <a:pt x="272851" y="66522"/>
                  </a:cubicBezTo>
                  <a:lnTo>
                    <a:pt x="272851" y="66522"/>
                  </a:lnTo>
                  <a:cubicBezTo>
                    <a:pt x="272851" y="84165"/>
                    <a:pt x="265843" y="101085"/>
                    <a:pt x="253368" y="113560"/>
                  </a:cubicBezTo>
                  <a:cubicBezTo>
                    <a:pt x="240892" y="126036"/>
                    <a:pt x="223972" y="133044"/>
                    <a:pt x="206329" y="133044"/>
                  </a:cubicBezTo>
                  <a:lnTo>
                    <a:pt x="66522" y="133044"/>
                  </a:lnTo>
                  <a:cubicBezTo>
                    <a:pt x="29783" y="133044"/>
                    <a:pt x="0" y="103261"/>
                    <a:pt x="0" y="66522"/>
                  </a:cubicBezTo>
                  <a:lnTo>
                    <a:pt x="0" y="66522"/>
                  </a:lnTo>
                  <a:cubicBezTo>
                    <a:pt x="0" y="29783"/>
                    <a:pt x="29783" y="0"/>
                    <a:pt x="66522" y="0"/>
                  </a:cubicBezTo>
                  <a:close/>
                </a:path>
              </a:pathLst>
            </a:custGeom>
            <a:solidFill>
              <a:srgbClr val="383838"/>
            </a:solidFill>
          </p:spPr>
        </p:sp>
        <p:sp>
          <p:nvSpPr>
            <p:cNvPr name="TextBox 35" id="35"/>
            <p:cNvSpPr txBox="true"/>
            <p:nvPr/>
          </p:nvSpPr>
          <p:spPr>
            <a:xfrm>
              <a:off x="0" y="-19050"/>
              <a:ext cx="272851" cy="152094"/>
            </a:xfrm>
            <a:prstGeom prst="rect">
              <a:avLst/>
            </a:prstGeom>
          </p:spPr>
          <p:txBody>
            <a:bodyPr anchor="ctr" rtlCol="false" tIns="0" lIns="0" bIns="0" rIns="0"/>
            <a:lstStyle/>
            <a:p>
              <a:pPr algn="ctr">
                <a:lnSpc>
                  <a:spcPts val="1397"/>
                </a:lnSpc>
              </a:pPr>
              <a:r>
                <a:rPr lang="en-US" sz="1100" b="true">
                  <a:solidFill>
                    <a:srgbClr val="FFFFFF"/>
                  </a:solidFill>
                  <a:latin typeface="Poppins Semi-Bold"/>
                  <a:ea typeface="Poppins Semi-Bold"/>
                  <a:cs typeface="Poppins Semi-Bold"/>
                  <a:sym typeface="Poppins Semi-Bold"/>
                </a:rPr>
                <a:t>18%</a:t>
              </a:r>
            </a:p>
          </p:txBody>
        </p:sp>
      </p:grpSp>
      <p:grpSp>
        <p:nvGrpSpPr>
          <p:cNvPr name="Group 36" id="36"/>
          <p:cNvGrpSpPr/>
          <p:nvPr/>
        </p:nvGrpSpPr>
        <p:grpSpPr>
          <a:xfrm rot="0">
            <a:off x="5744769" y="6315557"/>
            <a:ext cx="549875" cy="268123"/>
            <a:chOff x="0" y="0"/>
            <a:chExt cx="272851" cy="133044"/>
          </a:xfrm>
        </p:grpSpPr>
        <p:sp>
          <p:nvSpPr>
            <p:cNvPr name="Freeform 37" id="37"/>
            <p:cNvSpPr/>
            <p:nvPr/>
          </p:nvSpPr>
          <p:spPr>
            <a:xfrm flipH="false" flipV="false" rot="0">
              <a:off x="0" y="0"/>
              <a:ext cx="272851" cy="133044"/>
            </a:xfrm>
            <a:custGeom>
              <a:avLst/>
              <a:gdLst/>
              <a:ahLst/>
              <a:cxnLst/>
              <a:rect r="r" b="b" t="t" l="l"/>
              <a:pathLst>
                <a:path h="133044" w="272851">
                  <a:moveTo>
                    <a:pt x="66522" y="0"/>
                  </a:moveTo>
                  <a:lnTo>
                    <a:pt x="206329" y="0"/>
                  </a:lnTo>
                  <a:cubicBezTo>
                    <a:pt x="243068" y="0"/>
                    <a:pt x="272851" y="29783"/>
                    <a:pt x="272851" y="66522"/>
                  </a:cubicBezTo>
                  <a:lnTo>
                    <a:pt x="272851" y="66522"/>
                  </a:lnTo>
                  <a:cubicBezTo>
                    <a:pt x="272851" y="84165"/>
                    <a:pt x="265843" y="101085"/>
                    <a:pt x="253368" y="113560"/>
                  </a:cubicBezTo>
                  <a:cubicBezTo>
                    <a:pt x="240892" y="126036"/>
                    <a:pt x="223972" y="133044"/>
                    <a:pt x="206329" y="133044"/>
                  </a:cubicBezTo>
                  <a:lnTo>
                    <a:pt x="66522" y="133044"/>
                  </a:lnTo>
                  <a:cubicBezTo>
                    <a:pt x="29783" y="133044"/>
                    <a:pt x="0" y="103261"/>
                    <a:pt x="0" y="66522"/>
                  </a:cubicBezTo>
                  <a:lnTo>
                    <a:pt x="0" y="66522"/>
                  </a:lnTo>
                  <a:cubicBezTo>
                    <a:pt x="0" y="29783"/>
                    <a:pt x="29783" y="0"/>
                    <a:pt x="66522" y="0"/>
                  </a:cubicBezTo>
                  <a:close/>
                </a:path>
              </a:pathLst>
            </a:custGeom>
            <a:solidFill>
              <a:srgbClr val="383838"/>
            </a:solidFill>
          </p:spPr>
        </p:sp>
        <p:sp>
          <p:nvSpPr>
            <p:cNvPr name="TextBox 38" id="38"/>
            <p:cNvSpPr txBox="true"/>
            <p:nvPr/>
          </p:nvSpPr>
          <p:spPr>
            <a:xfrm>
              <a:off x="0" y="-19050"/>
              <a:ext cx="272851" cy="152094"/>
            </a:xfrm>
            <a:prstGeom prst="rect">
              <a:avLst/>
            </a:prstGeom>
          </p:spPr>
          <p:txBody>
            <a:bodyPr anchor="ctr" rtlCol="false" tIns="0" lIns="0" bIns="0" rIns="0"/>
            <a:lstStyle/>
            <a:p>
              <a:pPr algn="ctr">
                <a:lnSpc>
                  <a:spcPts val="1397"/>
                </a:lnSpc>
              </a:pPr>
              <a:r>
                <a:rPr lang="en-US" sz="1100" b="true">
                  <a:solidFill>
                    <a:srgbClr val="FFFFFF"/>
                  </a:solidFill>
                  <a:latin typeface="Poppins Semi-Bold"/>
                  <a:ea typeface="Poppins Semi-Bold"/>
                  <a:cs typeface="Poppins Semi-Bold"/>
                  <a:sym typeface="Poppins Semi-Bold"/>
                </a:rPr>
                <a:t>15%</a:t>
              </a:r>
            </a:p>
          </p:txBody>
        </p:sp>
      </p:grpSp>
      <p:sp>
        <p:nvSpPr>
          <p:cNvPr name="AutoShape 39" id="39"/>
          <p:cNvSpPr/>
          <p:nvPr/>
        </p:nvSpPr>
        <p:spPr>
          <a:xfrm flipV="true">
            <a:off x="-400330" y="5100593"/>
            <a:ext cx="1352203" cy="0"/>
          </a:xfrm>
          <a:prstGeom prst="line">
            <a:avLst/>
          </a:prstGeom>
          <a:ln cap="rnd" w="28575">
            <a:solidFill>
              <a:srgbClr val="E485A4"/>
            </a:solidFill>
            <a:prstDash val="solid"/>
            <a:headEnd type="none" len="sm" w="sm"/>
            <a:tailEnd type="oval" len="lg" w="lg"/>
          </a:ln>
        </p:spPr>
      </p:sp>
      <p:sp>
        <p:nvSpPr>
          <p:cNvPr name="AutoShape 40" id="40"/>
          <p:cNvSpPr/>
          <p:nvPr/>
        </p:nvSpPr>
        <p:spPr>
          <a:xfrm>
            <a:off x="2634527" y="5100593"/>
            <a:ext cx="826053" cy="0"/>
          </a:xfrm>
          <a:prstGeom prst="line">
            <a:avLst/>
          </a:prstGeom>
          <a:ln cap="rnd" w="28575">
            <a:solidFill>
              <a:srgbClr val="54B9C8"/>
            </a:solidFill>
            <a:prstDash val="solid"/>
            <a:headEnd type="oval" len="lg" w="lg"/>
            <a:tailEnd type="oval" len="lg" w="lg"/>
          </a:ln>
        </p:spPr>
      </p:sp>
      <p:sp>
        <p:nvSpPr>
          <p:cNvPr name="Freeform 41" id="41"/>
          <p:cNvSpPr/>
          <p:nvPr/>
        </p:nvSpPr>
        <p:spPr>
          <a:xfrm flipH="false" flipV="false" rot="389754">
            <a:off x="2716409" y="346654"/>
            <a:ext cx="216663" cy="273680"/>
          </a:xfrm>
          <a:custGeom>
            <a:avLst/>
            <a:gdLst/>
            <a:ahLst/>
            <a:cxnLst/>
            <a:rect r="r" b="b" t="t" l="l"/>
            <a:pathLst>
              <a:path h="273680" w="216663">
                <a:moveTo>
                  <a:pt x="0" y="0"/>
                </a:moveTo>
                <a:lnTo>
                  <a:pt x="216663" y="0"/>
                </a:lnTo>
                <a:lnTo>
                  <a:pt x="216663" y="273680"/>
                </a:lnTo>
                <a:lnTo>
                  <a:pt x="0" y="27368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42" id="42"/>
          <p:cNvSpPr/>
          <p:nvPr/>
        </p:nvSpPr>
        <p:spPr>
          <a:xfrm flipH="false" flipV="false" rot="2256888">
            <a:off x="6812797" y="407064"/>
            <a:ext cx="380962" cy="152861"/>
          </a:xfrm>
          <a:custGeom>
            <a:avLst/>
            <a:gdLst/>
            <a:ahLst/>
            <a:cxnLst/>
            <a:rect r="r" b="b" t="t" l="l"/>
            <a:pathLst>
              <a:path h="152861" w="380962">
                <a:moveTo>
                  <a:pt x="0" y="0"/>
                </a:moveTo>
                <a:lnTo>
                  <a:pt x="380961" y="0"/>
                </a:lnTo>
                <a:lnTo>
                  <a:pt x="380961" y="152860"/>
                </a:lnTo>
                <a:lnTo>
                  <a:pt x="0" y="152860"/>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43" id="43"/>
          <p:cNvSpPr/>
          <p:nvPr/>
        </p:nvSpPr>
        <p:spPr>
          <a:xfrm flipH="false" flipV="false" rot="1261637">
            <a:off x="620757" y="6497841"/>
            <a:ext cx="1684837" cy="532830"/>
          </a:xfrm>
          <a:custGeom>
            <a:avLst/>
            <a:gdLst/>
            <a:ahLst/>
            <a:cxnLst/>
            <a:rect r="r" b="b" t="t" l="l"/>
            <a:pathLst>
              <a:path h="532830" w="1684837">
                <a:moveTo>
                  <a:pt x="0" y="0"/>
                </a:moveTo>
                <a:lnTo>
                  <a:pt x="1684837" y="0"/>
                </a:lnTo>
                <a:lnTo>
                  <a:pt x="1684837" y="532829"/>
                </a:lnTo>
                <a:lnTo>
                  <a:pt x="0" y="532829"/>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44" id="44"/>
          <p:cNvSpPr/>
          <p:nvPr/>
        </p:nvSpPr>
        <p:spPr>
          <a:xfrm flipH="true" flipV="false" rot="363121">
            <a:off x="6847132" y="5960317"/>
            <a:ext cx="3306702" cy="1368148"/>
          </a:xfrm>
          <a:custGeom>
            <a:avLst/>
            <a:gdLst/>
            <a:ahLst/>
            <a:cxnLst/>
            <a:rect r="r" b="b" t="t" l="l"/>
            <a:pathLst>
              <a:path h="1368148" w="3306702">
                <a:moveTo>
                  <a:pt x="3306702" y="0"/>
                </a:moveTo>
                <a:lnTo>
                  <a:pt x="0" y="0"/>
                </a:lnTo>
                <a:lnTo>
                  <a:pt x="0" y="1368148"/>
                </a:lnTo>
                <a:lnTo>
                  <a:pt x="3306702" y="1368148"/>
                </a:lnTo>
                <a:lnTo>
                  <a:pt x="3306702" y="0"/>
                </a:lnTo>
                <a:close/>
              </a:path>
            </a:pathLst>
          </a:custGeom>
          <a:blipFill>
            <a:blip r:embed="rId17">
              <a:alphaModFix amt="80000"/>
              <a:extLst>
                <a:ext uri="{96DAC541-7B7A-43D3-8B79-37D633B846F1}">
                  <asvg:svgBlip xmlns:asvg="http://schemas.microsoft.com/office/drawing/2016/SVG/main" r:embed="rId18"/>
                </a:ext>
              </a:extLst>
            </a:blip>
            <a:stretch>
              <a:fillRect l="0" t="0" r="0" b="0"/>
            </a:stretch>
          </a:blipFill>
        </p:spPr>
      </p:sp>
      <p:sp>
        <p:nvSpPr>
          <p:cNvPr name="TextBox 45" id="45"/>
          <p:cNvSpPr txBox="true"/>
          <p:nvPr/>
        </p:nvSpPr>
        <p:spPr>
          <a:xfrm rot="0">
            <a:off x="951873" y="2803632"/>
            <a:ext cx="1122237" cy="460375"/>
          </a:xfrm>
          <a:prstGeom prst="rect">
            <a:avLst/>
          </a:prstGeom>
        </p:spPr>
        <p:txBody>
          <a:bodyPr anchor="t" rtlCol="false" tIns="0" lIns="0" bIns="0" rIns="0">
            <a:spAutoFit/>
          </a:bodyPr>
          <a:lstStyle/>
          <a:p>
            <a:pPr algn="l">
              <a:lnSpc>
                <a:spcPts val="3499"/>
              </a:lnSpc>
              <a:spcBef>
                <a:spcPct val="0"/>
              </a:spcBef>
            </a:pPr>
            <a:r>
              <a:rPr lang="en-US" sz="3499" spc="52">
                <a:solidFill>
                  <a:srgbClr val="2C2B2D"/>
                </a:solidFill>
                <a:latin typeface="Anton"/>
                <a:ea typeface="Anton"/>
                <a:cs typeface="Anton"/>
                <a:sym typeface="Anton"/>
              </a:rPr>
              <a:t>364</a:t>
            </a:r>
          </a:p>
        </p:txBody>
      </p:sp>
      <p:sp>
        <p:nvSpPr>
          <p:cNvPr name="TextBox 46" id="46"/>
          <p:cNvSpPr txBox="true"/>
          <p:nvPr/>
        </p:nvSpPr>
        <p:spPr>
          <a:xfrm rot="0">
            <a:off x="951873" y="3253473"/>
            <a:ext cx="1122237" cy="173355"/>
          </a:xfrm>
          <a:prstGeom prst="rect">
            <a:avLst/>
          </a:prstGeom>
        </p:spPr>
        <p:txBody>
          <a:bodyPr anchor="t" rtlCol="false" tIns="0" lIns="0" bIns="0" rIns="0">
            <a:spAutoFit/>
          </a:bodyPr>
          <a:lstStyle/>
          <a:p>
            <a:pPr algn="l">
              <a:lnSpc>
                <a:spcPts val="1200"/>
              </a:lnSpc>
              <a:spcBef>
                <a:spcPct val="0"/>
              </a:spcBef>
            </a:pPr>
            <a:r>
              <a:rPr lang="en-US" b="true" sz="1200" i="true">
                <a:solidFill>
                  <a:srgbClr val="2C2B2D"/>
                </a:solidFill>
                <a:latin typeface="Poppins Medium Italics"/>
                <a:ea typeface="Poppins Medium Italics"/>
                <a:cs typeface="Poppins Medium Italics"/>
                <a:sym typeface="Poppins Medium Italics"/>
              </a:rPr>
              <a:t>Social Media</a:t>
            </a:r>
          </a:p>
        </p:txBody>
      </p:sp>
      <p:sp>
        <p:nvSpPr>
          <p:cNvPr name="TextBox 47" id="47"/>
          <p:cNvSpPr txBox="true"/>
          <p:nvPr/>
        </p:nvSpPr>
        <p:spPr>
          <a:xfrm rot="0">
            <a:off x="2634527" y="1243303"/>
            <a:ext cx="4484545" cy="219075"/>
          </a:xfrm>
          <a:prstGeom prst="rect">
            <a:avLst/>
          </a:prstGeom>
        </p:spPr>
        <p:txBody>
          <a:bodyPr anchor="t" rtlCol="false" tIns="0" lIns="0" bIns="0" rIns="0">
            <a:spAutoFit/>
          </a:bodyPr>
          <a:lstStyle/>
          <a:p>
            <a:pPr algn="ctr" marL="0" indent="0" lvl="0">
              <a:lnSpc>
                <a:spcPts val="1500"/>
              </a:lnSpc>
            </a:pPr>
            <a:r>
              <a:rPr lang="en-US" b="true" sz="1500" spc="495">
                <a:solidFill>
                  <a:srgbClr val="383838"/>
                </a:solidFill>
                <a:latin typeface="Poppins Bold"/>
                <a:ea typeface="Poppins Bold"/>
                <a:cs typeface="Poppins Bold"/>
                <a:sym typeface="Poppins Bold"/>
              </a:rPr>
              <a:t>REPORT GRAPH</a:t>
            </a:r>
          </a:p>
        </p:txBody>
      </p:sp>
      <p:sp>
        <p:nvSpPr>
          <p:cNvPr name="TextBox 48" id="48"/>
          <p:cNvSpPr txBox="true"/>
          <p:nvPr/>
        </p:nvSpPr>
        <p:spPr>
          <a:xfrm rot="0">
            <a:off x="2536867" y="2803632"/>
            <a:ext cx="1122237" cy="460375"/>
          </a:xfrm>
          <a:prstGeom prst="rect">
            <a:avLst/>
          </a:prstGeom>
        </p:spPr>
        <p:txBody>
          <a:bodyPr anchor="t" rtlCol="false" tIns="0" lIns="0" bIns="0" rIns="0">
            <a:spAutoFit/>
          </a:bodyPr>
          <a:lstStyle/>
          <a:p>
            <a:pPr algn="l">
              <a:lnSpc>
                <a:spcPts val="3499"/>
              </a:lnSpc>
              <a:spcBef>
                <a:spcPct val="0"/>
              </a:spcBef>
            </a:pPr>
            <a:r>
              <a:rPr lang="en-US" sz="3499" spc="52">
                <a:solidFill>
                  <a:srgbClr val="2C2B2D"/>
                </a:solidFill>
                <a:latin typeface="Anton"/>
                <a:ea typeface="Anton"/>
                <a:cs typeface="Anton"/>
                <a:sym typeface="Anton"/>
              </a:rPr>
              <a:t>265</a:t>
            </a:r>
          </a:p>
        </p:txBody>
      </p:sp>
      <p:sp>
        <p:nvSpPr>
          <p:cNvPr name="TextBox 49" id="49"/>
          <p:cNvSpPr txBox="true"/>
          <p:nvPr/>
        </p:nvSpPr>
        <p:spPr>
          <a:xfrm rot="0">
            <a:off x="2536867" y="3253473"/>
            <a:ext cx="1122237" cy="173355"/>
          </a:xfrm>
          <a:prstGeom prst="rect">
            <a:avLst/>
          </a:prstGeom>
        </p:spPr>
        <p:txBody>
          <a:bodyPr anchor="t" rtlCol="false" tIns="0" lIns="0" bIns="0" rIns="0">
            <a:spAutoFit/>
          </a:bodyPr>
          <a:lstStyle/>
          <a:p>
            <a:pPr algn="l">
              <a:lnSpc>
                <a:spcPts val="1200"/>
              </a:lnSpc>
              <a:spcBef>
                <a:spcPct val="0"/>
              </a:spcBef>
            </a:pPr>
            <a:r>
              <a:rPr lang="en-US" b="true" sz="1200" i="true">
                <a:solidFill>
                  <a:srgbClr val="2C2B2D"/>
                </a:solidFill>
                <a:latin typeface="Poppins Medium Italics"/>
                <a:ea typeface="Poppins Medium Italics"/>
                <a:cs typeface="Poppins Medium Italics"/>
                <a:sym typeface="Poppins Medium Italics"/>
              </a:rPr>
              <a:t>Website</a:t>
            </a:r>
          </a:p>
        </p:txBody>
      </p:sp>
      <p:sp>
        <p:nvSpPr>
          <p:cNvPr name="TextBox 50" id="50"/>
          <p:cNvSpPr txBox="true"/>
          <p:nvPr/>
        </p:nvSpPr>
        <p:spPr>
          <a:xfrm rot="0">
            <a:off x="4121862" y="2803632"/>
            <a:ext cx="1122237" cy="460375"/>
          </a:xfrm>
          <a:prstGeom prst="rect">
            <a:avLst/>
          </a:prstGeom>
        </p:spPr>
        <p:txBody>
          <a:bodyPr anchor="t" rtlCol="false" tIns="0" lIns="0" bIns="0" rIns="0">
            <a:spAutoFit/>
          </a:bodyPr>
          <a:lstStyle/>
          <a:p>
            <a:pPr algn="l">
              <a:lnSpc>
                <a:spcPts val="3499"/>
              </a:lnSpc>
              <a:spcBef>
                <a:spcPct val="0"/>
              </a:spcBef>
            </a:pPr>
            <a:r>
              <a:rPr lang="en-US" sz="3499" spc="52">
                <a:solidFill>
                  <a:srgbClr val="2C2B2D"/>
                </a:solidFill>
                <a:latin typeface="Anton"/>
                <a:ea typeface="Anton"/>
                <a:cs typeface="Anton"/>
                <a:sym typeface="Anton"/>
              </a:rPr>
              <a:t>183</a:t>
            </a:r>
          </a:p>
        </p:txBody>
      </p:sp>
      <p:sp>
        <p:nvSpPr>
          <p:cNvPr name="TextBox 51" id="51"/>
          <p:cNvSpPr txBox="true"/>
          <p:nvPr/>
        </p:nvSpPr>
        <p:spPr>
          <a:xfrm rot="0">
            <a:off x="4121862" y="3253473"/>
            <a:ext cx="1122237" cy="173355"/>
          </a:xfrm>
          <a:prstGeom prst="rect">
            <a:avLst/>
          </a:prstGeom>
        </p:spPr>
        <p:txBody>
          <a:bodyPr anchor="t" rtlCol="false" tIns="0" lIns="0" bIns="0" rIns="0">
            <a:spAutoFit/>
          </a:bodyPr>
          <a:lstStyle/>
          <a:p>
            <a:pPr algn="l">
              <a:lnSpc>
                <a:spcPts val="1200"/>
              </a:lnSpc>
              <a:spcBef>
                <a:spcPct val="0"/>
              </a:spcBef>
            </a:pPr>
            <a:r>
              <a:rPr lang="en-US" b="true" sz="1200" i="true">
                <a:solidFill>
                  <a:srgbClr val="2C2B2D"/>
                </a:solidFill>
                <a:latin typeface="Poppins Medium Italics"/>
                <a:ea typeface="Poppins Medium Italics"/>
                <a:cs typeface="Poppins Medium Italics"/>
                <a:sym typeface="Poppins Medium Italics"/>
              </a:rPr>
              <a:t>Email</a:t>
            </a:r>
          </a:p>
        </p:txBody>
      </p:sp>
      <p:sp>
        <p:nvSpPr>
          <p:cNvPr name="TextBox 52" id="52"/>
          <p:cNvSpPr txBox="true"/>
          <p:nvPr/>
        </p:nvSpPr>
        <p:spPr>
          <a:xfrm rot="0">
            <a:off x="948061" y="3677904"/>
            <a:ext cx="1122237" cy="460375"/>
          </a:xfrm>
          <a:prstGeom prst="rect">
            <a:avLst/>
          </a:prstGeom>
        </p:spPr>
        <p:txBody>
          <a:bodyPr anchor="t" rtlCol="false" tIns="0" lIns="0" bIns="0" rIns="0">
            <a:spAutoFit/>
          </a:bodyPr>
          <a:lstStyle/>
          <a:p>
            <a:pPr algn="l">
              <a:lnSpc>
                <a:spcPts val="3499"/>
              </a:lnSpc>
              <a:spcBef>
                <a:spcPct val="0"/>
              </a:spcBef>
            </a:pPr>
            <a:r>
              <a:rPr lang="en-US" sz="3499" spc="52">
                <a:solidFill>
                  <a:srgbClr val="2C2B2D"/>
                </a:solidFill>
                <a:latin typeface="Anton"/>
                <a:ea typeface="Anton"/>
                <a:cs typeface="Anton"/>
                <a:sym typeface="Anton"/>
              </a:rPr>
              <a:t>96</a:t>
            </a:r>
          </a:p>
        </p:txBody>
      </p:sp>
      <p:sp>
        <p:nvSpPr>
          <p:cNvPr name="TextBox 53" id="53"/>
          <p:cNvSpPr txBox="true"/>
          <p:nvPr/>
        </p:nvSpPr>
        <p:spPr>
          <a:xfrm rot="0">
            <a:off x="948061" y="4127744"/>
            <a:ext cx="1122237" cy="173355"/>
          </a:xfrm>
          <a:prstGeom prst="rect">
            <a:avLst/>
          </a:prstGeom>
        </p:spPr>
        <p:txBody>
          <a:bodyPr anchor="t" rtlCol="false" tIns="0" lIns="0" bIns="0" rIns="0">
            <a:spAutoFit/>
          </a:bodyPr>
          <a:lstStyle/>
          <a:p>
            <a:pPr algn="l">
              <a:lnSpc>
                <a:spcPts val="1200"/>
              </a:lnSpc>
              <a:spcBef>
                <a:spcPct val="0"/>
              </a:spcBef>
            </a:pPr>
            <a:r>
              <a:rPr lang="en-US" b="true" sz="1200" i="true">
                <a:solidFill>
                  <a:srgbClr val="2C2B2D"/>
                </a:solidFill>
                <a:latin typeface="Poppins Medium Italics"/>
                <a:ea typeface="Poppins Medium Italics"/>
                <a:cs typeface="Poppins Medium Italics"/>
                <a:sym typeface="Poppins Medium Italics"/>
              </a:rPr>
              <a:t>Referral</a:t>
            </a:r>
          </a:p>
        </p:txBody>
      </p:sp>
      <p:sp>
        <p:nvSpPr>
          <p:cNvPr name="TextBox 54" id="54"/>
          <p:cNvSpPr txBox="true"/>
          <p:nvPr/>
        </p:nvSpPr>
        <p:spPr>
          <a:xfrm rot="0">
            <a:off x="2533056" y="3677904"/>
            <a:ext cx="1122237" cy="460375"/>
          </a:xfrm>
          <a:prstGeom prst="rect">
            <a:avLst/>
          </a:prstGeom>
        </p:spPr>
        <p:txBody>
          <a:bodyPr anchor="t" rtlCol="false" tIns="0" lIns="0" bIns="0" rIns="0">
            <a:spAutoFit/>
          </a:bodyPr>
          <a:lstStyle/>
          <a:p>
            <a:pPr algn="l">
              <a:lnSpc>
                <a:spcPts val="3499"/>
              </a:lnSpc>
              <a:spcBef>
                <a:spcPct val="0"/>
              </a:spcBef>
            </a:pPr>
            <a:r>
              <a:rPr lang="en-US" sz="3499" spc="52">
                <a:solidFill>
                  <a:srgbClr val="2C2B2D"/>
                </a:solidFill>
                <a:latin typeface="Anton"/>
                <a:ea typeface="Anton"/>
                <a:cs typeface="Anton"/>
                <a:sym typeface="Anton"/>
              </a:rPr>
              <a:t>148</a:t>
            </a:r>
          </a:p>
        </p:txBody>
      </p:sp>
      <p:sp>
        <p:nvSpPr>
          <p:cNvPr name="TextBox 55" id="55"/>
          <p:cNvSpPr txBox="true"/>
          <p:nvPr/>
        </p:nvSpPr>
        <p:spPr>
          <a:xfrm rot="0">
            <a:off x="2533056" y="4127744"/>
            <a:ext cx="1122237" cy="173355"/>
          </a:xfrm>
          <a:prstGeom prst="rect">
            <a:avLst/>
          </a:prstGeom>
        </p:spPr>
        <p:txBody>
          <a:bodyPr anchor="t" rtlCol="false" tIns="0" lIns="0" bIns="0" rIns="0">
            <a:spAutoFit/>
          </a:bodyPr>
          <a:lstStyle/>
          <a:p>
            <a:pPr algn="l">
              <a:lnSpc>
                <a:spcPts val="1200"/>
              </a:lnSpc>
              <a:spcBef>
                <a:spcPct val="0"/>
              </a:spcBef>
            </a:pPr>
            <a:r>
              <a:rPr lang="en-US" b="true" sz="1200" i="true">
                <a:solidFill>
                  <a:srgbClr val="2C2B2D"/>
                </a:solidFill>
                <a:latin typeface="Poppins Medium Italics"/>
                <a:ea typeface="Poppins Medium Italics"/>
                <a:cs typeface="Poppins Medium Italics"/>
                <a:sym typeface="Poppins Medium Italics"/>
              </a:rPr>
              <a:t>Paid Ads</a:t>
            </a:r>
          </a:p>
        </p:txBody>
      </p:sp>
      <p:sp>
        <p:nvSpPr>
          <p:cNvPr name="TextBox 56" id="56"/>
          <p:cNvSpPr txBox="true"/>
          <p:nvPr/>
        </p:nvSpPr>
        <p:spPr>
          <a:xfrm rot="0">
            <a:off x="7479648" y="5192413"/>
            <a:ext cx="1542432" cy="276225"/>
          </a:xfrm>
          <a:prstGeom prst="rect">
            <a:avLst/>
          </a:prstGeom>
        </p:spPr>
        <p:txBody>
          <a:bodyPr anchor="t" rtlCol="false" tIns="0" lIns="0" bIns="0" rIns="0">
            <a:spAutoFit/>
          </a:bodyPr>
          <a:lstStyle/>
          <a:p>
            <a:pPr algn="l">
              <a:lnSpc>
                <a:spcPts val="2100"/>
              </a:lnSpc>
            </a:pPr>
            <a:r>
              <a:rPr lang="en-US" sz="1500" b="true">
                <a:solidFill>
                  <a:srgbClr val="2E508D"/>
                </a:solidFill>
                <a:latin typeface="Poppins Bold"/>
                <a:ea typeface="Poppins Bold"/>
                <a:cs typeface="Poppins Bold"/>
                <a:sym typeface="Poppins Bold"/>
              </a:rPr>
              <a:t>Product B</a:t>
            </a:r>
          </a:p>
        </p:txBody>
      </p:sp>
      <p:sp>
        <p:nvSpPr>
          <p:cNvPr name="TextBox 57" id="57"/>
          <p:cNvSpPr txBox="true"/>
          <p:nvPr/>
        </p:nvSpPr>
        <p:spPr>
          <a:xfrm rot="0">
            <a:off x="8134841" y="5571933"/>
            <a:ext cx="1118224" cy="148590"/>
          </a:xfrm>
          <a:prstGeom prst="rect">
            <a:avLst/>
          </a:prstGeom>
        </p:spPr>
        <p:txBody>
          <a:bodyPr anchor="t" rtlCol="false" tIns="0" lIns="0" bIns="0" rIns="0">
            <a:spAutoFit/>
          </a:bodyPr>
          <a:lstStyle/>
          <a:p>
            <a:pPr algn="l">
              <a:lnSpc>
                <a:spcPts val="1260"/>
              </a:lnSpc>
            </a:pPr>
            <a:r>
              <a:rPr lang="en-US" sz="900" i="true" spc="-18">
                <a:solidFill>
                  <a:srgbClr val="2C2B2D"/>
                </a:solidFill>
                <a:latin typeface="Poppins Italics"/>
                <a:ea typeface="Poppins Italics"/>
                <a:cs typeface="Poppins Italics"/>
                <a:sym typeface="Poppins Italics"/>
              </a:rPr>
              <a:t>Convertion Rate</a:t>
            </a:r>
          </a:p>
        </p:txBody>
      </p:sp>
      <p:sp>
        <p:nvSpPr>
          <p:cNvPr name="TextBox 58" id="58"/>
          <p:cNvSpPr txBox="true"/>
          <p:nvPr/>
        </p:nvSpPr>
        <p:spPr>
          <a:xfrm rot="0">
            <a:off x="7479648" y="5986278"/>
            <a:ext cx="1542432" cy="276225"/>
          </a:xfrm>
          <a:prstGeom prst="rect">
            <a:avLst/>
          </a:prstGeom>
        </p:spPr>
        <p:txBody>
          <a:bodyPr anchor="t" rtlCol="false" tIns="0" lIns="0" bIns="0" rIns="0">
            <a:spAutoFit/>
          </a:bodyPr>
          <a:lstStyle/>
          <a:p>
            <a:pPr algn="l">
              <a:lnSpc>
                <a:spcPts val="2100"/>
              </a:lnSpc>
            </a:pPr>
            <a:r>
              <a:rPr lang="en-US" sz="1500" b="true">
                <a:solidFill>
                  <a:srgbClr val="2E508D"/>
                </a:solidFill>
                <a:latin typeface="Poppins Bold"/>
                <a:ea typeface="Poppins Bold"/>
                <a:cs typeface="Poppins Bold"/>
                <a:sym typeface="Poppins Bold"/>
              </a:rPr>
              <a:t>Product D</a:t>
            </a:r>
          </a:p>
        </p:txBody>
      </p:sp>
      <p:sp>
        <p:nvSpPr>
          <p:cNvPr name="TextBox 59" id="59"/>
          <p:cNvSpPr txBox="true"/>
          <p:nvPr/>
        </p:nvSpPr>
        <p:spPr>
          <a:xfrm rot="0">
            <a:off x="8134841" y="6365799"/>
            <a:ext cx="1118224" cy="148590"/>
          </a:xfrm>
          <a:prstGeom prst="rect">
            <a:avLst/>
          </a:prstGeom>
        </p:spPr>
        <p:txBody>
          <a:bodyPr anchor="t" rtlCol="false" tIns="0" lIns="0" bIns="0" rIns="0">
            <a:spAutoFit/>
          </a:bodyPr>
          <a:lstStyle/>
          <a:p>
            <a:pPr algn="l">
              <a:lnSpc>
                <a:spcPts val="1260"/>
              </a:lnSpc>
            </a:pPr>
            <a:r>
              <a:rPr lang="en-US" sz="900" i="true" spc="-18">
                <a:solidFill>
                  <a:srgbClr val="2C2B2D"/>
                </a:solidFill>
                <a:latin typeface="Poppins Italics"/>
                <a:ea typeface="Poppins Italics"/>
                <a:cs typeface="Poppins Italics"/>
                <a:sym typeface="Poppins Italics"/>
              </a:rPr>
              <a:t>Convertion Rate</a:t>
            </a:r>
          </a:p>
        </p:txBody>
      </p:sp>
      <p:sp>
        <p:nvSpPr>
          <p:cNvPr name="TextBox 60" id="60"/>
          <p:cNvSpPr txBox="true"/>
          <p:nvPr/>
        </p:nvSpPr>
        <p:spPr>
          <a:xfrm rot="0">
            <a:off x="5744769" y="5248606"/>
            <a:ext cx="1576737" cy="276225"/>
          </a:xfrm>
          <a:prstGeom prst="rect">
            <a:avLst/>
          </a:prstGeom>
        </p:spPr>
        <p:txBody>
          <a:bodyPr anchor="t" rtlCol="false" tIns="0" lIns="0" bIns="0" rIns="0">
            <a:spAutoFit/>
          </a:bodyPr>
          <a:lstStyle/>
          <a:p>
            <a:pPr algn="l">
              <a:lnSpc>
                <a:spcPts val="2100"/>
              </a:lnSpc>
            </a:pPr>
            <a:r>
              <a:rPr lang="en-US" sz="1500" b="true">
                <a:solidFill>
                  <a:srgbClr val="2E508D"/>
                </a:solidFill>
                <a:latin typeface="Poppins Bold"/>
                <a:ea typeface="Poppins Bold"/>
                <a:cs typeface="Poppins Bold"/>
                <a:sym typeface="Poppins Bold"/>
              </a:rPr>
              <a:t>Product A</a:t>
            </a:r>
          </a:p>
        </p:txBody>
      </p:sp>
      <p:sp>
        <p:nvSpPr>
          <p:cNvPr name="TextBox 61" id="61"/>
          <p:cNvSpPr txBox="true"/>
          <p:nvPr/>
        </p:nvSpPr>
        <p:spPr>
          <a:xfrm rot="0">
            <a:off x="6399963" y="5628127"/>
            <a:ext cx="996912" cy="148590"/>
          </a:xfrm>
          <a:prstGeom prst="rect">
            <a:avLst/>
          </a:prstGeom>
        </p:spPr>
        <p:txBody>
          <a:bodyPr anchor="t" rtlCol="false" tIns="0" lIns="0" bIns="0" rIns="0">
            <a:spAutoFit/>
          </a:bodyPr>
          <a:lstStyle/>
          <a:p>
            <a:pPr algn="l">
              <a:lnSpc>
                <a:spcPts val="1260"/>
              </a:lnSpc>
            </a:pPr>
            <a:r>
              <a:rPr lang="en-US" sz="900" i="true" spc="-18">
                <a:solidFill>
                  <a:srgbClr val="2C2B2D"/>
                </a:solidFill>
                <a:latin typeface="Poppins Italics"/>
                <a:ea typeface="Poppins Italics"/>
                <a:cs typeface="Poppins Italics"/>
                <a:sym typeface="Poppins Italics"/>
              </a:rPr>
              <a:t>Convertion Rate</a:t>
            </a:r>
          </a:p>
        </p:txBody>
      </p:sp>
      <p:sp>
        <p:nvSpPr>
          <p:cNvPr name="TextBox 62" id="62"/>
          <p:cNvSpPr txBox="true"/>
          <p:nvPr/>
        </p:nvSpPr>
        <p:spPr>
          <a:xfrm rot="0">
            <a:off x="5744769" y="5986278"/>
            <a:ext cx="1576737" cy="276225"/>
          </a:xfrm>
          <a:prstGeom prst="rect">
            <a:avLst/>
          </a:prstGeom>
        </p:spPr>
        <p:txBody>
          <a:bodyPr anchor="t" rtlCol="false" tIns="0" lIns="0" bIns="0" rIns="0">
            <a:spAutoFit/>
          </a:bodyPr>
          <a:lstStyle/>
          <a:p>
            <a:pPr algn="l">
              <a:lnSpc>
                <a:spcPts val="2100"/>
              </a:lnSpc>
            </a:pPr>
            <a:r>
              <a:rPr lang="en-US" sz="1500" b="true">
                <a:solidFill>
                  <a:srgbClr val="2E508D"/>
                </a:solidFill>
                <a:latin typeface="Poppins Bold"/>
                <a:ea typeface="Poppins Bold"/>
                <a:cs typeface="Poppins Bold"/>
                <a:sym typeface="Poppins Bold"/>
              </a:rPr>
              <a:t>Product C</a:t>
            </a:r>
          </a:p>
        </p:txBody>
      </p:sp>
      <p:sp>
        <p:nvSpPr>
          <p:cNvPr name="TextBox 63" id="63"/>
          <p:cNvSpPr txBox="true"/>
          <p:nvPr/>
        </p:nvSpPr>
        <p:spPr>
          <a:xfrm rot="0">
            <a:off x="6399963" y="6365799"/>
            <a:ext cx="996912" cy="148590"/>
          </a:xfrm>
          <a:prstGeom prst="rect">
            <a:avLst/>
          </a:prstGeom>
        </p:spPr>
        <p:txBody>
          <a:bodyPr anchor="t" rtlCol="false" tIns="0" lIns="0" bIns="0" rIns="0">
            <a:spAutoFit/>
          </a:bodyPr>
          <a:lstStyle/>
          <a:p>
            <a:pPr algn="l">
              <a:lnSpc>
                <a:spcPts val="1260"/>
              </a:lnSpc>
            </a:pPr>
            <a:r>
              <a:rPr lang="en-US" sz="900" i="true" spc="-18">
                <a:solidFill>
                  <a:srgbClr val="2C2B2D"/>
                </a:solidFill>
                <a:latin typeface="Poppins Italics"/>
                <a:ea typeface="Poppins Italics"/>
                <a:cs typeface="Poppins Italics"/>
                <a:sym typeface="Poppins Italics"/>
              </a:rPr>
              <a:t>Convertion Rate</a:t>
            </a:r>
          </a:p>
        </p:txBody>
      </p:sp>
      <p:sp>
        <p:nvSpPr>
          <p:cNvPr name="Freeform 64" id="64"/>
          <p:cNvSpPr/>
          <p:nvPr/>
        </p:nvSpPr>
        <p:spPr>
          <a:xfrm flipH="false" flipV="false" rot="-1489253">
            <a:off x="-2596134" y="-579364"/>
            <a:ext cx="4383984" cy="2422151"/>
          </a:xfrm>
          <a:custGeom>
            <a:avLst/>
            <a:gdLst/>
            <a:ahLst/>
            <a:cxnLst/>
            <a:rect r="r" b="b" t="t" l="l"/>
            <a:pathLst>
              <a:path h="2422151" w="4383984">
                <a:moveTo>
                  <a:pt x="0" y="0"/>
                </a:moveTo>
                <a:lnTo>
                  <a:pt x="4383983" y="0"/>
                </a:lnTo>
                <a:lnTo>
                  <a:pt x="4383983" y="2422151"/>
                </a:lnTo>
                <a:lnTo>
                  <a:pt x="0" y="2422151"/>
                </a:lnTo>
                <a:lnTo>
                  <a:pt x="0" y="0"/>
                </a:lnTo>
                <a:close/>
              </a:path>
            </a:pathLst>
          </a:custGeom>
          <a:blipFill>
            <a:blip r:embed="rId19">
              <a:alphaModFix amt="73000"/>
              <a:extLst>
                <a:ext uri="{96DAC541-7B7A-43D3-8B79-37D633B846F1}">
                  <asvg:svgBlip xmlns:asvg="http://schemas.microsoft.com/office/drawing/2016/SVG/main" r:embed="rId20"/>
                </a:ext>
              </a:extLst>
            </a:blip>
            <a:stretch>
              <a:fillRect l="0" t="0" r="0" b="0"/>
            </a:stretch>
          </a:blipFill>
        </p:spPr>
      </p:sp>
      <p:sp>
        <p:nvSpPr>
          <p:cNvPr name="Freeform 65" id="65"/>
          <p:cNvSpPr/>
          <p:nvPr/>
        </p:nvSpPr>
        <p:spPr>
          <a:xfrm flipH="false" flipV="false" rot="0">
            <a:off x="8176707" y="-435738"/>
            <a:ext cx="4382685" cy="2415955"/>
          </a:xfrm>
          <a:custGeom>
            <a:avLst/>
            <a:gdLst/>
            <a:ahLst/>
            <a:cxnLst/>
            <a:rect r="r" b="b" t="t" l="l"/>
            <a:pathLst>
              <a:path h="2415955" w="4382685">
                <a:moveTo>
                  <a:pt x="0" y="0"/>
                </a:moveTo>
                <a:lnTo>
                  <a:pt x="4382686" y="0"/>
                </a:lnTo>
                <a:lnTo>
                  <a:pt x="4382686" y="2415955"/>
                </a:lnTo>
                <a:lnTo>
                  <a:pt x="0" y="2415955"/>
                </a:lnTo>
                <a:lnTo>
                  <a:pt x="0" y="0"/>
                </a:lnTo>
                <a:close/>
              </a:path>
            </a:pathLst>
          </a:custGeom>
          <a:blipFill>
            <a:blip r:embed="rId21">
              <a:alphaModFix amt="73000"/>
              <a:extLst>
                <a:ext uri="{96DAC541-7B7A-43D3-8B79-37D633B846F1}">
                  <asvg:svgBlip xmlns:asvg="http://schemas.microsoft.com/office/drawing/2016/SVG/main" r:embed="rId22"/>
                </a:ext>
              </a:extLst>
            </a:blip>
            <a:stretch>
              <a:fillRect l="0" t="0" r="0" b="0"/>
            </a:stretch>
          </a:blipFill>
          <a:ln cap="sq">
            <a:noFill/>
            <a:prstDash val="solid"/>
            <a:miter/>
          </a:ln>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EDEDED"/>
        </a:solidFill>
      </p:bgPr>
    </p:bg>
    <p:spTree>
      <p:nvGrpSpPr>
        <p:cNvPr id="1" name=""/>
        <p:cNvGrpSpPr/>
        <p:nvPr/>
      </p:nvGrpSpPr>
      <p:grpSpPr>
        <a:xfrm>
          <a:off x="0" y="0"/>
          <a:ext cx="0" cy="0"/>
          <a:chOff x="0" y="0"/>
          <a:chExt cx="0" cy="0"/>
        </a:xfrm>
      </p:grpSpPr>
      <p:grpSp>
        <p:nvGrpSpPr>
          <p:cNvPr name="Group 2" id="2"/>
          <p:cNvGrpSpPr/>
          <p:nvPr/>
        </p:nvGrpSpPr>
        <p:grpSpPr>
          <a:xfrm rot="0">
            <a:off x="731520" y="1459064"/>
            <a:ext cx="2172136" cy="5206743"/>
            <a:chOff x="0" y="0"/>
            <a:chExt cx="804495" cy="1928423"/>
          </a:xfrm>
        </p:grpSpPr>
        <p:sp>
          <p:nvSpPr>
            <p:cNvPr name="Freeform 3" id="3"/>
            <p:cNvSpPr/>
            <p:nvPr/>
          </p:nvSpPr>
          <p:spPr>
            <a:xfrm flipH="false" flipV="false" rot="0">
              <a:off x="0" y="0"/>
              <a:ext cx="804495" cy="1928423"/>
            </a:xfrm>
            <a:custGeom>
              <a:avLst/>
              <a:gdLst/>
              <a:ahLst/>
              <a:cxnLst/>
              <a:rect r="r" b="b" t="t" l="l"/>
              <a:pathLst>
                <a:path h="1928423" w="804495">
                  <a:moveTo>
                    <a:pt x="53463" y="0"/>
                  </a:moveTo>
                  <a:lnTo>
                    <a:pt x="751032" y="0"/>
                  </a:lnTo>
                  <a:cubicBezTo>
                    <a:pt x="780559" y="0"/>
                    <a:pt x="804495" y="23936"/>
                    <a:pt x="804495" y="53463"/>
                  </a:cubicBezTo>
                  <a:lnTo>
                    <a:pt x="804495" y="1874960"/>
                  </a:lnTo>
                  <a:cubicBezTo>
                    <a:pt x="804495" y="1904487"/>
                    <a:pt x="780559" y="1928423"/>
                    <a:pt x="751032" y="1928423"/>
                  </a:cubicBezTo>
                  <a:lnTo>
                    <a:pt x="53463" y="1928423"/>
                  </a:lnTo>
                  <a:cubicBezTo>
                    <a:pt x="23936" y="1928423"/>
                    <a:pt x="0" y="1904487"/>
                    <a:pt x="0" y="1874960"/>
                  </a:cubicBezTo>
                  <a:lnTo>
                    <a:pt x="0" y="53463"/>
                  </a:lnTo>
                  <a:cubicBezTo>
                    <a:pt x="0" y="23936"/>
                    <a:pt x="23936" y="0"/>
                    <a:pt x="53463" y="0"/>
                  </a:cubicBezTo>
                  <a:close/>
                </a:path>
              </a:pathLst>
            </a:custGeom>
            <a:solidFill>
              <a:srgbClr val="FFFFFF"/>
            </a:solidFill>
          </p:spPr>
        </p:sp>
        <p:sp>
          <p:nvSpPr>
            <p:cNvPr name="TextBox 4" id="4"/>
            <p:cNvSpPr txBox="true"/>
            <p:nvPr/>
          </p:nvSpPr>
          <p:spPr>
            <a:xfrm>
              <a:off x="0" y="-28575"/>
              <a:ext cx="804495" cy="1956998"/>
            </a:xfrm>
            <a:prstGeom prst="rect">
              <a:avLst/>
            </a:prstGeom>
          </p:spPr>
          <p:txBody>
            <a:bodyPr anchor="ctr" rtlCol="false" tIns="50800" lIns="50800" bIns="50800" rIns="50800"/>
            <a:lstStyle/>
            <a:p>
              <a:pPr algn="ctr">
                <a:lnSpc>
                  <a:spcPts val="2182"/>
                </a:lnSpc>
              </a:pPr>
            </a:p>
          </p:txBody>
        </p:sp>
      </p:grpSp>
      <p:grpSp>
        <p:nvGrpSpPr>
          <p:cNvPr name="Group 5" id="5"/>
          <p:cNvGrpSpPr/>
          <p:nvPr/>
        </p:nvGrpSpPr>
        <p:grpSpPr>
          <a:xfrm rot="0">
            <a:off x="3104365" y="3672863"/>
            <a:ext cx="5917715" cy="2910817"/>
            <a:chOff x="0" y="0"/>
            <a:chExt cx="2191746" cy="1078080"/>
          </a:xfrm>
        </p:grpSpPr>
        <p:sp>
          <p:nvSpPr>
            <p:cNvPr name="Freeform 6" id="6"/>
            <p:cNvSpPr/>
            <p:nvPr/>
          </p:nvSpPr>
          <p:spPr>
            <a:xfrm flipH="false" flipV="false" rot="0">
              <a:off x="0" y="0"/>
              <a:ext cx="2191746" cy="1078080"/>
            </a:xfrm>
            <a:custGeom>
              <a:avLst/>
              <a:gdLst/>
              <a:ahLst/>
              <a:cxnLst/>
              <a:rect r="r" b="b" t="t" l="l"/>
              <a:pathLst>
                <a:path h="1078080" w="2191746">
                  <a:moveTo>
                    <a:pt x="19624" y="0"/>
                  </a:moveTo>
                  <a:lnTo>
                    <a:pt x="2172122" y="0"/>
                  </a:lnTo>
                  <a:cubicBezTo>
                    <a:pt x="2182960" y="0"/>
                    <a:pt x="2191746" y="8786"/>
                    <a:pt x="2191746" y="19624"/>
                  </a:cubicBezTo>
                  <a:lnTo>
                    <a:pt x="2191746" y="1058457"/>
                  </a:lnTo>
                  <a:cubicBezTo>
                    <a:pt x="2191746" y="1069295"/>
                    <a:pt x="2182960" y="1078080"/>
                    <a:pt x="2172122" y="1078080"/>
                  </a:cubicBezTo>
                  <a:lnTo>
                    <a:pt x="19624" y="1078080"/>
                  </a:lnTo>
                  <a:cubicBezTo>
                    <a:pt x="8786" y="1078080"/>
                    <a:pt x="0" y="1069295"/>
                    <a:pt x="0" y="1058457"/>
                  </a:cubicBezTo>
                  <a:lnTo>
                    <a:pt x="0" y="19624"/>
                  </a:lnTo>
                  <a:cubicBezTo>
                    <a:pt x="0" y="8786"/>
                    <a:pt x="8786" y="0"/>
                    <a:pt x="19624" y="0"/>
                  </a:cubicBezTo>
                  <a:close/>
                </a:path>
              </a:pathLst>
            </a:custGeom>
            <a:solidFill>
              <a:srgbClr val="FFFFFF"/>
            </a:solidFill>
          </p:spPr>
        </p:sp>
        <p:sp>
          <p:nvSpPr>
            <p:cNvPr name="TextBox 7" id="7"/>
            <p:cNvSpPr txBox="true"/>
            <p:nvPr/>
          </p:nvSpPr>
          <p:spPr>
            <a:xfrm>
              <a:off x="0" y="-28575"/>
              <a:ext cx="2191746" cy="1106655"/>
            </a:xfrm>
            <a:prstGeom prst="rect">
              <a:avLst/>
            </a:prstGeom>
          </p:spPr>
          <p:txBody>
            <a:bodyPr anchor="ctr" rtlCol="false" tIns="50800" lIns="50800" bIns="50800" rIns="50800"/>
            <a:lstStyle/>
            <a:p>
              <a:pPr algn="ctr">
                <a:lnSpc>
                  <a:spcPts val="2182"/>
                </a:lnSpc>
              </a:pPr>
            </a:p>
          </p:txBody>
        </p:sp>
      </p:grpSp>
      <p:grpSp>
        <p:nvGrpSpPr>
          <p:cNvPr name="Group 8" id="8"/>
          <p:cNvGrpSpPr/>
          <p:nvPr/>
        </p:nvGrpSpPr>
        <p:grpSpPr>
          <a:xfrm rot="0">
            <a:off x="731520" y="536795"/>
            <a:ext cx="8290560" cy="760344"/>
            <a:chOff x="0" y="0"/>
            <a:chExt cx="3070578" cy="281609"/>
          </a:xfrm>
        </p:grpSpPr>
        <p:sp>
          <p:nvSpPr>
            <p:cNvPr name="Freeform 9" id="9"/>
            <p:cNvSpPr/>
            <p:nvPr/>
          </p:nvSpPr>
          <p:spPr>
            <a:xfrm flipH="false" flipV="false" rot="0">
              <a:off x="0" y="0"/>
              <a:ext cx="3070578" cy="281609"/>
            </a:xfrm>
            <a:custGeom>
              <a:avLst/>
              <a:gdLst/>
              <a:ahLst/>
              <a:cxnLst/>
              <a:rect r="r" b="b" t="t" l="l"/>
              <a:pathLst>
                <a:path h="281609" w="3070578">
                  <a:moveTo>
                    <a:pt x="14007" y="0"/>
                  </a:moveTo>
                  <a:lnTo>
                    <a:pt x="3056570" y="0"/>
                  </a:lnTo>
                  <a:cubicBezTo>
                    <a:pt x="3060285" y="0"/>
                    <a:pt x="3063848" y="1476"/>
                    <a:pt x="3066475" y="4103"/>
                  </a:cubicBezTo>
                  <a:cubicBezTo>
                    <a:pt x="3069102" y="6730"/>
                    <a:pt x="3070578" y="10292"/>
                    <a:pt x="3070578" y="14007"/>
                  </a:cubicBezTo>
                  <a:lnTo>
                    <a:pt x="3070578" y="267601"/>
                  </a:lnTo>
                  <a:cubicBezTo>
                    <a:pt x="3070578" y="275338"/>
                    <a:pt x="3064306" y="281609"/>
                    <a:pt x="3056570" y="281609"/>
                  </a:cubicBezTo>
                  <a:lnTo>
                    <a:pt x="14007" y="281609"/>
                  </a:lnTo>
                  <a:cubicBezTo>
                    <a:pt x="6271" y="281609"/>
                    <a:pt x="0" y="275338"/>
                    <a:pt x="0" y="267601"/>
                  </a:cubicBezTo>
                  <a:lnTo>
                    <a:pt x="0" y="14007"/>
                  </a:lnTo>
                  <a:cubicBezTo>
                    <a:pt x="0" y="6271"/>
                    <a:pt x="6271" y="0"/>
                    <a:pt x="14007" y="0"/>
                  </a:cubicBezTo>
                  <a:close/>
                </a:path>
              </a:pathLst>
            </a:custGeom>
            <a:solidFill>
              <a:srgbClr val="FFFFFF"/>
            </a:solidFill>
          </p:spPr>
        </p:sp>
        <p:sp>
          <p:nvSpPr>
            <p:cNvPr name="TextBox 10" id="10"/>
            <p:cNvSpPr txBox="true"/>
            <p:nvPr/>
          </p:nvSpPr>
          <p:spPr>
            <a:xfrm>
              <a:off x="0" y="-28575"/>
              <a:ext cx="3070578" cy="310184"/>
            </a:xfrm>
            <a:prstGeom prst="rect">
              <a:avLst/>
            </a:prstGeom>
          </p:spPr>
          <p:txBody>
            <a:bodyPr anchor="ctr" rtlCol="false" tIns="50800" lIns="50800" bIns="50800" rIns="50800"/>
            <a:lstStyle/>
            <a:p>
              <a:pPr algn="ctr">
                <a:lnSpc>
                  <a:spcPts val="2182"/>
                </a:lnSpc>
              </a:pPr>
            </a:p>
          </p:txBody>
        </p:sp>
      </p:grpSp>
      <p:grpSp>
        <p:nvGrpSpPr>
          <p:cNvPr name="Group 11" id="11"/>
          <p:cNvGrpSpPr/>
          <p:nvPr/>
        </p:nvGrpSpPr>
        <p:grpSpPr>
          <a:xfrm rot="0">
            <a:off x="3290155" y="4198127"/>
            <a:ext cx="1768823" cy="2268989"/>
            <a:chOff x="0" y="0"/>
            <a:chExt cx="655120" cy="840366"/>
          </a:xfrm>
        </p:grpSpPr>
        <p:sp>
          <p:nvSpPr>
            <p:cNvPr name="Freeform 12" id="12"/>
            <p:cNvSpPr/>
            <p:nvPr/>
          </p:nvSpPr>
          <p:spPr>
            <a:xfrm flipH="false" flipV="false" rot="0">
              <a:off x="0" y="0"/>
              <a:ext cx="655120" cy="840366"/>
            </a:xfrm>
            <a:custGeom>
              <a:avLst/>
              <a:gdLst/>
              <a:ahLst/>
              <a:cxnLst/>
              <a:rect r="r" b="b" t="t" l="l"/>
              <a:pathLst>
                <a:path h="840366" w="655120">
                  <a:moveTo>
                    <a:pt x="65653" y="0"/>
                  </a:moveTo>
                  <a:lnTo>
                    <a:pt x="589466" y="0"/>
                  </a:lnTo>
                  <a:cubicBezTo>
                    <a:pt x="625726" y="0"/>
                    <a:pt x="655120" y="29394"/>
                    <a:pt x="655120" y="65653"/>
                  </a:cubicBezTo>
                  <a:lnTo>
                    <a:pt x="655120" y="774713"/>
                  </a:lnTo>
                  <a:cubicBezTo>
                    <a:pt x="655120" y="810972"/>
                    <a:pt x="625726" y="840366"/>
                    <a:pt x="589466" y="840366"/>
                  </a:cubicBezTo>
                  <a:lnTo>
                    <a:pt x="65653" y="840366"/>
                  </a:lnTo>
                  <a:cubicBezTo>
                    <a:pt x="29394" y="840366"/>
                    <a:pt x="0" y="810972"/>
                    <a:pt x="0" y="774713"/>
                  </a:cubicBezTo>
                  <a:lnTo>
                    <a:pt x="0" y="65653"/>
                  </a:lnTo>
                  <a:cubicBezTo>
                    <a:pt x="0" y="29394"/>
                    <a:pt x="29394" y="0"/>
                    <a:pt x="65653" y="0"/>
                  </a:cubicBezTo>
                  <a:close/>
                </a:path>
              </a:pathLst>
            </a:custGeom>
            <a:solidFill>
              <a:srgbClr val="F8F8F8"/>
            </a:solidFill>
            <a:ln cap="sq">
              <a:noFill/>
              <a:prstDash val="solid"/>
              <a:miter/>
            </a:ln>
          </p:spPr>
        </p:sp>
        <p:sp>
          <p:nvSpPr>
            <p:cNvPr name="TextBox 13" id="13"/>
            <p:cNvSpPr txBox="true"/>
            <p:nvPr/>
          </p:nvSpPr>
          <p:spPr>
            <a:xfrm>
              <a:off x="0" y="-28575"/>
              <a:ext cx="655120" cy="868941"/>
            </a:xfrm>
            <a:prstGeom prst="rect">
              <a:avLst/>
            </a:prstGeom>
          </p:spPr>
          <p:txBody>
            <a:bodyPr anchor="ctr" rtlCol="false" tIns="50800" lIns="50800" bIns="50800" rIns="50800"/>
            <a:lstStyle/>
            <a:p>
              <a:pPr algn="ctr" marL="0" indent="0" lvl="0">
                <a:lnSpc>
                  <a:spcPts val="2182"/>
                </a:lnSpc>
                <a:spcBef>
                  <a:spcPct val="0"/>
                </a:spcBef>
              </a:pPr>
            </a:p>
          </p:txBody>
        </p:sp>
      </p:grpSp>
      <p:grpSp>
        <p:nvGrpSpPr>
          <p:cNvPr name="Group 14" id="14"/>
          <p:cNvGrpSpPr/>
          <p:nvPr/>
        </p:nvGrpSpPr>
        <p:grpSpPr>
          <a:xfrm rot="0">
            <a:off x="5165114" y="4198127"/>
            <a:ext cx="1768823" cy="2268989"/>
            <a:chOff x="0" y="0"/>
            <a:chExt cx="655120" cy="840366"/>
          </a:xfrm>
        </p:grpSpPr>
        <p:sp>
          <p:nvSpPr>
            <p:cNvPr name="Freeform 15" id="15"/>
            <p:cNvSpPr/>
            <p:nvPr/>
          </p:nvSpPr>
          <p:spPr>
            <a:xfrm flipH="false" flipV="false" rot="0">
              <a:off x="0" y="0"/>
              <a:ext cx="655120" cy="840366"/>
            </a:xfrm>
            <a:custGeom>
              <a:avLst/>
              <a:gdLst/>
              <a:ahLst/>
              <a:cxnLst/>
              <a:rect r="r" b="b" t="t" l="l"/>
              <a:pathLst>
                <a:path h="840366" w="655120">
                  <a:moveTo>
                    <a:pt x="65653" y="0"/>
                  </a:moveTo>
                  <a:lnTo>
                    <a:pt x="589466" y="0"/>
                  </a:lnTo>
                  <a:cubicBezTo>
                    <a:pt x="625726" y="0"/>
                    <a:pt x="655120" y="29394"/>
                    <a:pt x="655120" y="65653"/>
                  </a:cubicBezTo>
                  <a:lnTo>
                    <a:pt x="655120" y="774713"/>
                  </a:lnTo>
                  <a:cubicBezTo>
                    <a:pt x="655120" y="810972"/>
                    <a:pt x="625726" y="840366"/>
                    <a:pt x="589466" y="840366"/>
                  </a:cubicBezTo>
                  <a:lnTo>
                    <a:pt x="65653" y="840366"/>
                  </a:lnTo>
                  <a:cubicBezTo>
                    <a:pt x="29394" y="840366"/>
                    <a:pt x="0" y="810972"/>
                    <a:pt x="0" y="774713"/>
                  </a:cubicBezTo>
                  <a:lnTo>
                    <a:pt x="0" y="65653"/>
                  </a:lnTo>
                  <a:cubicBezTo>
                    <a:pt x="0" y="29394"/>
                    <a:pt x="29394" y="0"/>
                    <a:pt x="65653" y="0"/>
                  </a:cubicBezTo>
                  <a:close/>
                </a:path>
              </a:pathLst>
            </a:custGeom>
            <a:solidFill>
              <a:srgbClr val="FAEFE4"/>
            </a:solidFill>
          </p:spPr>
        </p:sp>
        <p:sp>
          <p:nvSpPr>
            <p:cNvPr name="TextBox 16" id="16"/>
            <p:cNvSpPr txBox="true"/>
            <p:nvPr/>
          </p:nvSpPr>
          <p:spPr>
            <a:xfrm>
              <a:off x="0" y="-28575"/>
              <a:ext cx="655120" cy="868941"/>
            </a:xfrm>
            <a:prstGeom prst="rect">
              <a:avLst/>
            </a:prstGeom>
          </p:spPr>
          <p:txBody>
            <a:bodyPr anchor="ctr" rtlCol="false" tIns="50800" lIns="50800" bIns="50800" rIns="50800"/>
            <a:lstStyle/>
            <a:p>
              <a:pPr algn="ctr">
                <a:lnSpc>
                  <a:spcPts val="2182"/>
                </a:lnSpc>
              </a:pPr>
            </a:p>
          </p:txBody>
        </p:sp>
      </p:grpSp>
      <p:grpSp>
        <p:nvGrpSpPr>
          <p:cNvPr name="Group 17" id="17"/>
          <p:cNvGrpSpPr/>
          <p:nvPr/>
        </p:nvGrpSpPr>
        <p:grpSpPr>
          <a:xfrm rot="0">
            <a:off x="7040073" y="4198127"/>
            <a:ext cx="1768823" cy="2268989"/>
            <a:chOff x="0" y="0"/>
            <a:chExt cx="655120" cy="840366"/>
          </a:xfrm>
        </p:grpSpPr>
        <p:sp>
          <p:nvSpPr>
            <p:cNvPr name="Freeform 18" id="18"/>
            <p:cNvSpPr/>
            <p:nvPr/>
          </p:nvSpPr>
          <p:spPr>
            <a:xfrm flipH="false" flipV="false" rot="0">
              <a:off x="0" y="0"/>
              <a:ext cx="655120" cy="840366"/>
            </a:xfrm>
            <a:custGeom>
              <a:avLst/>
              <a:gdLst/>
              <a:ahLst/>
              <a:cxnLst/>
              <a:rect r="r" b="b" t="t" l="l"/>
              <a:pathLst>
                <a:path h="840366" w="655120">
                  <a:moveTo>
                    <a:pt x="65653" y="0"/>
                  </a:moveTo>
                  <a:lnTo>
                    <a:pt x="589466" y="0"/>
                  </a:lnTo>
                  <a:cubicBezTo>
                    <a:pt x="625726" y="0"/>
                    <a:pt x="655120" y="29394"/>
                    <a:pt x="655120" y="65653"/>
                  </a:cubicBezTo>
                  <a:lnTo>
                    <a:pt x="655120" y="774713"/>
                  </a:lnTo>
                  <a:cubicBezTo>
                    <a:pt x="655120" y="810972"/>
                    <a:pt x="625726" y="840366"/>
                    <a:pt x="589466" y="840366"/>
                  </a:cubicBezTo>
                  <a:lnTo>
                    <a:pt x="65653" y="840366"/>
                  </a:lnTo>
                  <a:cubicBezTo>
                    <a:pt x="29394" y="840366"/>
                    <a:pt x="0" y="810972"/>
                    <a:pt x="0" y="774713"/>
                  </a:cubicBezTo>
                  <a:lnTo>
                    <a:pt x="0" y="65653"/>
                  </a:lnTo>
                  <a:cubicBezTo>
                    <a:pt x="0" y="29394"/>
                    <a:pt x="29394" y="0"/>
                    <a:pt x="65653" y="0"/>
                  </a:cubicBezTo>
                  <a:close/>
                </a:path>
              </a:pathLst>
            </a:custGeom>
            <a:solidFill>
              <a:srgbClr val="F8F8F8"/>
            </a:solidFill>
            <a:ln cap="sq">
              <a:noFill/>
              <a:prstDash val="solid"/>
              <a:miter/>
            </a:ln>
          </p:spPr>
        </p:sp>
        <p:sp>
          <p:nvSpPr>
            <p:cNvPr name="TextBox 19" id="19"/>
            <p:cNvSpPr txBox="true"/>
            <p:nvPr/>
          </p:nvSpPr>
          <p:spPr>
            <a:xfrm>
              <a:off x="0" y="-28575"/>
              <a:ext cx="655120" cy="868941"/>
            </a:xfrm>
            <a:prstGeom prst="rect">
              <a:avLst/>
            </a:prstGeom>
          </p:spPr>
          <p:txBody>
            <a:bodyPr anchor="ctr" rtlCol="false" tIns="50800" lIns="50800" bIns="50800" rIns="50800"/>
            <a:lstStyle/>
            <a:p>
              <a:pPr algn="ctr" marL="0" indent="0" lvl="0">
                <a:lnSpc>
                  <a:spcPts val="2182"/>
                </a:lnSpc>
                <a:spcBef>
                  <a:spcPct val="0"/>
                </a:spcBef>
              </a:pPr>
            </a:p>
          </p:txBody>
        </p:sp>
      </p:grpSp>
      <p:grpSp>
        <p:nvGrpSpPr>
          <p:cNvPr name="Group 20" id="20"/>
          <p:cNvGrpSpPr/>
          <p:nvPr/>
        </p:nvGrpSpPr>
        <p:grpSpPr>
          <a:xfrm rot="0">
            <a:off x="3104365" y="1459064"/>
            <a:ext cx="5917715" cy="2102793"/>
            <a:chOff x="0" y="0"/>
            <a:chExt cx="2191746" cy="778812"/>
          </a:xfrm>
        </p:grpSpPr>
        <p:sp>
          <p:nvSpPr>
            <p:cNvPr name="Freeform 21" id="21"/>
            <p:cNvSpPr/>
            <p:nvPr/>
          </p:nvSpPr>
          <p:spPr>
            <a:xfrm flipH="false" flipV="false" rot="0">
              <a:off x="0" y="0"/>
              <a:ext cx="2191746" cy="778812"/>
            </a:xfrm>
            <a:custGeom>
              <a:avLst/>
              <a:gdLst/>
              <a:ahLst/>
              <a:cxnLst/>
              <a:rect r="r" b="b" t="t" l="l"/>
              <a:pathLst>
                <a:path h="778812" w="2191746">
                  <a:moveTo>
                    <a:pt x="19624" y="0"/>
                  </a:moveTo>
                  <a:lnTo>
                    <a:pt x="2172122" y="0"/>
                  </a:lnTo>
                  <a:cubicBezTo>
                    <a:pt x="2182960" y="0"/>
                    <a:pt x="2191746" y="8786"/>
                    <a:pt x="2191746" y="19624"/>
                  </a:cubicBezTo>
                  <a:lnTo>
                    <a:pt x="2191746" y="759188"/>
                  </a:lnTo>
                  <a:cubicBezTo>
                    <a:pt x="2191746" y="770026"/>
                    <a:pt x="2182960" y="778812"/>
                    <a:pt x="2172122" y="778812"/>
                  </a:cubicBezTo>
                  <a:lnTo>
                    <a:pt x="19624" y="778812"/>
                  </a:lnTo>
                  <a:cubicBezTo>
                    <a:pt x="14419" y="778812"/>
                    <a:pt x="9428" y="776745"/>
                    <a:pt x="5748" y="773065"/>
                  </a:cubicBezTo>
                  <a:cubicBezTo>
                    <a:pt x="2068" y="769384"/>
                    <a:pt x="0" y="764393"/>
                    <a:pt x="0" y="759188"/>
                  </a:cubicBezTo>
                  <a:lnTo>
                    <a:pt x="0" y="19624"/>
                  </a:lnTo>
                  <a:cubicBezTo>
                    <a:pt x="0" y="8786"/>
                    <a:pt x="8786" y="0"/>
                    <a:pt x="19624" y="0"/>
                  </a:cubicBezTo>
                  <a:close/>
                </a:path>
              </a:pathLst>
            </a:custGeom>
            <a:solidFill>
              <a:srgbClr val="FFFFFF"/>
            </a:solidFill>
          </p:spPr>
        </p:sp>
        <p:sp>
          <p:nvSpPr>
            <p:cNvPr name="TextBox 22" id="22"/>
            <p:cNvSpPr txBox="true"/>
            <p:nvPr/>
          </p:nvSpPr>
          <p:spPr>
            <a:xfrm>
              <a:off x="0" y="-28575"/>
              <a:ext cx="2191746" cy="807387"/>
            </a:xfrm>
            <a:prstGeom prst="rect">
              <a:avLst/>
            </a:prstGeom>
          </p:spPr>
          <p:txBody>
            <a:bodyPr anchor="ctr" rtlCol="false" tIns="50800" lIns="50800" bIns="50800" rIns="50800"/>
            <a:lstStyle/>
            <a:p>
              <a:pPr algn="ctr">
                <a:lnSpc>
                  <a:spcPts val="2182"/>
                </a:lnSpc>
              </a:pPr>
            </a:p>
          </p:txBody>
        </p:sp>
      </p:grpSp>
      <p:grpSp>
        <p:nvGrpSpPr>
          <p:cNvPr name="Group 23" id="23"/>
          <p:cNvGrpSpPr/>
          <p:nvPr/>
        </p:nvGrpSpPr>
        <p:grpSpPr>
          <a:xfrm rot="0">
            <a:off x="7258041" y="1988013"/>
            <a:ext cx="1583332" cy="1366205"/>
            <a:chOff x="0" y="0"/>
            <a:chExt cx="586419" cy="506002"/>
          </a:xfrm>
        </p:grpSpPr>
        <p:sp>
          <p:nvSpPr>
            <p:cNvPr name="Freeform 24" id="24"/>
            <p:cNvSpPr/>
            <p:nvPr/>
          </p:nvSpPr>
          <p:spPr>
            <a:xfrm flipH="false" flipV="false" rot="0">
              <a:off x="0" y="0"/>
              <a:ext cx="586419" cy="506002"/>
            </a:xfrm>
            <a:custGeom>
              <a:avLst/>
              <a:gdLst/>
              <a:ahLst/>
              <a:cxnLst/>
              <a:rect r="r" b="b" t="t" l="l"/>
              <a:pathLst>
                <a:path h="506002" w="586419">
                  <a:moveTo>
                    <a:pt x="73345" y="0"/>
                  </a:moveTo>
                  <a:lnTo>
                    <a:pt x="513075" y="0"/>
                  </a:lnTo>
                  <a:cubicBezTo>
                    <a:pt x="553582" y="0"/>
                    <a:pt x="586419" y="32837"/>
                    <a:pt x="586419" y="73345"/>
                  </a:cubicBezTo>
                  <a:lnTo>
                    <a:pt x="586419" y="432657"/>
                  </a:lnTo>
                  <a:cubicBezTo>
                    <a:pt x="586419" y="473164"/>
                    <a:pt x="553582" y="506002"/>
                    <a:pt x="513075" y="506002"/>
                  </a:cubicBezTo>
                  <a:lnTo>
                    <a:pt x="73345" y="506002"/>
                  </a:lnTo>
                  <a:cubicBezTo>
                    <a:pt x="32837" y="506002"/>
                    <a:pt x="0" y="473164"/>
                    <a:pt x="0" y="432657"/>
                  </a:cubicBezTo>
                  <a:lnTo>
                    <a:pt x="0" y="73345"/>
                  </a:lnTo>
                  <a:cubicBezTo>
                    <a:pt x="0" y="32837"/>
                    <a:pt x="32837" y="0"/>
                    <a:pt x="73345" y="0"/>
                  </a:cubicBezTo>
                  <a:close/>
                </a:path>
              </a:pathLst>
            </a:custGeom>
            <a:solidFill>
              <a:srgbClr val="F8F8F8"/>
            </a:solidFill>
            <a:ln cap="sq">
              <a:noFill/>
              <a:prstDash val="solid"/>
              <a:miter/>
            </a:ln>
          </p:spPr>
        </p:sp>
        <p:sp>
          <p:nvSpPr>
            <p:cNvPr name="TextBox 25" id="25"/>
            <p:cNvSpPr txBox="true"/>
            <p:nvPr/>
          </p:nvSpPr>
          <p:spPr>
            <a:xfrm>
              <a:off x="0" y="-28575"/>
              <a:ext cx="586419" cy="534577"/>
            </a:xfrm>
            <a:prstGeom prst="rect">
              <a:avLst/>
            </a:prstGeom>
          </p:spPr>
          <p:txBody>
            <a:bodyPr anchor="ctr" rtlCol="false" tIns="50800" lIns="50800" bIns="50800" rIns="50800"/>
            <a:lstStyle/>
            <a:p>
              <a:pPr algn="ctr" marL="0" indent="0" lvl="0">
                <a:lnSpc>
                  <a:spcPts val="2182"/>
                </a:lnSpc>
                <a:spcBef>
                  <a:spcPct val="0"/>
                </a:spcBef>
              </a:pPr>
            </a:p>
          </p:txBody>
        </p:sp>
      </p:grpSp>
      <p:pic>
        <p:nvPicPr>
          <p:cNvPr name="Picture 26" id="26"/>
          <p:cNvPicPr>
            <a:picLocks noChangeAspect="true"/>
          </p:cNvPicPr>
          <p:nvPr/>
        </p:nvPicPr>
        <p:blipFill>
          <a:blip r:embed="rId2"/>
          <a:stretch>
            <a:fillRect/>
          </a:stretch>
        </p:blipFill>
        <p:spPr>
          <a:xfrm rot="0">
            <a:off x="568803" y="1951344"/>
            <a:ext cx="2560388" cy="4004864"/>
          </a:xfrm>
          <a:prstGeom prst="rect">
            <a:avLst/>
          </a:prstGeom>
        </p:spPr>
      </p:pic>
      <p:pic>
        <p:nvPicPr>
          <p:cNvPr name="Picture 27" id="27"/>
          <p:cNvPicPr>
            <a:picLocks noChangeAspect="true"/>
          </p:cNvPicPr>
          <p:nvPr/>
        </p:nvPicPr>
        <p:blipFill>
          <a:blip r:embed="rId3"/>
          <a:stretch>
            <a:fillRect/>
          </a:stretch>
        </p:blipFill>
        <p:spPr>
          <a:xfrm rot="0">
            <a:off x="2903630" y="1606481"/>
            <a:ext cx="4578390" cy="2129270"/>
          </a:xfrm>
          <a:prstGeom prst="rect">
            <a:avLst/>
          </a:prstGeom>
        </p:spPr>
      </p:pic>
      <p:grpSp>
        <p:nvGrpSpPr>
          <p:cNvPr name="Group 28" id="28"/>
          <p:cNvGrpSpPr/>
          <p:nvPr/>
        </p:nvGrpSpPr>
        <p:grpSpPr>
          <a:xfrm rot="0">
            <a:off x="1026997" y="5647968"/>
            <a:ext cx="414200" cy="200025"/>
            <a:chOff x="0" y="0"/>
            <a:chExt cx="153407" cy="74083"/>
          </a:xfrm>
        </p:grpSpPr>
        <p:sp>
          <p:nvSpPr>
            <p:cNvPr name="Freeform 29" id="29"/>
            <p:cNvSpPr/>
            <p:nvPr/>
          </p:nvSpPr>
          <p:spPr>
            <a:xfrm flipH="false" flipV="false" rot="0">
              <a:off x="0" y="0"/>
              <a:ext cx="153407" cy="74083"/>
            </a:xfrm>
            <a:custGeom>
              <a:avLst/>
              <a:gdLst/>
              <a:ahLst/>
              <a:cxnLst/>
              <a:rect r="r" b="b" t="t" l="l"/>
              <a:pathLst>
                <a:path h="74083" w="153407">
                  <a:moveTo>
                    <a:pt x="37042" y="0"/>
                  </a:moveTo>
                  <a:lnTo>
                    <a:pt x="116366" y="0"/>
                  </a:lnTo>
                  <a:cubicBezTo>
                    <a:pt x="126190" y="0"/>
                    <a:pt x="135611" y="3903"/>
                    <a:pt x="142558" y="10849"/>
                  </a:cubicBezTo>
                  <a:cubicBezTo>
                    <a:pt x="149505" y="17796"/>
                    <a:pt x="153407" y="27218"/>
                    <a:pt x="153407" y="37042"/>
                  </a:cubicBezTo>
                  <a:lnTo>
                    <a:pt x="153407" y="37042"/>
                  </a:lnTo>
                  <a:cubicBezTo>
                    <a:pt x="153407" y="57499"/>
                    <a:pt x="136823" y="74083"/>
                    <a:pt x="116366" y="74083"/>
                  </a:cubicBezTo>
                  <a:lnTo>
                    <a:pt x="37042" y="74083"/>
                  </a:lnTo>
                  <a:cubicBezTo>
                    <a:pt x="16584" y="74083"/>
                    <a:pt x="0" y="57499"/>
                    <a:pt x="0" y="37042"/>
                  </a:cubicBezTo>
                  <a:lnTo>
                    <a:pt x="0" y="37042"/>
                  </a:lnTo>
                  <a:cubicBezTo>
                    <a:pt x="0" y="16584"/>
                    <a:pt x="16584" y="0"/>
                    <a:pt x="37042" y="0"/>
                  </a:cubicBezTo>
                  <a:close/>
                </a:path>
              </a:pathLst>
            </a:custGeom>
            <a:solidFill>
              <a:srgbClr val="F6E2D7"/>
            </a:solidFill>
          </p:spPr>
        </p:sp>
        <p:sp>
          <p:nvSpPr>
            <p:cNvPr name="TextBox 30" id="30"/>
            <p:cNvSpPr txBox="true"/>
            <p:nvPr/>
          </p:nvSpPr>
          <p:spPr>
            <a:xfrm>
              <a:off x="0" y="-9525"/>
              <a:ext cx="153407" cy="83608"/>
            </a:xfrm>
            <a:prstGeom prst="rect">
              <a:avLst/>
            </a:prstGeom>
          </p:spPr>
          <p:txBody>
            <a:bodyPr anchor="ctr" rtlCol="false" tIns="50800" lIns="50800" bIns="50800" rIns="50800"/>
            <a:lstStyle/>
            <a:p>
              <a:pPr algn="ctr">
                <a:lnSpc>
                  <a:spcPts val="840"/>
                </a:lnSpc>
              </a:pPr>
              <a:r>
                <a:rPr lang="en-US" b="true" sz="600" spc="-15">
                  <a:solidFill>
                    <a:srgbClr val="6B4124"/>
                  </a:solidFill>
                  <a:latin typeface="Garet Bold"/>
                  <a:ea typeface="Garet Bold"/>
                  <a:cs typeface="Garet Bold"/>
                  <a:sym typeface="Garet Bold"/>
                </a:rPr>
                <a:t>Direct</a:t>
              </a:r>
            </a:p>
          </p:txBody>
        </p:sp>
      </p:grpSp>
      <p:grpSp>
        <p:nvGrpSpPr>
          <p:cNvPr name="Group 31" id="31"/>
          <p:cNvGrpSpPr/>
          <p:nvPr/>
        </p:nvGrpSpPr>
        <p:grpSpPr>
          <a:xfrm rot="0">
            <a:off x="1476982" y="5647968"/>
            <a:ext cx="414200" cy="200025"/>
            <a:chOff x="0" y="0"/>
            <a:chExt cx="153407" cy="74083"/>
          </a:xfrm>
        </p:grpSpPr>
        <p:sp>
          <p:nvSpPr>
            <p:cNvPr name="Freeform 32" id="32"/>
            <p:cNvSpPr/>
            <p:nvPr/>
          </p:nvSpPr>
          <p:spPr>
            <a:xfrm flipH="false" flipV="false" rot="0">
              <a:off x="0" y="0"/>
              <a:ext cx="153407" cy="74083"/>
            </a:xfrm>
            <a:custGeom>
              <a:avLst/>
              <a:gdLst/>
              <a:ahLst/>
              <a:cxnLst/>
              <a:rect r="r" b="b" t="t" l="l"/>
              <a:pathLst>
                <a:path h="74083" w="153407">
                  <a:moveTo>
                    <a:pt x="37042" y="0"/>
                  </a:moveTo>
                  <a:lnTo>
                    <a:pt x="116366" y="0"/>
                  </a:lnTo>
                  <a:cubicBezTo>
                    <a:pt x="126190" y="0"/>
                    <a:pt x="135611" y="3903"/>
                    <a:pt x="142558" y="10849"/>
                  </a:cubicBezTo>
                  <a:cubicBezTo>
                    <a:pt x="149505" y="17796"/>
                    <a:pt x="153407" y="27218"/>
                    <a:pt x="153407" y="37042"/>
                  </a:cubicBezTo>
                  <a:lnTo>
                    <a:pt x="153407" y="37042"/>
                  </a:lnTo>
                  <a:cubicBezTo>
                    <a:pt x="153407" y="57499"/>
                    <a:pt x="136823" y="74083"/>
                    <a:pt x="116366" y="74083"/>
                  </a:cubicBezTo>
                  <a:lnTo>
                    <a:pt x="37042" y="74083"/>
                  </a:lnTo>
                  <a:cubicBezTo>
                    <a:pt x="16584" y="74083"/>
                    <a:pt x="0" y="57499"/>
                    <a:pt x="0" y="37042"/>
                  </a:cubicBezTo>
                  <a:lnTo>
                    <a:pt x="0" y="37042"/>
                  </a:lnTo>
                  <a:cubicBezTo>
                    <a:pt x="0" y="16584"/>
                    <a:pt x="16584" y="0"/>
                    <a:pt x="37042" y="0"/>
                  </a:cubicBezTo>
                  <a:close/>
                </a:path>
              </a:pathLst>
            </a:custGeom>
            <a:solidFill>
              <a:srgbClr val="EFC9AF"/>
            </a:solidFill>
          </p:spPr>
        </p:sp>
        <p:sp>
          <p:nvSpPr>
            <p:cNvPr name="TextBox 33" id="33"/>
            <p:cNvSpPr txBox="true"/>
            <p:nvPr/>
          </p:nvSpPr>
          <p:spPr>
            <a:xfrm>
              <a:off x="0" y="-9525"/>
              <a:ext cx="153407" cy="83608"/>
            </a:xfrm>
            <a:prstGeom prst="rect">
              <a:avLst/>
            </a:prstGeom>
          </p:spPr>
          <p:txBody>
            <a:bodyPr anchor="ctr" rtlCol="false" tIns="50800" lIns="50800" bIns="50800" rIns="50800"/>
            <a:lstStyle/>
            <a:p>
              <a:pPr algn="ctr">
                <a:lnSpc>
                  <a:spcPts val="840"/>
                </a:lnSpc>
              </a:pPr>
              <a:r>
                <a:rPr lang="en-US" b="true" sz="600" spc="-15">
                  <a:solidFill>
                    <a:srgbClr val="6B4124"/>
                  </a:solidFill>
                  <a:latin typeface="Garet Bold"/>
                  <a:ea typeface="Garet Bold"/>
                  <a:cs typeface="Garet Bold"/>
                  <a:sym typeface="Garet Bold"/>
                </a:rPr>
                <a:t>Organic</a:t>
              </a:r>
            </a:p>
          </p:txBody>
        </p:sp>
      </p:grpSp>
      <p:grpSp>
        <p:nvGrpSpPr>
          <p:cNvPr name="Group 34" id="34"/>
          <p:cNvGrpSpPr/>
          <p:nvPr/>
        </p:nvGrpSpPr>
        <p:grpSpPr>
          <a:xfrm rot="0">
            <a:off x="2375706" y="5647968"/>
            <a:ext cx="414200" cy="200025"/>
            <a:chOff x="0" y="0"/>
            <a:chExt cx="153407" cy="74083"/>
          </a:xfrm>
        </p:grpSpPr>
        <p:sp>
          <p:nvSpPr>
            <p:cNvPr name="Freeform 35" id="35"/>
            <p:cNvSpPr/>
            <p:nvPr/>
          </p:nvSpPr>
          <p:spPr>
            <a:xfrm flipH="false" flipV="false" rot="0">
              <a:off x="0" y="0"/>
              <a:ext cx="153407" cy="74083"/>
            </a:xfrm>
            <a:custGeom>
              <a:avLst/>
              <a:gdLst/>
              <a:ahLst/>
              <a:cxnLst/>
              <a:rect r="r" b="b" t="t" l="l"/>
              <a:pathLst>
                <a:path h="74083" w="153407">
                  <a:moveTo>
                    <a:pt x="37042" y="0"/>
                  </a:moveTo>
                  <a:lnTo>
                    <a:pt x="116366" y="0"/>
                  </a:lnTo>
                  <a:cubicBezTo>
                    <a:pt x="126190" y="0"/>
                    <a:pt x="135611" y="3903"/>
                    <a:pt x="142558" y="10849"/>
                  </a:cubicBezTo>
                  <a:cubicBezTo>
                    <a:pt x="149505" y="17796"/>
                    <a:pt x="153407" y="27218"/>
                    <a:pt x="153407" y="37042"/>
                  </a:cubicBezTo>
                  <a:lnTo>
                    <a:pt x="153407" y="37042"/>
                  </a:lnTo>
                  <a:cubicBezTo>
                    <a:pt x="153407" y="57499"/>
                    <a:pt x="136823" y="74083"/>
                    <a:pt x="116366" y="74083"/>
                  </a:cubicBezTo>
                  <a:lnTo>
                    <a:pt x="37042" y="74083"/>
                  </a:lnTo>
                  <a:cubicBezTo>
                    <a:pt x="16584" y="74083"/>
                    <a:pt x="0" y="57499"/>
                    <a:pt x="0" y="37042"/>
                  </a:cubicBezTo>
                  <a:lnTo>
                    <a:pt x="0" y="37042"/>
                  </a:lnTo>
                  <a:cubicBezTo>
                    <a:pt x="0" y="16584"/>
                    <a:pt x="16584" y="0"/>
                    <a:pt x="37042" y="0"/>
                  </a:cubicBezTo>
                  <a:close/>
                </a:path>
              </a:pathLst>
            </a:custGeom>
            <a:solidFill>
              <a:srgbClr val="DD8B52"/>
            </a:solidFill>
          </p:spPr>
        </p:sp>
        <p:sp>
          <p:nvSpPr>
            <p:cNvPr name="TextBox 36" id="36"/>
            <p:cNvSpPr txBox="true"/>
            <p:nvPr/>
          </p:nvSpPr>
          <p:spPr>
            <a:xfrm>
              <a:off x="0" y="-9525"/>
              <a:ext cx="153407" cy="83608"/>
            </a:xfrm>
            <a:prstGeom prst="rect">
              <a:avLst/>
            </a:prstGeom>
          </p:spPr>
          <p:txBody>
            <a:bodyPr anchor="ctr" rtlCol="false" tIns="50800" lIns="50800" bIns="50800" rIns="50800"/>
            <a:lstStyle/>
            <a:p>
              <a:pPr algn="ctr">
                <a:lnSpc>
                  <a:spcPts val="840"/>
                </a:lnSpc>
              </a:pPr>
              <a:r>
                <a:rPr lang="en-US" b="true" sz="600" spc="-15">
                  <a:solidFill>
                    <a:srgbClr val="FFFFFF"/>
                  </a:solidFill>
                  <a:latin typeface="Garet Bold"/>
                  <a:ea typeface="Garet Bold"/>
                  <a:cs typeface="Garet Bold"/>
                  <a:sym typeface="Garet Bold"/>
                </a:rPr>
                <a:t>Social</a:t>
              </a:r>
            </a:p>
          </p:txBody>
        </p:sp>
      </p:grpSp>
      <p:grpSp>
        <p:nvGrpSpPr>
          <p:cNvPr name="Group 37" id="37"/>
          <p:cNvGrpSpPr/>
          <p:nvPr/>
        </p:nvGrpSpPr>
        <p:grpSpPr>
          <a:xfrm rot="0">
            <a:off x="7991538" y="752214"/>
            <a:ext cx="831773" cy="329506"/>
            <a:chOff x="0" y="0"/>
            <a:chExt cx="308064" cy="122039"/>
          </a:xfrm>
        </p:grpSpPr>
        <p:sp>
          <p:nvSpPr>
            <p:cNvPr name="Freeform 38" id="38"/>
            <p:cNvSpPr/>
            <p:nvPr/>
          </p:nvSpPr>
          <p:spPr>
            <a:xfrm flipH="false" flipV="false" rot="0">
              <a:off x="0" y="0"/>
              <a:ext cx="308064" cy="122039"/>
            </a:xfrm>
            <a:custGeom>
              <a:avLst/>
              <a:gdLst/>
              <a:ahLst/>
              <a:cxnLst/>
              <a:rect r="r" b="b" t="t" l="l"/>
              <a:pathLst>
                <a:path h="122039" w="308064">
                  <a:moveTo>
                    <a:pt x="61020" y="0"/>
                  </a:moveTo>
                  <a:lnTo>
                    <a:pt x="247044" y="0"/>
                  </a:lnTo>
                  <a:cubicBezTo>
                    <a:pt x="280745" y="0"/>
                    <a:pt x="308064" y="27319"/>
                    <a:pt x="308064" y="61020"/>
                  </a:cubicBezTo>
                  <a:lnTo>
                    <a:pt x="308064" y="61020"/>
                  </a:lnTo>
                  <a:cubicBezTo>
                    <a:pt x="308064" y="94720"/>
                    <a:pt x="280745" y="122039"/>
                    <a:pt x="247044" y="122039"/>
                  </a:cubicBezTo>
                  <a:lnTo>
                    <a:pt x="61020" y="122039"/>
                  </a:lnTo>
                  <a:cubicBezTo>
                    <a:pt x="27319" y="122039"/>
                    <a:pt x="0" y="94720"/>
                    <a:pt x="0" y="61020"/>
                  </a:cubicBezTo>
                  <a:lnTo>
                    <a:pt x="0" y="61020"/>
                  </a:lnTo>
                  <a:cubicBezTo>
                    <a:pt x="0" y="27319"/>
                    <a:pt x="27319" y="0"/>
                    <a:pt x="61020" y="0"/>
                  </a:cubicBezTo>
                  <a:close/>
                </a:path>
              </a:pathLst>
            </a:custGeom>
            <a:solidFill>
              <a:srgbClr val="333333"/>
            </a:solidFill>
          </p:spPr>
        </p:sp>
        <p:sp>
          <p:nvSpPr>
            <p:cNvPr name="TextBox 39" id="39"/>
            <p:cNvSpPr txBox="true"/>
            <p:nvPr/>
          </p:nvSpPr>
          <p:spPr>
            <a:xfrm>
              <a:off x="0" y="-19050"/>
              <a:ext cx="308064" cy="141089"/>
            </a:xfrm>
            <a:prstGeom prst="rect">
              <a:avLst/>
            </a:prstGeom>
          </p:spPr>
          <p:txBody>
            <a:bodyPr anchor="ctr" rtlCol="false" tIns="50800" lIns="50800" bIns="50800" rIns="50800"/>
            <a:lstStyle/>
            <a:p>
              <a:pPr algn="ctr">
                <a:lnSpc>
                  <a:spcPts val="1679"/>
                </a:lnSpc>
              </a:pPr>
              <a:r>
                <a:rPr lang="en-US" b="true" sz="1199" spc="-29">
                  <a:solidFill>
                    <a:srgbClr val="FFFFFF"/>
                  </a:solidFill>
                  <a:latin typeface="Garet Bold"/>
                  <a:ea typeface="Garet Bold"/>
                  <a:cs typeface="Garet Bold"/>
                  <a:sym typeface="Garet Bold"/>
                </a:rPr>
                <a:t>2024</a:t>
              </a:r>
            </a:p>
          </p:txBody>
        </p:sp>
      </p:grpSp>
      <p:grpSp>
        <p:nvGrpSpPr>
          <p:cNvPr name="Group 40" id="40"/>
          <p:cNvGrpSpPr/>
          <p:nvPr/>
        </p:nvGrpSpPr>
        <p:grpSpPr>
          <a:xfrm rot="0">
            <a:off x="1926344" y="5647968"/>
            <a:ext cx="414200" cy="200025"/>
            <a:chOff x="0" y="0"/>
            <a:chExt cx="153407" cy="74083"/>
          </a:xfrm>
        </p:grpSpPr>
        <p:sp>
          <p:nvSpPr>
            <p:cNvPr name="Freeform 41" id="41"/>
            <p:cNvSpPr/>
            <p:nvPr/>
          </p:nvSpPr>
          <p:spPr>
            <a:xfrm flipH="false" flipV="false" rot="0">
              <a:off x="0" y="0"/>
              <a:ext cx="153407" cy="74083"/>
            </a:xfrm>
            <a:custGeom>
              <a:avLst/>
              <a:gdLst/>
              <a:ahLst/>
              <a:cxnLst/>
              <a:rect r="r" b="b" t="t" l="l"/>
              <a:pathLst>
                <a:path h="74083" w="153407">
                  <a:moveTo>
                    <a:pt x="37042" y="0"/>
                  </a:moveTo>
                  <a:lnTo>
                    <a:pt x="116366" y="0"/>
                  </a:lnTo>
                  <a:cubicBezTo>
                    <a:pt x="126190" y="0"/>
                    <a:pt x="135611" y="3903"/>
                    <a:pt x="142558" y="10849"/>
                  </a:cubicBezTo>
                  <a:cubicBezTo>
                    <a:pt x="149505" y="17796"/>
                    <a:pt x="153407" y="27218"/>
                    <a:pt x="153407" y="37042"/>
                  </a:cubicBezTo>
                  <a:lnTo>
                    <a:pt x="153407" y="37042"/>
                  </a:lnTo>
                  <a:cubicBezTo>
                    <a:pt x="153407" y="57499"/>
                    <a:pt x="136823" y="74083"/>
                    <a:pt x="116366" y="74083"/>
                  </a:cubicBezTo>
                  <a:lnTo>
                    <a:pt x="37042" y="74083"/>
                  </a:lnTo>
                  <a:cubicBezTo>
                    <a:pt x="16584" y="74083"/>
                    <a:pt x="0" y="57499"/>
                    <a:pt x="0" y="37042"/>
                  </a:cubicBezTo>
                  <a:lnTo>
                    <a:pt x="0" y="37042"/>
                  </a:lnTo>
                  <a:cubicBezTo>
                    <a:pt x="0" y="16584"/>
                    <a:pt x="16584" y="0"/>
                    <a:pt x="37042" y="0"/>
                  </a:cubicBezTo>
                  <a:close/>
                </a:path>
              </a:pathLst>
            </a:custGeom>
            <a:solidFill>
              <a:srgbClr val="E8A67C"/>
            </a:solidFill>
          </p:spPr>
        </p:sp>
        <p:sp>
          <p:nvSpPr>
            <p:cNvPr name="TextBox 42" id="42"/>
            <p:cNvSpPr txBox="true"/>
            <p:nvPr/>
          </p:nvSpPr>
          <p:spPr>
            <a:xfrm>
              <a:off x="0" y="-9525"/>
              <a:ext cx="153407" cy="83608"/>
            </a:xfrm>
            <a:prstGeom prst="rect">
              <a:avLst/>
            </a:prstGeom>
          </p:spPr>
          <p:txBody>
            <a:bodyPr anchor="ctr" rtlCol="false" tIns="50800" lIns="50800" bIns="50800" rIns="50800"/>
            <a:lstStyle/>
            <a:p>
              <a:pPr algn="ctr">
                <a:lnSpc>
                  <a:spcPts val="840"/>
                </a:lnSpc>
              </a:pPr>
              <a:r>
                <a:rPr lang="en-US" b="true" sz="600" spc="-15">
                  <a:solidFill>
                    <a:srgbClr val="FFFFFF"/>
                  </a:solidFill>
                  <a:latin typeface="Garet Bold"/>
                  <a:ea typeface="Garet Bold"/>
                  <a:cs typeface="Garet Bold"/>
                  <a:sym typeface="Garet Bold"/>
                </a:rPr>
                <a:t>Referral</a:t>
              </a:r>
            </a:p>
          </p:txBody>
        </p:sp>
      </p:grpSp>
      <p:grpSp>
        <p:nvGrpSpPr>
          <p:cNvPr name="Group 43" id="43"/>
          <p:cNvGrpSpPr/>
          <p:nvPr/>
        </p:nvGrpSpPr>
        <p:grpSpPr>
          <a:xfrm rot="0">
            <a:off x="7203116" y="752214"/>
            <a:ext cx="329565" cy="329506"/>
            <a:chOff x="0" y="0"/>
            <a:chExt cx="122061" cy="122039"/>
          </a:xfrm>
        </p:grpSpPr>
        <p:sp>
          <p:nvSpPr>
            <p:cNvPr name="Freeform 44" id="44"/>
            <p:cNvSpPr/>
            <p:nvPr/>
          </p:nvSpPr>
          <p:spPr>
            <a:xfrm flipH="false" flipV="false" rot="0">
              <a:off x="0" y="0"/>
              <a:ext cx="122061" cy="122039"/>
            </a:xfrm>
            <a:custGeom>
              <a:avLst/>
              <a:gdLst/>
              <a:ahLst/>
              <a:cxnLst/>
              <a:rect r="r" b="b" t="t" l="l"/>
              <a:pathLst>
                <a:path h="122039" w="122061">
                  <a:moveTo>
                    <a:pt x="61020" y="0"/>
                  </a:moveTo>
                  <a:lnTo>
                    <a:pt x="61041" y="0"/>
                  </a:lnTo>
                  <a:cubicBezTo>
                    <a:pt x="77225" y="0"/>
                    <a:pt x="92745" y="6429"/>
                    <a:pt x="104189" y="17872"/>
                  </a:cubicBezTo>
                  <a:cubicBezTo>
                    <a:pt x="115632" y="29316"/>
                    <a:pt x="122061" y="44836"/>
                    <a:pt x="122061" y="61020"/>
                  </a:cubicBezTo>
                  <a:lnTo>
                    <a:pt x="122061" y="61020"/>
                  </a:lnTo>
                  <a:cubicBezTo>
                    <a:pt x="122061" y="94720"/>
                    <a:pt x="94742" y="122039"/>
                    <a:pt x="61041" y="122039"/>
                  </a:cubicBezTo>
                  <a:lnTo>
                    <a:pt x="61020" y="122039"/>
                  </a:lnTo>
                  <a:cubicBezTo>
                    <a:pt x="27319" y="122039"/>
                    <a:pt x="0" y="94720"/>
                    <a:pt x="0" y="61020"/>
                  </a:cubicBezTo>
                  <a:lnTo>
                    <a:pt x="0" y="61020"/>
                  </a:lnTo>
                  <a:cubicBezTo>
                    <a:pt x="0" y="27319"/>
                    <a:pt x="27319" y="0"/>
                    <a:pt x="61020" y="0"/>
                  </a:cubicBezTo>
                  <a:close/>
                </a:path>
              </a:pathLst>
            </a:custGeom>
            <a:solidFill>
              <a:srgbClr val="E8E8E8"/>
            </a:solidFill>
            <a:ln cap="sq">
              <a:noFill/>
              <a:prstDash val="solid"/>
              <a:miter/>
            </a:ln>
          </p:spPr>
        </p:sp>
        <p:sp>
          <p:nvSpPr>
            <p:cNvPr name="TextBox 45" id="45"/>
            <p:cNvSpPr txBox="true"/>
            <p:nvPr/>
          </p:nvSpPr>
          <p:spPr>
            <a:xfrm>
              <a:off x="0" y="-19050"/>
              <a:ext cx="122061" cy="141089"/>
            </a:xfrm>
            <a:prstGeom prst="rect">
              <a:avLst/>
            </a:prstGeom>
          </p:spPr>
          <p:txBody>
            <a:bodyPr anchor="ctr" rtlCol="false" tIns="50800" lIns="50800" bIns="50800" rIns="50800"/>
            <a:lstStyle/>
            <a:p>
              <a:pPr algn="ctr" marL="0" indent="0" lvl="0">
                <a:lnSpc>
                  <a:spcPts val="1399"/>
                </a:lnSpc>
                <a:spcBef>
                  <a:spcPct val="0"/>
                </a:spcBef>
              </a:pPr>
            </a:p>
          </p:txBody>
        </p:sp>
      </p:grpSp>
      <p:sp>
        <p:nvSpPr>
          <p:cNvPr name="Freeform 46" id="46"/>
          <p:cNvSpPr/>
          <p:nvPr/>
        </p:nvSpPr>
        <p:spPr>
          <a:xfrm flipH="false" flipV="false" rot="0">
            <a:off x="7274305" y="823373"/>
            <a:ext cx="187187" cy="187187"/>
          </a:xfrm>
          <a:custGeom>
            <a:avLst/>
            <a:gdLst/>
            <a:ahLst/>
            <a:cxnLst/>
            <a:rect r="r" b="b" t="t" l="l"/>
            <a:pathLst>
              <a:path h="187187" w="187187">
                <a:moveTo>
                  <a:pt x="0" y="0"/>
                </a:moveTo>
                <a:lnTo>
                  <a:pt x="187187" y="0"/>
                </a:lnTo>
                <a:lnTo>
                  <a:pt x="187187" y="187187"/>
                </a:lnTo>
                <a:lnTo>
                  <a:pt x="0" y="18718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grpSp>
        <p:nvGrpSpPr>
          <p:cNvPr name="Group 47" id="47"/>
          <p:cNvGrpSpPr/>
          <p:nvPr/>
        </p:nvGrpSpPr>
        <p:grpSpPr>
          <a:xfrm rot="0">
            <a:off x="7597327" y="752214"/>
            <a:ext cx="329565" cy="329506"/>
            <a:chOff x="0" y="0"/>
            <a:chExt cx="122061" cy="122039"/>
          </a:xfrm>
        </p:grpSpPr>
        <p:sp>
          <p:nvSpPr>
            <p:cNvPr name="Freeform 48" id="48"/>
            <p:cNvSpPr/>
            <p:nvPr/>
          </p:nvSpPr>
          <p:spPr>
            <a:xfrm flipH="false" flipV="false" rot="0">
              <a:off x="0" y="0"/>
              <a:ext cx="122061" cy="122039"/>
            </a:xfrm>
            <a:custGeom>
              <a:avLst/>
              <a:gdLst/>
              <a:ahLst/>
              <a:cxnLst/>
              <a:rect r="r" b="b" t="t" l="l"/>
              <a:pathLst>
                <a:path h="122039" w="122061">
                  <a:moveTo>
                    <a:pt x="61020" y="0"/>
                  </a:moveTo>
                  <a:lnTo>
                    <a:pt x="61041" y="0"/>
                  </a:lnTo>
                  <a:cubicBezTo>
                    <a:pt x="77225" y="0"/>
                    <a:pt x="92745" y="6429"/>
                    <a:pt x="104189" y="17872"/>
                  </a:cubicBezTo>
                  <a:cubicBezTo>
                    <a:pt x="115632" y="29316"/>
                    <a:pt x="122061" y="44836"/>
                    <a:pt x="122061" y="61020"/>
                  </a:cubicBezTo>
                  <a:lnTo>
                    <a:pt x="122061" y="61020"/>
                  </a:lnTo>
                  <a:cubicBezTo>
                    <a:pt x="122061" y="94720"/>
                    <a:pt x="94742" y="122039"/>
                    <a:pt x="61041" y="122039"/>
                  </a:cubicBezTo>
                  <a:lnTo>
                    <a:pt x="61020" y="122039"/>
                  </a:lnTo>
                  <a:cubicBezTo>
                    <a:pt x="27319" y="122039"/>
                    <a:pt x="0" y="94720"/>
                    <a:pt x="0" y="61020"/>
                  </a:cubicBezTo>
                  <a:lnTo>
                    <a:pt x="0" y="61020"/>
                  </a:lnTo>
                  <a:cubicBezTo>
                    <a:pt x="0" y="27319"/>
                    <a:pt x="27319" y="0"/>
                    <a:pt x="61020" y="0"/>
                  </a:cubicBezTo>
                  <a:close/>
                </a:path>
              </a:pathLst>
            </a:custGeom>
            <a:solidFill>
              <a:srgbClr val="E8E8E8"/>
            </a:solidFill>
            <a:ln cap="sq">
              <a:noFill/>
              <a:prstDash val="solid"/>
              <a:miter/>
            </a:ln>
          </p:spPr>
        </p:sp>
        <p:sp>
          <p:nvSpPr>
            <p:cNvPr name="TextBox 49" id="49"/>
            <p:cNvSpPr txBox="true"/>
            <p:nvPr/>
          </p:nvSpPr>
          <p:spPr>
            <a:xfrm>
              <a:off x="0" y="-19050"/>
              <a:ext cx="122061" cy="141089"/>
            </a:xfrm>
            <a:prstGeom prst="rect">
              <a:avLst/>
            </a:prstGeom>
          </p:spPr>
          <p:txBody>
            <a:bodyPr anchor="ctr" rtlCol="false" tIns="50800" lIns="50800" bIns="50800" rIns="50800"/>
            <a:lstStyle/>
            <a:p>
              <a:pPr algn="ctr" marL="0" indent="0" lvl="0">
                <a:lnSpc>
                  <a:spcPts val="1399"/>
                </a:lnSpc>
                <a:spcBef>
                  <a:spcPct val="0"/>
                </a:spcBef>
              </a:pPr>
            </a:p>
          </p:txBody>
        </p:sp>
      </p:grpSp>
      <p:sp>
        <p:nvSpPr>
          <p:cNvPr name="Freeform 50" id="50"/>
          <p:cNvSpPr/>
          <p:nvPr/>
        </p:nvSpPr>
        <p:spPr>
          <a:xfrm flipH="false" flipV="false" rot="0">
            <a:off x="7668738" y="840518"/>
            <a:ext cx="186744" cy="152897"/>
          </a:xfrm>
          <a:custGeom>
            <a:avLst/>
            <a:gdLst/>
            <a:ahLst/>
            <a:cxnLst/>
            <a:rect r="r" b="b" t="t" l="l"/>
            <a:pathLst>
              <a:path h="152897" w="186744">
                <a:moveTo>
                  <a:pt x="0" y="0"/>
                </a:moveTo>
                <a:lnTo>
                  <a:pt x="186744" y="0"/>
                </a:lnTo>
                <a:lnTo>
                  <a:pt x="186744" y="152897"/>
                </a:lnTo>
                <a:lnTo>
                  <a:pt x="0" y="15289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pic>
        <p:nvPicPr>
          <p:cNvPr name="Picture 51" id="51"/>
          <p:cNvPicPr>
            <a:picLocks noChangeAspect="true"/>
          </p:cNvPicPr>
          <p:nvPr/>
        </p:nvPicPr>
        <p:blipFill>
          <a:blip r:embed="rId8"/>
          <a:stretch>
            <a:fillRect/>
          </a:stretch>
        </p:blipFill>
        <p:spPr>
          <a:xfrm rot="0">
            <a:off x="3386735" y="4276372"/>
            <a:ext cx="1575664" cy="1575664"/>
          </a:xfrm>
          <a:prstGeom prst="rect">
            <a:avLst/>
          </a:prstGeom>
        </p:spPr>
      </p:pic>
      <p:pic>
        <p:nvPicPr>
          <p:cNvPr name="Picture 52" id="52"/>
          <p:cNvPicPr>
            <a:picLocks noChangeAspect="true"/>
          </p:cNvPicPr>
          <p:nvPr/>
        </p:nvPicPr>
        <p:blipFill>
          <a:blip r:embed="rId9"/>
          <a:stretch>
            <a:fillRect/>
          </a:stretch>
        </p:blipFill>
        <p:spPr>
          <a:xfrm rot="0">
            <a:off x="7136653" y="4276372"/>
            <a:ext cx="1575664" cy="1575664"/>
          </a:xfrm>
          <a:prstGeom prst="rect">
            <a:avLst/>
          </a:prstGeom>
        </p:spPr>
      </p:pic>
      <p:pic>
        <p:nvPicPr>
          <p:cNvPr name="Picture 53" id="53"/>
          <p:cNvPicPr>
            <a:picLocks noChangeAspect="true"/>
          </p:cNvPicPr>
          <p:nvPr/>
        </p:nvPicPr>
        <p:blipFill>
          <a:blip r:embed="rId10"/>
          <a:stretch>
            <a:fillRect/>
          </a:stretch>
        </p:blipFill>
        <p:spPr>
          <a:xfrm rot="0">
            <a:off x="5261694" y="4276372"/>
            <a:ext cx="1575664" cy="1575664"/>
          </a:xfrm>
          <a:prstGeom prst="rect">
            <a:avLst/>
          </a:prstGeom>
        </p:spPr>
      </p:pic>
      <p:sp>
        <p:nvSpPr>
          <p:cNvPr name="Freeform 54" id="54"/>
          <p:cNvSpPr/>
          <p:nvPr/>
        </p:nvSpPr>
        <p:spPr>
          <a:xfrm flipH="false" flipV="false" rot="0">
            <a:off x="7237004" y="5968662"/>
            <a:ext cx="115440" cy="81241"/>
          </a:xfrm>
          <a:custGeom>
            <a:avLst/>
            <a:gdLst/>
            <a:ahLst/>
            <a:cxnLst/>
            <a:rect r="r" b="b" t="t" l="l"/>
            <a:pathLst>
              <a:path h="81241" w="115440">
                <a:moveTo>
                  <a:pt x="0" y="0"/>
                </a:moveTo>
                <a:lnTo>
                  <a:pt x="115439" y="0"/>
                </a:lnTo>
                <a:lnTo>
                  <a:pt x="115439" y="81241"/>
                </a:lnTo>
                <a:lnTo>
                  <a:pt x="0" y="81241"/>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a:ln cap="sq">
            <a:noFill/>
            <a:prstDash val="solid"/>
            <a:miter/>
          </a:ln>
        </p:spPr>
      </p:sp>
      <p:sp>
        <p:nvSpPr>
          <p:cNvPr name="Freeform 55" id="55"/>
          <p:cNvSpPr/>
          <p:nvPr/>
        </p:nvSpPr>
        <p:spPr>
          <a:xfrm flipH="false" flipV="false" rot="0">
            <a:off x="8027682" y="6209848"/>
            <a:ext cx="115440" cy="81241"/>
          </a:xfrm>
          <a:custGeom>
            <a:avLst/>
            <a:gdLst/>
            <a:ahLst/>
            <a:cxnLst/>
            <a:rect r="r" b="b" t="t" l="l"/>
            <a:pathLst>
              <a:path h="81241" w="115440">
                <a:moveTo>
                  <a:pt x="0" y="0"/>
                </a:moveTo>
                <a:lnTo>
                  <a:pt x="115439" y="0"/>
                </a:lnTo>
                <a:lnTo>
                  <a:pt x="115439" y="81241"/>
                </a:lnTo>
                <a:lnTo>
                  <a:pt x="0" y="81241"/>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a:ln cap="sq">
            <a:noFill/>
            <a:prstDash val="solid"/>
            <a:miter/>
          </a:ln>
        </p:spPr>
      </p:sp>
      <p:sp>
        <p:nvSpPr>
          <p:cNvPr name="Freeform 56" id="56"/>
          <p:cNvSpPr/>
          <p:nvPr/>
        </p:nvSpPr>
        <p:spPr>
          <a:xfrm flipH="false" flipV="false" rot="0">
            <a:off x="8027682" y="5968662"/>
            <a:ext cx="115440" cy="81241"/>
          </a:xfrm>
          <a:custGeom>
            <a:avLst/>
            <a:gdLst/>
            <a:ahLst/>
            <a:cxnLst/>
            <a:rect r="r" b="b" t="t" l="l"/>
            <a:pathLst>
              <a:path h="81241" w="115440">
                <a:moveTo>
                  <a:pt x="0" y="0"/>
                </a:moveTo>
                <a:lnTo>
                  <a:pt x="115439" y="0"/>
                </a:lnTo>
                <a:lnTo>
                  <a:pt x="115439" y="81241"/>
                </a:lnTo>
                <a:lnTo>
                  <a:pt x="0" y="81241"/>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a:ln cap="sq">
            <a:noFill/>
            <a:prstDash val="solid"/>
            <a:miter/>
          </a:ln>
        </p:spPr>
      </p:sp>
      <p:sp>
        <p:nvSpPr>
          <p:cNvPr name="Freeform 57" id="57"/>
          <p:cNvSpPr/>
          <p:nvPr/>
        </p:nvSpPr>
        <p:spPr>
          <a:xfrm flipH="false" flipV="false" rot="0">
            <a:off x="7237004" y="6209848"/>
            <a:ext cx="115440" cy="81241"/>
          </a:xfrm>
          <a:custGeom>
            <a:avLst/>
            <a:gdLst/>
            <a:ahLst/>
            <a:cxnLst/>
            <a:rect r="r" b="b" t="t" l="l"/>
            <a:pathLst>
              <a:path h="81241" w="115440">
                <a:moveTo>
                  <a:pt x="0" y="0"/>
                </a:moveTo>
                <a:lnTo>
                  <a:pt x="115439" y="0"/>
                </a:lnTo>
                <a:lnTo>
                  <a:pt x="115439" y="81241"/>
                </a:lnTo>
                <a:lnTo>
                  <a:pt x="0" y="81241"/>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a:ln cap="sq">
            <a:noFill/>
            <a:prstDash val="solid"/>
            <a:miter/>
          </a:ln>
        </p:spPr>
      </p:sp>
      <p:sp>
        <p:nvSpPr>
          <p:cNvPr name="Freeform 58" id="58"/>
          <p:cNvSpPr/>
          <p:nvPr/>
        </p:nvSpPr>
        <p:spPr>
          <a:xfrm flipH="false" flipV="false" rot="0">
            <a:off x="6241675" y="4664852"/>
            <a:ext cx="171091" cy="256797"/>
          </a:xfrm>
          <a:custGeom>
            <a:avLst/>
            <a:gdLst/>
            <a:ahLst/>
            <a:cxnLst/>
            <a:rect r="r" b="b" t="t" l="l"/>
            <a:pathLst>
              <a:path h="256797" w="171091">
                <a:moveTo>
                  <a:pt x="0" y="0"/>
                </a:moveTo>
                <a:lnTo>
                  <a:pt x="171090" y="0"/>
                </a:lnTo>
                <a:lnTo>
                  <a:pt x="171090" y="256796"/>
                </a:lnTo>
                <a:lnTo>
                  <a:pt x="0" y="256796"/>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a:ln cap="sq">
            <a:noFill/>
            <a:prstDash val="solid"/>
            <a:miter/>
          </a:ln>
        </p:spPr>
      </p:sp>
      <p:sp>
        <p:nvSpPr>
          <p:cNvPr name="Freeform 59" id="59"/>
          <p:cNvSpPr/>
          <p:nvPr/>
        </p:nvSpPr>
        <p:spPr>
          <a:xfrm flipH="false" flipV="false" rot="0">
            <a:off x="5554278" y="4866182"/>
            <a:ext cx="267845" cy="256797"/>
          </a:xfrm>
          <a:custGeom>
            <a:avLst/>
            <a:gdLst/>
            <a:ahLst/>
            <a:cxnLst/>
            <a:rect r="r" b="b" t="t" l="l"/>
            <a:pathLst>
              <a:path h="256797" w="267845">
                <a:moveTo>
                  <a:pt x="0" y="0"/>
                </a:moveTo>
                <a:lnTo>
                  <a:pt x="267845" y="0"/>
                </a:lnTo>
                <a:lnTo>
                  <a:pt x="267845" y="256796"/>
                </a:lnTo>
                <a:lnTo>
                  <a:pt x="0" y="256796"/>
                </a:lnTo>
                <a:lnTo>
                  <a:pt x="0" y="0"/>
                </a:lnTo>
                <a:close/>
              </a:path>
            </a:pathLst>
          </a:custGeom>
          <a:blipFill>
            <a:blip r:embed="rId21">
              <a:extLst>
                <a:ext uri="{96DAC541-7B7A-43D3-8B79-37D633B846F1}">
                  <asvg:svgBlip xmlns:asvg="http://schemas.microsoft.com/office/drawing/2016/SVG/main" r:embed="rId22"/>
                </a:ext>
              </a:extLst>
            </a:blip>
            <a:stretch>
              <a:fillRect l="0" t="0" r="0" b="0"/>
            </a:stretch>
          </a:blipFill>
          <a:ln cap="sq">
            <a:noFill/>
            <a:prstDash val="solid"/>
            <a:miter/>
          </a:ln>
        </p:spPr>
      </p:sp>
      <p:sp>
        <p:nvSpPr>
          <p:cNvPr name="Freeform 60" id="60"/>
          <p:cNvSpPr/>
          <p:nvPr/>
        </p:nvSpPr>
        <p:spPr>
          <a:xfrm flipH="false" flipV="false" rot="0">
            <a:off x="6087120" y="5280962"/>
            <a:ext cx="203570" cy="256797"/>
          </a:xfrm>
          <a:custGeom>
            <a:avLst/>
            <a:gdLst/>
            <a:ahLst/>
            <a:cxnLst/>
            <a:rect r="r" b="b" t="t" l="l"/>
            <a:pathLst>
              <a:path h="256797" w="203570">
                <a:moveTo>
                  <a:pt x="0" y="0"/>
                </a:moveTo>
                <a:lnTo>
                  <a:pt x="203570" y="0"/>
                </a:lnTo>
                <a:lnTo>
                  <a:pt x="203570" y="256797"/>
                </a:lnTo>
                <a:lnTo>
                  <a:pt x="0" y="256797"/>
                </a:lnTo>
                <a:lnTo>
                  <a:pt x="0" y="0"/>
                </a:lnTo>
                <a:close/>
              </a:path>
            </a:pathLst>
          </a:custGeom>
          <a:blipFill>
            <a:blip r:embed="rId23">
              <a:extLst>
                <a:ext uri="{96DAC541-7B7A-43D3-8B79-37D633B846F1}">
                  <asvg:svgBlip xmlns:asvg="http://schemas.microsoft.com/office/drawing/2016/SVG/main" r:embed="rId24"/>
                </a:ext>
              </a:extLst>
            </a:blip>
            <a:stretch>
              <a:fillRect l="0" t="0" r="0" b="0"/>
            </a:stretch>
          </a:blipFill>
          <a:ln cap="sq">
            <a:noFill/>
            <a:prstDash val="solid"/>
            <a:miter/>
          </a:ln>
        </p:spPr>
      </p:sp>
      <p:grpSp>
        <p:nvGrpSpPr>
          <p:cNvPr name="Group 61" id="61"/>
          <p:cNvGrpSpPr/>
          <p:nvPr/>
        </p:nvGrpSpPr>
        <p:grpSpPr>
          <a:xfrm rot="0">
            <a:off x="3471080" y="5997893"/>
            <a:ext cx="145523" cy="57720"/>
            <a:chOff x="0" y="0"/>
            <a:chExt cx="1024610" cy="406400"/>
          </a:xfrm>
        </p:grpSpPr>
        <p:sp>
          <p:nvSpPr>
            <p:cNvPr name="Freeform 62" id="62"/>
            <p:cNvSpPr/>
            <p:nvPr/>
          </p:nvSpPr>
          <p:spPr>
            <a:xfrm flipH="false" flipV="false" rot="0">
              <a:off x="0" y="0"/>
              <a:ext cx="1024610" cy="406400"/>
            </a:xfrm>
            <a:custGeom>
              <a:avLst/>
              <a:gdLst/>
              <a:ahLst/>
              <a:cxnLst/>
              <a:rect r="r" b="b" t="t" l="l"/>
              <a:pathLst>
                <a:path h="406400" w="1024610">
                  <a:moveTo>
                    <a:pt x="821410" y="0"/>
                  </a:moveTo>
                  <a:cubicBezTo>
                    <a:pt x="933635" y="0"/>
                    <a:pt x="1024610" y="90976"/>
                    <a:pt x="1024610" y="203200"/>
                  </a:cubicBezTo>
                  <a:cubicBezTo>
                    <a:pt x="1024610" y="315424"/>
                    <a:pt x="933635" y="406400"/>
                    <a:pt x="821410" y="406400"/>
                  </a:cubicBezTo>
                  <a:lnTo>
                    <a:pt x="203200" y="406400"/>
                  </a:lnTo>
                  <a:cubicBezTo>
                    <a:pt x="90976" y="406400"/>
                    <a:pt x="0" y="315424"/>
                    <a:pt x="0" y="203200"/>
                  </a:cubicBezTo>
                  <a:cubicBezTo>
                    <a:pt x="0" y="90976"/>
                    <a:pt x="90976" y="0"/>
                    <a:pt x="203200" y="0"/>
                  </a:cubicBezTo>
                  <a:close/>
                </a:path>
              </a:pathLst>
            </a:custGeom>
            <a:solidFill>
              <a:srgbClr val="DD8B52"/>
            </a:solidFill>
            <a:ln cap="sq">
              <a:noFill/>
              <a:prstDash val="solid"/>
              <a:miter/>
            </a:ln>
          </p:spPr>
        </p:sp>
        <p:sp>
          <p:nvSpPr>
            <p:cNvPr name="TextBox 63" id="63"/>
            <p:cNvSpPr txBox="true"/>
            <p:nvPr/>
          </p:nvSpPr>
          <p:spPr>
            <a:xfrm>
              <a:off x="0" y="-28575"/>
              <a:ext cx="1024610" cy="434975"/>
            </a:xfrm>
            <a:prstGeom prst="rect">
              <a:avLst/>
            </a:prstGeom>
          </p:spPr>
          <p:txBody>
            <a:bodyPr anchor="ctr" rtlCol="false" tIns="50800" lIns="50800" bIns="50800" rIns="50800"/>
            <a:lstStyle/>
            <a:p>
              <a:pPr algn="ctr">
                <a:lnSpc>
                  <a:spcPts val="1680"/>
                </a:lnSpc>
              </a:pPr>
            </a:p>
          </p:txBody>
        </p:sp>
      </p:grpSp>
      <p:grpSp>
        <p:nvGrpSpPr>
          <p:cNvPr name="Group 64" id="64"/>
          <p:cNvGrpSpPr/>
          <p:nvPr/>
        </p:nvGrpSpPr>
        <p:grpSpPr>
          <a:xfrm rot="0">
            <a:off x="3471080" y="6198458"/>
            <a:ext cx="145523" cy="57720"/>
            <a:chOff x="0" y="0"/>
            <a:chExt cx="1024610" cy="406400"/>
          </a:xfrm>
        </p:grpSpPr>
        <p:sp>
          <p:nvSpPr>
            <p:cNvPr name="Freeform 65" id="65"/>
            <p:cNvSpPr/>
            <p:nvPr/>
          </p:nvSpPr>
          <p:spPr>
            <a:xfrm flipH="false" flipV="false" rot="0">
              <a:off x="0" y="0"/>
              <a:ext cx="1024610" cy="406400"/>
            </a:xfrm>
            <a:custGeom>
              <a:avLst/>
              <a:gdLst/>
              <a:ahLst/>
              <a:cxnLst/>
              <a:rect r="r" b="b" t="t" l="l"/>
              <a:pathLst>
                <a:path h="406400" w="1024610">
                  <a:moveTo>
                    <a:pt x="821410" y="0"/>
                  </a:moveTo>
                  <a:cubicBezTo>
                    <a:pt x="933635" y="0"/>
                    <a:pt x="1024610" y="90976"/>
                    <a:pt x="1024610" y="203200"/>
                  </a:cubicBezTo>
                  <a:cubicBezTo>
                    <a:pt x="1024610" y="315424"/>
                    <a:pt x="933635" y="406400"/>
                    <a:pt x="821410" y="406400"/>
                  </a:cubicBezTo>
                  <a:lnTo>
                    <a:pt x="203200" y="406400"/>
                  </a:lnTo>
                  <a:cubicBezTo>
                    <a:pt x="90976" y="406400"/>
                    <a:pt x="0" y="315424"/>
                    <a:pt x="0" y="203200"/>
                  </a:cubicBezTo>
                  <a:cubicBezTo>
                    <a:pt x="0" y="90976"/>
                    <a:pt x="90976" y="0"/>
                    <a:pt x="203200" y="0"/>
                  </a:cubicBezTo>
                  <a:close/>
                </a:path>
              </a:pathLst>
            </a:custGeom>
            <a:solidFill>
              <a:srgbClr val="EFC9AF"/>
            </a:solidFill>
            <a:ln cap="sq">
              <a:noFill/>
              <a:prstDash val="solid"/>
              <a:miter/>
            </a:ln>
          </p:spPr>
        </p:sp>
        <p:sp>
          <p:nvSpPr>
            <p:cNvPr name="TextBox 66" id="66"/>
            <p:cNvSpPr txBox="true"/>
            <p:nvPr/>
          </p:nvSpPr>
          <p:spPr>
            <a:xfrm>
              <a:off x="0" y="-28575"/>
              <a:ext cx="1024610" cy="434975"/>
            </a:xfrm>
            <a:prstGeom prst="rect">
              <a:avLst/>
            </a:prstGeom>
          </p:spPr>
          <p:txBody>
            <a:bodyPr anchor="ctr" rtlCol="false" tIns="50800" lIns="50800" bIns="50800" rIns="50800"/>
            <a:lstStyle/>
            <a:p>
              <a:pPr algn="ctr">
                <a:lnSpc>
                  <a:spcPts val="1680"/>
                </a:lnSpc>
              </a:pPr>
            </a:p>
          </p:txBody>
        </p:sp>
      </p:grpSp>
      <p:grpSp>
        <p:nvGrpSpPr>
          <p:cNvPr name="Group 67" id="67"/>
          <p:cNvGrpSpPr/>
          <p:nvPr/>
        </p:nvGrpSpPr>
        <p:grpSpPr>
          <a:xfrm rot="0">
            <a:off x="4258256" y="5997893"/>
            <a:ext cx="145523" cy="57720"/>
            <a:chOff x="0" y="0"/>
            <a:chExt cx="1024610" cy="406400"/>
          </a:xfrm>
        </p:grpSpPr>
        <p:sp>
          <p:nvSpPr>
            <p:cNvPr name="Freeform 68" id="68"/>
            <p:cNvSpPr/>
            <p:nvPr/>
          </p:nvSpPr>
          <p:spPr>
            <a:xfrm flipH="false" flipV="false" rot="0">
              <a:off x="0" y="0"/>
              <a:ext cx="1024610" cy="406400"/>
            </a:xfrm>
            <a:custGeom>
              <a:avLst/>
              <a:gdLst/>
              <a:ahLst/>
              <a:cxnLst/>
              <a:rect r="r" b="b" t="t" l="l"/>
              <a:pathLst>
                <a:path h="406400" w="1024610">
                  <a:moveTo>
                    <a:pt x="821410" y="0"/>
                  </a:moveTo>
                  <a:cubicBezTo>
                    <a:pt x="933635" y="0"/>
                    <a:pt x="1024610" y="90976"/>
                    <a:pt x="1024610" y="203200"/>
                  </a:cubicBezTo>
                  <a:cubicBezTo>
                    <a:pt x="1024610" y="315424"/>
                    <a:pt x="933635" y="406400"/>
                    <a:pt x="821410" y="406400"/>
                  </a:cubicBezTo>
                  <a:lnTo>
                    <a:pt x="203200" y="406400"/>
                  </a:lnTo>
                  <a:cubicBezTo>
                    <a:pt x="90976" y="406400"/>
                    <a:pt x="0" y="315424"/>
                    <a:pt x="0" y="203200"/>
                  </a:cubicBezTo>
                  <a:cubicBezTo>
                    <a:pt x="0" y="90976"/>
                    <a:pt x="90976" y="0"/>
                    <a:pt x="203200" y="0"/>
                  </a:cubicBezTo>
                  <a:close/>
                </a:path>
              </a:pathLst>
            </a:custGeom>
            <a:solidFill>
              <a:srgbClr val="E8A67C"/>
            </a:solidFill>
            <a:ln cap="sq">
              <a:noFill/>
              <a:prstDash val="solid"/>
              <a:miter/>
            </a:ln>
          </p:spPr>
        </p:sp>
        <p:sp>
          <p:nvSpPr>
            <p:cNvPr name="TextBox 69" id="69"/>
            <p:cNvSpPr txBox="true"/>
            <p:nvPr/>
          </p:nvSpPr>
          <p:spPr>
            <a:xfrm>
              <a:off x="0" y="-28575"/>
              <a:ext cx="1024610" cy="434975"/>
            </a:xfrm>
            <a:prstGeom prst="rect">
              <a:avLst/>
            </a:prstGeom>
          </p:spPr>
          <p:txBody>
            <a:bodyPr anchor="ctr" rtlCol="false" tIns="50800" lIns="50800" bIns="50800" rIns="50800"/>
            <a:lstStyle/>
            <a:p>
              <a:pPr algn="ctr">
                <a:lnSpc>
                  <a:spcPts val="1680"/>
                </a:lnSpc>
              </a:pPr>
            </a:p>
          </p:txBody>
        </p:sp>
      </p:grpSp>
      <p:grpSp>
        <p:nvGrpSpPr>
          <p:cNvPr name="Group 70" id="70"/>
          <p:cNvGrpSpPr/>
          <p:nvPr/>
        </p:nvGrpSpPr>
        <p:grpSpPr>
          <a:xfrm rot="0">
            <a:off x="4258256" y="6198458"/>
            <a:ext cx="145523" cy="57720"/>
            <a:chOff x="0" y="0"/>
            <a:chExt cx="1024610" cy="406400"/>
          </a:xfrm>
        </p:grpSpPr>
        <p:sp>
          <p:nvSpPr>
            <p:cNvPr name="Freeform 71" id="71"/>
            <p:cNvSpPr/>
            <p:nvPr/>
          </p:nvSpPr>
          <p:spPr>
            <a:xfrm flipH="false" flipV="false" rot="0">
              <a:off x="0" y="0"/>
              <a:ext cx="1024610" cy="406400"/>
            </a:xfrm>
            <a:custGeom>
              <a:avLst/>
              <a:gdLst/>
              <a:ahLst/>
              <a:cxnLst/>
              <a:rect r="r" b="b" t="t" l="l"/>
              <a:pathLst>
                <a:path h="406400" w="1024610">
                  <a:moveTo>
                    <a:pt x="821410" y="0"/>
                  </a:moveTo>
                  <a:cubicBezTo>
                    <a:pt x="933635" y="0"/>
                    <a:pt x="1024610" y="90976"/>
                    <a:pt x="1024610" y="203200"/>
                  </a:cubicBezTo>
                  <a:cubicBezTo>
                    <a:pt x="1024610" y="315424"/>
                    <a:pt x="933635" y="406400"/>
                    <a:pt x="821410" y="406400"/>
                  </a:cubicBezTo>
                  <a:lnTo>
                    <a:pt x="203200" y="406400"/>
                  </a:lnTo>
                  <a:cubicBezTo>
                    <a:pt x="90976" y="406400"/>
                    <a:pt x="0" y="315424"/>
                    <a:pt x="0" y="203200"/>
                  </a:cubicBezTo>
                  <a:cubicBezTo>
                    <a:pt x="0" y="90976"/>
                    <a:pt x="90976" y="0"/>
                    <a:pt x="203200" y="0"/>
                  </a:cubicBezTo>
                  <a:close/>
                </a:path>
              </a:pathLst>
            </a:custGeom>
            <a:solidFill>
              <a:srgbClr val="F6E2D8"/>
            </a:solidFill>
            <a:ln cap="sq">
              <a:noFill/>
              <a:prstDash val="solid"/>
              <a:miter/>
            </a:ln>
          </p:spPr>
        </p:sp>
        <p:sp>
          <p:nvSpPr>
            <p:cNvPr name="TextBox 72" id="72"/>
            <p:cNvSpPr txBox="true"/>
            <p:nvPr/>
          </p:nvSpPr>
          <p:spPr>
            <a:xfrm>
              <a:off x="0" y="-28575"/>
              <a:ext cx="1024610" cy="434975"/>
            </a:xfrm>
            <a:prstGeom prst="rect">
              <a:avLst/>
            </a:prstGeom>
          </p:spPr>
          <p:txBody>
            <a:bodyPr anchor="ctr" rtlCol="false" tIns="50800" lIns="50800" bIns="50800" rIns="50800"/>
            <a:lstStyle/>
            <a:p>
              <a:pPr algn="ctr">
                <a:lnSpc>
                  <a:spcPts val="1680"/>
                </a:lnSpc>
              </a:pPr>
            </a:p>
          </p:txBody>
        </p:sp>
      </p:grpSp>
      <p:sp>
        <p:nvSpPr>
          <p:cNvPr name="TextBox 73" id="73"/>
          <p:cNvSpPr txBox="true"/>
          <p:nvPr/>
        </p:nvSpPr>
        <p:spPr>
          <a:xfrm rot="0">
            <a:off x="3445903" y="6821805"/>
            <a:ext cx="2861794" cy="165100"/>
          </a:xfrm>
          <a:prstGeom prst="rect">
            <a:avLst/>
          </a:prstGeom>
        </p:spPr>
        <p:txBody>
          <a:bodyPr anchor="t" rtlCol="false" tIns="0" lIns="0" bIns="0" rIns="0">
            <a:spAutoFit/>
          </a:bodyPr>
          <a:lstStyle/>
          <a:p>
            <a:pPr algn="ctr">
              <a:lnSpc>
                <a:spcPts val="1399"/>
              </a:lnSpc>
              <a:spcBef>
                <a:spcPct val="0"/>
              </a:spcBef>
            </a:pPr>
            <a:r>
              <a:rPr lang="en-US" sz="999" spc="-44">
                <a:solidFill>
                  <a:srgbClr val="333333"/>
                </a:solidFill>
                <a:latin typeface="Garet"/>
                <a:ea typeface="Garet"/>
                <a:cs typeface="Garet"/>
                <a:sym typeface="Garet"/>
              </a:rPr>
              <a:t>www.reallygreatsite.com</a:t>
            </a:r>
          </a:p>
        </p:txBody>
      </p:sp>
      <p:sp>
        <p:nvSpPr>
          <p:cNvPr name="TextBox 74" id="74"/>
          <p:cNvSpPr txBox="true"/>
          <p:nvPr/>
        </p:nvSpPr>
        <p:spPr>
          <a:xfrm rot="0">
            <a:off x="922020" y="719799"/>
            <a:ext cx="4880489" cy="372745"/>
          </a:xfrm>
          <a:prstGeom prst="rect">
            <a:avLst/>
          </a:prstGeom>
        </p:spPr>
        <p:txBody>
          <a:bodyPr anchor="t" rtlCol="false" tIns="0" lIns="0" bIns="0" rIns="0">
            <a:spAutoFit/>
          </a:bodyPr>
          <a:lstStyle/>
          <a:p>
            <a:pPr algn="l">
              <a:lnSpc>
                <a:spcPts val="3079"/>
              </a:lnSpc>
              <a:spcBef>
                <a:spcPct val="0"/>
              </a:spcBef>
            </a:pPr>
            <a:r>
              <a:rPr lang="en-US" b="true" sz="2199" spc="-98">
                <a:solidFill>
                  <a:srgbClr val="333333"/>
                </a:solidFill>
                <a:latin typeface="Garet Bold"/>
                <a:ea typeface="Garet Bold"/>
                <a:cs typeface="Garet Bold"/>
                <a:sym typeface="Garet Bold"/>
              </a:rPr>
              <a:t>WEBSITE ANALYTICS REPORTS</a:t>
            </a:r>
          </a:p>
        </p:txBody>
      </p:sp>
      <p:sp>
        <p:nvSpPr>
          <p:cNvPr name="TextBox 75" id="75"/>
          <p:cNvSpPr txBox="true"/>
          <p:nvPr/>
        </p:nvSpPr>
        <p:spPr>
          <a:xfrm rot="0">
            <a:off x="922020" y="1630514"/>
            <a:ext cx="1423749" cy="372110"/>
          </a:xfrm>
          <a:prstGeom prst="rect">
            <a:avLst/>
          </a:prstGeom>
        </p:spPr>
        <p:txBody>
          <a:bodyPr anchor="t" rtlCol="false" tIns="0" lIns="0" bIns="0" rIns="0">
            <a:spAutoFit/>
          </a:bodyPr>
          <a:lstStyle/>
          <a:p>
            <a:pPr algn="l">
              <a:lnSpc>
                <a:spcPts val="1540"/>
              </a:lnSpc>
              <a:spcBef>
                <a:spcPct val="0"/>
              </a:spcBef>
            </a:pPr>
            <a:r>
              <a:rPr lang="en-US" b="true" sz="1100" spc="-49">
                <a:solidFill>
                  <a:srgbClr val="333333"/>
                </a:solidFill>
                <a:latin typeface="Garet Bold"/>
                <a:ea typeface="Garet Bold"/>
                <a:cs typeface="Garet Bold"/>
                <a:sym typeface="Garet Bold"/>
              </a:rPr>
              <a:t>Conversion Rate by Traffic Source</a:t>
            </a:r>
          </a:p>
        </p:txBody>
      </p:sp>
      <p:sp>
        <p:nvSpPr>
          <p:cNvPr name="TextBox 76" id="76"/>
          <p:cNvSpPr txBox="true"/>
          <p:nvPr/>
        </p:nvSpPr>
        <p:spPr>
          <a:xfrm rot="0">
            <a:off x="3290155" y="1630514"/>
            <a:ext cx="2827407" cy="181610"/>
          </a:xfrm>
          <a:prstGeom prst="rect">
            <a:avLst/>
          </a:prstGeom>
        </p:spPr>
        <p:txBody>
          <a:bodyPr anchor="t" rtlCol="false" tIns="0" lIns="0" bIns="0" rIns="0">
            <a:spAutoFit/>
          </a:bodyPr>
          <a:lstStyle/>
          <a:p>
            <a:pPr algn="l">
              <a:lnSpc>
                <a:spcPts val="1540"/>
              </a:lnSpc>
              <a:spcBef>
                <a:spcPct val="0"/>
              </a:spcBef>
            </a:pPr>
            <a:r>
              <a:rPr lang="en-US" b="true" sz="1100" spc="-49">
                <a:solidFill>
                  <a:srgbClr val="333333"/>
                </a:solidFill>
                <a:latin typeface="Garet Bold"/>
                <a:ea typeface="Garet Bold"/>
                <a:cs typeface="Garet Bold"/>
                <a:sym typeface="Garet Bold"/>
              </a:rPr>
              <a:t>Page Views by Page Type</a:t>
            </a:r>
          </a:p>
        </p:txBody>
      </p:sp>
      <p:sp>
        <p:nvSpPr>
          <p:cNvPr name="TextBox 77" id="77"/>
          <p:cNvSpPr txBox="true"/>
          <p:nvPr/>
        </p:nvSpPr>
        <p:spPr>
          <a:xfrm rot="0">
            <a:off x="3290155" y="3845067"/>
            <a:ext cx="1524878" cy="181610"/>
          </a:xfrm>
          <a:prstGeom prst="rect">
            <a:avLst/>
          </a:prstGeom>
        </p:spPr>
        <p:txBody>
          <a:bodyPr anchor="t" rtlCol="false" tIns="0" lIns="0" bIns="0" rIns="0">
            <a:spAutoFit/>
          </a:bodyPr>
          <a:lstStyle/>
          <a:p>
            <a:pPr algn="l">
              <a:lnSpc>
                <a:spcPts val="1540"/>
              </a:lnSpc>
              <a:spcBef>
                <a:spcPct val="0"/>
              </a:spcBef>
            </a:pPr>
            <a:r>
              <a:rPr lang="en-US" b="true" sz="1100" spc="-49">
                <a:solidFill>
                  <a:srgbClr val="333333"/>
                </a:solidFill>
                <a:latin typeface="Garet Bold"/>
                <a:ea typeface="Garet Bold"/>
                <a:cs typeface="Garet Bold"/>
                <a:sym typeface="Garet Bold"/>
              </a:rPr>
              <a:t>Traffic Sources</a:t>
            </a:r>
          </a:p>
        </p:txBody>
      </p:sp>
      <p:sp>
        <p:nvSpPr>
          <p:cNvPr name="TextBox 78" id="78"/>
          <p:cNvSpPr txBox="true"/>
          <p:nvPr/>
        </p:nvSpPr>
        <p:spPr>
          <a:xfrm rot="0">
            <a:off x="5165114" y="3845067"/>
            <a:ext cx="1768823" cy="181610"/>
          </a:xfrm>
          <a:prstGeom prst="rect">
            <a:avLst/>
          </a:prstGeom>
        </p:spPr>
        <p:txBody>
          <a:bodyPr anchor="t" rtlCol="false" tIns="0" lIns="0" bIns="0" rIns="0">
            <a:spAutoFit/>
          </a:bodyPr>
          <a:lstStyle/>
          <a:p>
            <a:pPr algn="l">
              <a:lnSpc>
                <a:spcPts val="1540"/>
              </a:lnSpc>
              <a:spcBef>
                <a:spcPct val="0"/>
              </a:spcBef>
            </a:pPr>
            <a:r>
              <a:rPr lang="en-US" b="true" sz="1100" spc="-49">
                <a:solidFill>
                  <a:srgbClr val="333333"/>
                </a:solidFill>
                <a:latin typeface="Garet Bold"/>
                <a:ea typeface="Garet Bold"/>
                <a:cs typeface="Garet Bold"/>
                <a:sym typeface="Garet Bold"/>
              </a:rPr>
              <a:t>Bounce Rate by Device</a:t>
            </a:r>
          </a:p>
        </p:txBody>
      </p:sp>
      <p:sp>
        <p:nvSpPr>
          <p:cNvPr name="TextBox 79" id="79"/>
          <p:cNvSpPr txBox="true"/>
          <p:nvPr/>
        </p:nvSpPr>
        <p:spPr>
          <a:xfrm rot="0">
            <a:off x="7040073" y="3845067"/>
            <a:ext cx="1768823" cy="181610"/>
          </a:xfrm>
          <a:prstGeom prst="rect">
            <a:avLst/>
          </a:prstGeom>
        </p:spPr>
        <p:txBody>
          <a:bodyPr anchor="t" rtlCol="false" tIns="0" lIns="0" bIns="0" rIns="0">
            <a:spAutoFit/>
          </a:bodyPr>
          <a:lstStyle/>
          <a:p>
            <a:pPr algn="l">
              <a:lnSpc>
                <a:spcPts val="1540"/>
              </a:lnSpc>
              <a:spcBef>
                <a:spcPct val="0"/>
              </a:spcBef>
            </a:pPr>
            <a:r>
              <a:rPr lang="en-US" b="true" sz="1100" spc="-49">
                <a:solidFill>
                  <a:srgbClr val="333333"/>
                </a:solidFill>
                <a:latin typeface="Garet Bold"/>
                <a:ea typeface="Garet Bold"/>
                <a:cs typeface="Garet Bold"/>
                <a:sym typeface="Garet Bold"/>
              </a:rPr>
              <a:t>User Demographics</a:t>
            </a:r>
          </a:p>
        </p:txBody>
      </p:sp>
      <p:sp>
        <p:nvSpPr>
          <p:cNvPr name="TextBox 80" id="80"/>
          <p:cNvSpPr txBox="true"/>
          <p:nvPr/>
        </p:nvSpPr>
        <p:spPr>
          <a:xfrm rot="0">
            <a:off x="946061" y="6046296"/>
            <a:ext cx="1748989" cy="451486"/>
          </a:xfrm>
          <a:prstGeom prst="rect">
            <a:avLst/>
          </a:prstGeom>
        </p:spPr>
        <p:txBody>
          <a:bodyPr anchor="t" rtlCol="false" tIns="0" lIns="0" bIns="0" rIns="0">
            <a:spAutoFit/>
          </a:bodyPr>
          <a:lstStyle/>
          <a:p>
            <a:pPr algn="l">
              <a:lnSpc>
                <a:spcPts val="1260"/>
              </a:lnSpc>
            </a:pPr>
            <a:r>
              <a:rPr lang="en-US" sz="700" spc="-31">
                <a:solidFill>
                  <a:srgbClr val="333333"/>
                </a:solidFill>
                <a:latin typeface="Garet"/>
                <a:ea typeface="Garet"/>
                <a:cs typeface="Garet"/>
                <a:sym typeface="Garet"/>
              </a:rPr>
              <a:t>Percentage of visitors from various channels who complete a desired action on a website.</a:t>
            </a:r>
          </a:p>
        </p:txBody>
      </p:sp>
      <p:sp>
        <p:nvSpPr>
          <p:cNvPr name="TextBox 81" id="81"/>
          <p:cNvSpPr txBox="true"/>
          <p:nvPr/>
        </p:nvSpPr>
        <p:spPr>
          <a:xfrm rot="0">
            <a:off x="7399647" y="2778109"/>
            <a:ext cx="1276329" cy="451486"/>
          </a:xfrm>
          <a:prstGeom prst="rect">
            <a:avLst/>
          </a:prstGeom>
        </p:spPr>
        <p:txBody>
          <a:bodyPr anchor="t" rtlCol="false" tIns="0" lIns="0" bIns="0" rIns="0">
            <a:spAutoFit/>
          </a:bodyPr>
          <a:lstStyle/>
          <a:p>
            <a:pPr algn="l">
              <a:lnSpc>
                <a:spcPts val="1260"/>
              </a:lnSpc>
            </a:pPr>
            <a:r>
              <a:rPr lang="en-US" sz="700" spc="-31">
                <a:solidFill>
                  <a:srgbClr val="333333"/>
                </a:solidFill>
                <a:latin typeface="Garet"/>
                <a:ea typeface="Garet"/>
                <a:cs typeface="Garet"/>
                <a:sym typeface="Garet"/>
              </a:rPr>
              <a:t>home has the highest value for Page Views by Page Type among the others</a:t>
            </a:r>
          </a:p>
        </p:txBody>
      </p:sp>
      <p:sp>
        <p:nvSpPr>
          <p:cNvPr name="TextBox 82" id="82"/>
          <p:cNvSpPr txBox="true"/>
          <p:nvPr/>
        </p:nvSpPr>
        <p:spPr>
          <a:xfrm rot="0">
            <a:off x="7399647" y="5909568"/>
            <a:ext cx="565933" cy="140335"/>
          </a:xfrm>
          <a:prstGeom prst="rect">
            <a:avLst/>
          </a:prstGeom>
        </p:spPr>
        <p:txBody>
          <a:bodyPr anchor="t" rtlCol="false" tIns="0" lIns="0" bIns="0" rIns="0">
            <a:spAutoFit/>
          </a:bodyPr>
          <a:lstStyle/>
          <a:p>
            <a:pPr algn="l">
              <a:lnSpc>
                <a:spcPts val="1260"/>
              </a:lnSpc>
            </a:pPr>
            <a:r>
              <a:rPr lang="en-US" sz="700" spc="-31" b="true">
                <a:solidFill>
                  <a:srgbClr val="333333"/>
                </a:solidFill>
                <a:latin typeface="Garet Bold"/>
                <a:ea typeface="Garet Bold"/>
                <a:cs typeface="Garet Bold"/>
                <a:sym typeface="Garet Bold"/>
              </a:rPr>
              <a:t>Age 18-24</a:t>
            </a:r>
          </a:p>
        </p:txBody>
      </p:sp>
      <p:sp>
        <p:nvSpPr>
          <p:cNvPr name="TextBox 83" id="83"/>
          <p:cNvSpPr txBox="true"/>
          <p:nvPr/>
        </p:nvSpPr>
        <p:spPr>
          <a:xfrm rot="0">
            <a:off x="3654463" y="5937535"/>
            <a:ext cx="565933" cy="140335"/>
          </a:xfrm>
          <a:prstGeom prst="rect">
            <a:avLst/>
          </a:prstGeom>
        </p:spPr>
        <p:txBody>
          <a:bodyPr anchor="t" rtlCol="false" tIns="0" lIns="0" bIns="0" rIns="0">
            <a:spAutoFit/>
          </a:bodyPr>
          <a:lstStyle/>
          <a:p>
            <a:pPr algn="l">
              <a:lnSpc>
                <a:spcPts val="1260"/>
              </a:lnSpc>
            </a:pPr>
            <a:r>
              <a:rPr lang="en-US" sz="700" spc="-31" b="true">
                <a:solidFill>
                  <a:srgbClr val="333333"/>
                </a:solidFill>
                <a:latin typeface="Garet Bold"/>
                <a:ea typeface="Garet Bold"/>
                <a:cs typeface="Garet Bold"/>
                <a:sym typeface="Garet Bold"/>
              </a:rPr>
              <a:t>Direct</a:t>
            </a:r>
          </a:p>
        </p:txBody>
      </p:sp>
      <p:grpSp>
        <p:nvGrpSpPr>
          <p:cNvPr name="Group 84" id="84"/>
          <p:cNvGrpSpPr/>
          <p:nvPr/>
        </p:nvGrpSpPr>
        <p:grpSpPr>
          <a:xfrm rot="0">
            <a:off x="5271809" y="5985239"/>
            <a:ext cx="488109" cy="283592"/>
            <a:chOff x="0" y="0"/>
            <a:chExt cx="230131" cy="133707"/>
          </a:xfrm>
        </p:grpSpPr>
        <p:sp>
          <p:nvSpPr>
            <p:cNvPr name="Freeform 85" id="85"/>
            <p:cNvSpPr/>
            <p:nvPr/>
          </p:nvSpPr>
          <p:spPr>
            <a:xfrm flipH="false" flipV="false" rot="0">
              <a:off x="0" y="0"/>
              <a:ext cx="230131" cy="133707"/>
            </a:xfrm>
            <a:custGeom>
              <a:avLst/>
              <a:gdLst/>
              <a:ahLst/>
              <a:cxnLst/>
              <a:rect r="r" b="b" t="t" l="l"/>
              <a:pathLst>
                <a:path h="133707" w="230131">
                  <a:moveTo>
                    <a:pt x="66853" y="0"/>
                  </a:moveTo>
                  <a:lnTo>
                    <a:pt x="163278" y="0"/>
                  </a:lnTo>
                  <a:cubicBezTo>
                    <a:pt x="200200" y="0"/>
                    <a:pt x="230131" y="29931"/>
                    <a:pt x="230131" y="66853"/>
                  </a:cubicBezTo>
                  <a:lnTo>
                    <a:pt x="230131" y="66853"/>
                  </a:lnTo>
                  <a:cubicBezTo>
                    <a:pt x="230131" y="103775"/>
                    <a:pt x="200200" y="133707"/>
                    <a:pt x="163278" y="133707"/>
                  </a:cubicBezTo>
                  <a:lnTo>
                    <a:pt x="66853" y="133707"/>
                  </a:lnTo>
                  <a:cubicBezTo>
                    <a:pt x="29931" y="133707"/>
                    <a:pt x="0" y="103775"/>
                    <a:pt x="0" y="66853"/>
                  </a:cubicBezTo>
                  <a:lnTo>
                    <a:pt x="0" y="66853"/>
                  </a:lnTo>
                  <a:cubicBezTo>
                    <a:pt x="0" y="29931"/>
                    <a:pt x="29931" y="0"/>
                    <a:pt x="66853" y="0"/>
                  </a:cubicBezTo>
                  <a:close/>
                </a:path>
              </a:pathLst>
            </a:custGeom>
            <a:solidFill>
              <a:srgbClr val="FFFFFF"/>
            </a:solidFill>
          </p:spPr>
        </p:sp>
        <p:sp>
          <p:nvSpPr>
            <p:cNvPr name="TextBox 86" id="86"/>
            <p:cNvSpPr txBox="true"/>
            <p:nvPr/>
          </p:nvSpPr>
          <p:spPr>
            <a:xfrm>
              <a:off x="0" y="-28575"/>
              <a:ext cx="230131" cy="162282"/>
            </a:xfrm>
            <a:prstGeom prst="rect">
              <a:avLst/>
            </a:prstGeom>
          </p:spPr>
          <p:txBody>
            <a:bodyPr anchor="ctr" rtlCol="false" tIns="50800" lIns="50800" bIns="50800" rIns="50800"/>
            <a:lstStyle/>
            <a:p>
              <a:pPr algn="ctr">
                <a:lnSpc>
                  <a:spcPts val="1680"/>
                </a:lnSpc>
              </a:pPr>
            </a:p>
          </p:txBody>
        </p:sp>
      </p:grpSp>
      <p:grpSp>
        <p:nvGrpSpPr>
          <p:cNvPr name="Group 87" id="87"/>
          <p:cNvGrpSpPr/>
          <p:nvPr/>
        </p:nvGrpSpPr>
        <p:grpSpPr>
          <a:xfrm rot="0">
            <a:off x="5596101" y="6030081"/>
            <a:ext cx="120164" cy="45342"/>
            <a:chOff x="0" y="0"/>
            <a:chExt cx="1077026" cy="406400"/>
          </a:xfrm>
        </p:grpSpPr>
        <p:sp>
          <p:nvSpPr>
            <p:cNvPr name="Freeform 88" id="88"/>
            <p:cNvSpPr/>
            <p:nvPr/>
          </p:nvSpPr>
          <p:spPr>
            <a:xfrm flipH="false" flipV="false" rot="0">
              <a:off x="0" y="0"/>
              <a:ext cx="1077026" cy="406400"/>
            </a:xfrm>
            <a:custGeom>
              <a:avLst/>
              <a:gdLst/>
              <a:ahLst/>
              <a:cxnLst/>
              <a:rect r="r" b="b" t="t" l="l"/>
              <a:pathLst>
                <a:path h="406400" w="1077026">
                  <a:moveTo>
                    <a:pt x="873826" y="0"/>
                  </a:moveTo>
                  <a:cubicBezTo>
                    <a:pt x="986051" y="0"/>
                    <a:pt x="1077026" y="90976"/>
                    <a:pt x="1077026" y="203200"/>
                  </a:cubicBezTo>
                  <a:cubicBezTo>
                    <a:pt x="1077026" y="315424"/>
                    <a:pt x="986051" y="406400"/>
                    <a:pt x="873826" y="406400"/>
                  </a:cubicBezTo>
                  <a:lnTo>
                    <a:pt x="203200" y="406400"/>
                  </a:lnTo>
                  <a:cubicBezTo>
                    <a:pt x="90976" y="406400"/>
                    <a:pt x="0" y="315424"/>
                    <a:pt x="0" y="203200"/>
                  </a:cubicBezTo>
                  <a:cubicBezTo>
                    <a:pt x="0" y="90976"/>
                    <a:pt x="90976" y="0"/>
                    <a:pt x="203200" y="0"/>
                  </a:cubicBezTo>
                  <a:close/>
                </a:path>
              </a:pathLst>
            </a:custGeom>
            <a:solidFill>
              <a:srgbClr val="DD8B52"/>
            </a:solidFill>
            <a:ln cap="sq">
              <a:noFill/>
              <a:prstDash val="solid"/>
              <a:miter/>
            </a:ln>
          </p:spPr>
        </p:sp>
        <p:sp>
          <p:nvSpPr>
            <p:cNvPr name="TextBox 89" id="89"/>
            <p:cNvSpPr txBox="true"/>
            <p:nvPr/>
          </p:nvSpPr>
          <p:spPr>
            <a:xfrm>
              <a:off x="0" y="-28575"/>
              <a:ext cx="1077026" cy="434975"/>
            </a:xfrm>
            <a:prstGeom prst="rect">
              <a:avLst/>
            </a:prstGeom>
          </p:spPr>
          <p:txBody>
            <a:bodyPr anchor="ctr" rtlCol="false" tIns="50800" lIns="50800" bIns="50800" rIns="50800"/>
            <a:lstStyle/>
            <a:p>
              <a:pPr algn="ctr">
                <a:lnSpc>
                  <a:spcPts val="1680"/>
                </a:lnSpc>
              </a:pPr>
            </a:p>
          </p:txBody>
        </p:sp>
      </p:grpSp>
      <p:sp>
        <p:nvSpPr>
          <p:cNvPr name="TextBox 90" id="90"/>
          <p:cNvSpPr txBox="true"/>
          <p:nvPr/>
        </p:nvSpPr>
        <p:spPr>
          <a:xfrm rot="0">
            <a:off x="5307304" y="6116464"/>
            <a:ext cx="349229" cy="116708"/>
          </a:xfrm>
          <a:prstGeom prst="rect">
            <a:avLst/>
          </a:prstGeom>
        </p:spPr>
        <p:txBody>
          <a:bodyPr anchor="t" rtlCol="false" tIns="0" lIns="0" bIns="0" rIns="0">
            <a:spAutoFit/>
          </a:bodyPr>
          <a:lstStyle/>
          <a:p>
            <a:pPr algn="l" marL="0" indent="0" lvl="0">
              <a:lnSpc>
                <a:spcPts val="1079"/>
              </a:lnSpc>
              <a:spcBef>
                <a:spcPct val="0"/>
              </a:spcBef>
            </a:pPr>
            <a:r>
              <a:rPr lang="en-US" b="true" sz="599" spc="-26" strike="noStrike" u="none">
                <a:solidFill>
                  <a:srgbClr val="333333"/>
                </a:solidFill>
                <a:latin typeface="Garet Bold"/>
                <a:ea typeface="Garet Bold"/>
                <a:cs typeface="Garet Bold"/>
                <a:sym typeface="Garet Bold"/>
              </a:rPr>
              <a:t>Desktop</a:t>
            </a:r>
          </a:p>
        </p:txBody>
      </p:sp>
      <p:grpSp>
        <p:nvGrpSpPr>
          <p:cNvPr name="Group 91" id="91"/>
          <p:cNvGrpSpPr/>
          <p:nvPr/>
        </p:nvGrpSpPr>
        <p:grpSpPr>
          <a:xfrm rot="0">
            <a:off x="5803399" y="5985239"/>
            <a:ext cx="488109" cy="283592"/>
            <a:chOff x="0" y="0"/>
            <a:chExt cx="230131" cy="133707"/>
          </a:xfrm>
        </p:grpSpPr>
        <p:sp>
          <p:nvSpPr>
            <p:cNvPr name="Freeform 92" id="92"/>
            <p:cNvSpPr/>
            <p:nvPr/>
          </p:nvSpPr>
          <p:spPr>
            <a:xfrm flipH="false" flipV="false" rot="0">
              <a:off x="0" y="0"/>
              <a:ext cx="230131" cy="133707"/>
            </a:xfrm>
            <a:custGeom>
              <a:avLst/>
              <a:gdLst/>
              <a:ahLst/>
              <a:cxnLst/>
              <a:rect r="r" b="b" t="t" l="l"/>
              <a:pathLst>
                <a:path h="133707" w="230131">
                  <a:moveTo>
                    <a:pt x="66853" y="0"/>
                  </a:moveTo>
                  <a:lnTo>
                    <a:pt x="163278" y="0"/>
                  </a:lnTo>
                  <a:cubicBezTo>
                    <a:pt x="200200" y="0"/>
                    <a:pt x="230131" y="29931"/>
                    <a:pt x="230131" y="66853"/>
                  </a:cubicBezTo>
                  <a:lnTo>
                    <a:pt x="230131" y="66853"/>
                  </a:lnTo>
                  <a:cubicBezTo>
                    <a:pt x="230131" y="103775"/>
                    <a:pt x="200200" y="133707"/>
                    <a:pt x="163278" y="133707"/>
                  </a:cubicBezTo>
                  <a:lnTo>
                    <a:pt x="66853" y="133707"/>
                  </a:lnTo>
                  <a:cubicBezTo>
                    <a:pt x="29931" y="133707"/>
                    <a:pt x="0" y="103775"/>
                    <a:pt x="0" y="66853"/>
                  </a:cubicBezTo>
                  <a:lnTo>
                    <a:pt x="0" y="66853"/>
                  </a:lnTo>
                  <a:cubicBezTo>
                    <a:pt x="0" y="29931"/>
                    <a:pt x="29931" y="0"/>
                    <a:pt x="66853" y="0"/>
                  </a:cubicBezTo>
                  <a:close/>
                </a:path>
              </a:pathLst>
            </a:custGeom>
            <a:solidFill>
              <a:srgbClr val="FFFFFF"/>
            </a:solidFill>
          </p:spPr>
        </p:sp>
        <p:sp>
          <p:nvSpPr>
            <p:cNvPr name="TextBox 93" id="93"/>
            <p:cNvSpPr txBox="true"/>
            <p:nvPr/>
          </p:nvSpPr>
          <p:spPr>
            <a:xfrm>
              <a:off x="0" y="-28575"/>
              <a:ext cx="230131" cy="162282"/>
            </a:xfrm>
            <a:prstGeom prst="rect">
              <a:avLst/>
            </a:prstGeom>
          </p:spPr>
          <p:txBody>
            <a:bodyPr anchor="ctr" rtlCol="false" tIns="50800" lIns="50800" bIns="50800" rIns="50800"/>
            <a:lstStyle/>
            <a:p>
              <a:pPr algn="ctr">
                <a:lnSpc>
                  <a:spcPts val="1680"/>
                </a:lnSpc>
              </a:pPr>
            </a:p>
          </p:txBody>
        </p:sp>
      </p:grpSp>
      <p:grpSp>
        <p:nvGrpSpPr>
          <p:cNvPr name="Group 94" id="94"/>
          <p:cNvGrpSpPr/>
          <p:nvPr/>
        </p:nvGrpSpPr>
        <p:grpSpPr>
          <a:xfrm rot="0">
            <a:off x="6127692" y="6030081"/>
            <a:ext cx="120164" cy="45342"/>
            <a:chOff x="0" y="0"/>
            <a:chExt cx="1077026" cy="406400"/>
          </a:xfrm>
        </p:grpSpPr>
        <p:sp>
          <p:nvSpPr>
            <p:cNvPr name="Freeform 95" id="95"/>
            <p:cNvSpPr/>
            <p:nvPr/>
          </p:nvSpPr>
          <p:spPr>
            <a:xfrm flipH="false" flipV="false" rot="0">
              <a:off x="0" y="0"/>
              <a:ext cx="1077026" cy="406400"/>
            </a:xfrm>
            <a:custGeom>
              <a:avLst/>
              <a:gdLst/>
              <a:ahLst/>
              <a:cxnLst/>
              <a:rect r="r" b="b" t="t" l="l"/>
              <a:pathLst>
                <a:path h="406400" w="1077026">
                  <a:moveTo>
                    <a:pt x="873826" y="0"/>
                  </a:moveTo>
                  <a:cubicBezTo>
                    <a:pt x="986051" y="0"/>
                    <a:pt x="1077026" y="90976"/>
                    <a:pt x="1077026" y="203200"/>
                  </a:cubicBezTo>
                  <a:cubicBezTo>
                    <a:pt x="1077026" y="315424"/>
                    <a:pt x="986051" y="406400"/>
                    <a:pt x="873826" y="406400"/>
                  </a:cubicBezTo>
                  <a:lnTo>
                    <a:pt x="203200" y="406400"/>
                  </a:lnTo>
                  <a:cubicBezTo>
                    <a:pt x="90976" y="406400"/>
                    <a:pt x="0" y="315424"/>
                    <a:pt x="0" y="203200"/>
                  </a:cubicBezTo>
                  <a:cubicBezTo>
                    <a:pt x="0" y="90976"/>
                    <a:pt x="90976" y="0"/>
                    <a:pt x="203200" y="0"/>
                  </a:cubicBezTo>
                  <a:close/>
                </a:path>
              </a:pathLst>
            </a:custGeom>
            <a:solidFill>
              <a:srgbClr val="E8A67C"/>
            </a:solidFill>
            <a:ln cap="sq">
              <a:noFill/>
              <a:prstDash val="solid"/>
              <a:miter/>
            </a:ln>
          </p:spPr>
        </p:sp>
        <p:sp>
          <p:nvSpPr>
            <p:cNvPr name="TextBox 96" id="96"/>
            <p:cNvSpPr txBox="true"/>
            <p:nvPr/>
          </p:nvSpPr>
          <p:spPr>
            <a:xfrm>
              <a:off x="0" y="-28575"/>
              <a:ext cx="1077026" cy="434975"/>
            </a:xfrm>
            <a:prstGeom prst="rect">
              <a:avLst/>
            </a:prstGeom>
          </p:spPr>
          <p:txBody>
            <a:bodyPr anchor="ctr" rtlCol="false" tIns="50800" lIns="50800" bIns="50800" rIns="50800"/>
            <a:lstStyle/>
            <a:p>
              <a:pPr algn="ctr">
                <a:lnSpc>
                  <a:spcPts val="1680"/>
                </a:lnSpc>
              </a:pPr>
            </a:p>
          </p:txBody>
        </p:sp>
      </p:grpSp>
      <p:sp>
        <p:nvSpPr>
          <p:cNvPr name="TextBox 97" id="97"/>
          <p:cNvSpPr txBox="true"/>
          <p:nvPr/>
        </p:nvSpPr>
        <p:spPr>
          <a:xfrm rot="0">
            <a:off x="5838895" y="6116464"/>
            <a:ext cx="349229" cy="116708"/>
          </a:xfrm>
          <a:prstGeom prst="rect">
            <a:avLst/>
          </a:prstGeom>
        </p:spPr>
        <p:txBody>
          <a:bodyPr anchor="t" rtlCol="false" tIns="0" lIns="0" bIns="0" rIns="0">
            <a:spAutoFit/>
          </a:bodyPr>
          <a:lstStyle/>
          <a:p>
            <a:pPr algn="l" marL="0" indent="0" lvl="0">
              <a:lnSpc>
                <a:spcPts val="1079"/>
              </a:lnSpc>
              <a:spcBef>
                <a:spcPct val="0"/>
              </a:spcBef>
            </a:pPr>
            <a:r>
              <a:rPr lang="en-US" b="true" sz="599" spc="-26" strike="noStrike" u="none">
                <a:solidFill>
                  <a:srgbClr val="333333"/>
                </a:solidFill>
                <a:latin typeface="Garet Bold"/>
                <a:ea typeface="Garet Bold"/>
                <a:cs typeface="Garet Bold"/>
                <a:sym typeface="Garet Bold"/>
              </a:rPr>
              <a:t>Mobile</a:t>
            </a:r>
          </a:p>
        </p:txBody>
      </p:sp>
      <p:grpSp>
        <p:nvGrpSpPr>
          <p:cNvPr name="Group 98" id="98"/>
          <p:cNvGrpSpPr/>
          <p:nvPr/>
        </p:nvGrpSpPr>
        <p:grpSpPr>
          <a:xfrm rot="0">
            <a:off x="6339133" y="5985239"/>
            <a:ext cx="488109" cy="283592"/>
            <a:chOff x="0" y="0"/>
            <a:chExt cx="230131" cy="133707"/>
          </a:xfrm>
        </p:grpSpPr>
        <p:sp>
          <p:nvSpPr>
            <p:cNvPr name="Freeform 99" id="99"/>
            <p:cNvSpPr/>
            <p:nvPr/>
          </p:nvSpPr>
          <p:spPr>
            <a:xfrm flipH="false" flipV="false" rot="0">
              <a:off x="0" y="0"/>
              <a:ext cx="230131" cy="133707"/>
            </a:xfrm>
            <a:custGeom>
              <a:avLst/>
              <a:gdLst/>
              <a:ahLst/>
              <a:cxnLst/>
              <a:rect r="r" b="b" t="t" l="l"/>
              <a:pathLst>
                <a:path h="133707" w="230131">
                  <a:moveTo>
                    <a:pt x="66853" y="0"/>
                  </a:moveTo>
                  <a:lnTo>
                    <a:pt x="163278" y="0"/>
                  </a:lnTo>
                  <a:cubicBezTo>
                    <a:pt x="200200" y="0"/>
                    <a:pt x="230131" y="29931"/>
                    <a:pt x="230131" y="66853"/>
                  </a:cubicBezTo>
                  <a:lnTo>
                    <a:pt x="230131" y="66853"/>
                  </a:lnTo>
                  <a:cubicBezTo>
                    <a:pt x="230131" y="103775"/>
                    <a:pt x="200200" y="133707"/>
                    <a:pt x="163278" y="133707"/>
                  </a:cubicBezTo>
                  <a:lnTo>
                    <a:pt x="66853" y="133707"/>
                  </a:lnTo>
                  <a:cubicBezTo>
                    <a:pt x="29931" y="133707"/>
                    <a:pt x="0" y="103775"/>
                    <a:pt x="0" y="66853"/>
                  </a:cubicBezTo>
                  <a:lnTo>
                    <a:pt x="0" y="66853"/>
                  </a:lnTo>
                  <a:cubicBezTo>
                    <a:pt x="0" y="29931"/>
                    <a:pt x="29931" y="0"/>
                    <a:pt x="66853" y="0"/>
                  </a:cubicBezTo>
                  <a:close/>
                </a:path>
              </a:pathLst>
            </a:custGeom>
            <a:solidFill>
              <a:srgbClr val="FFFFFF"/>
            </a:solidFill>
          </p:spPr>
        </p:sp>
        <p:sp>
          <p:nvSpPr>
            <p:cNvPr name="TextBox 100" id="100"/>
            <p:cNvSpPr txBox="true"/>
            <p:nvPr/>
          </p:nvSpPr>
          <p:spPr>
            <a:xfrm>
              <a:off x="0" y="-28575"/>
              <a:ext cx="230131" cy="162282"/>
            </a:xfrm>
            <a:prstGeom prst="rect">
              <a:avLst/>
            </a:prstGeom>
          </p:spPr>
          <p:txBody>
            <a:bodyPr anchor="ctr" rtlCol="false" tIns="50800" lIns="50800" bIns="50800" rIns="50800"/>
            <a:lstStyle/>
            <a:p>
              <a:pPr algn="ctr">
                <a:lnSpc>
                  <a:spcPts val="1680"/>
                </a:lnSpc>
              </a:pPr>
            </a:p>
          </p:txBody>
        </p:sp>
      </p:grpSp>
      <p:grpSp>
        <p:nvGrpSpPr>
          <p:cNvPr name="Group 101" id="101"/>
          <p:cNvGrpSpPr/>
          <p:nvPr/>
        </p:nvGrpSpPr>
        <p:grpSpPr>
          <a:xfrm rot="0">
            <a:off x="6663426" y="6030081"/>
            <a:ext cx="120164" cy="45342"/>
            <a:chOff x="0" y="0"/>
            <a:chExt cx="1077026" cy="406400"/>
          </a:xfrm>
        </p:grpSpPr>
        <p:sp>
          <p:nvSpPr>
            <p:cNvPr name="Freeform 102" id="102"/>
            <p:cNvSpPr/>
            <p:nvPr/>
          </p:nvSpPr>
          <p:spPr>
            <a:xfrm flipH="false" flipV="false" rot="0">
              <a:off x="0" y="0"/>
              <a:ext cx="1077026" cy="406400"/>
            </a:xfrm>
            <a:custGeom>
              <a:avLst/>
              <a:gdLst/>
              <a:ahLst/>
              <a:cxnLst/>
              <a:rect r="r" b="b" t="t" l="l"/>
              <a:pathLst>
                <a:path h="406400" w="1077026">
                  <a:moveTo>
                    <a:pt x="873826" y="0"/>
                  </a:moveTo>
                  <a:cubicBezTo>
                    <a:pt x="986051" y="0"/>
                    <a:pt x="1077026" y="90976"/>
                    <a:pt x="1077026" y="203200"/>
                  </a:cubicBezTo>
                  <a:cubicBezTo>
                    <a:pt x="1077026" y="315424"/>
                    <a:pt x="986051" y="406400"/>
                    <a:pt x="873826" y="406400"/>
                  </a:cubicBezTo>
                  <a:lnTo>
                    <a:pt x="203200" y="406400"/>
                  </a:lnTo>
                  <a:cubicBezTo>
                    <a:pt x="90976" y="406400"/>
                    <a:pt x="0" y="315424"/>
                    <a:pt x="0" y="203200"/>
                  </a:cubicBezTo>
                  <a:cubicBezTo>
                    <a:pt x="0" y="90976"/>
                    <a:pt x="90976" y="0"/>
                    <a:pt x="203200" y="0"/>
                  </a:cubicBezTo>
                  <a:close/>
                </a:path>
              </a:pathLst>
            </a:custGeom>
            <a:solidFill>
              <a:srgbClr val="EFC9AF"/>
            </a:solidFill>
            <a:ln cap="sq">
              <a:noFill/>
              <a:prstDash val="solid"/>
              <a:miter/>
            </a:ln>
          </p:spPr>
        </p:sp>
        <p:sp>
          <p:nvSpPr>
            <p:cNvPr name="TextBox 103" id="103"/>
            <p:cNvSpPr txBox="true"/>
            <p:nvPr/>
          </p:nvSpPr>
          <p:spPr>
            <a:xfrm>
              <a:off x="0" y="-28575"/>
              <a:ext cx="1077026" cy="434975"/>
            </a:xfrm>
            <a:prstGeom prst="rect">
              <a:avLst/>
            </a:prstGeom>
          </p:spPr>
          <p:txBody>
            <a:bodyPr anchor="ctr" rtlCol="false" tIns="50800" lIns="50800" bIns="50800" rIns="50800"/>
            <a:lstStyle/>
            <a:p>
              <a:pPr algn="ctr">
                <a:lnSpc>
                  <a:spcPts val="1680"/>
                </a:lnSpc>
              </a:pPr>
            </a:p>
          </p:txBody>
        </p:sp>
      </p:grpSp>
      <p:sp>
        <p:nvSpPr>
          <p:cNvPr name="TextBox 104" id="104"/>
          <p:cNvSpPr txBox="true"/>
          <p:nvPr/>
        </p:nvSpPr>
        <p:spPr>
          <a:xfrm rot="0">
            <a:off x="6374629" y="6116464"/>
            <a:ext cx="349229" cy="116205"/>
          </a:xfrm>
          <a:prstGeom prst="rect">
            <a:avLst/>
          </a:prstGeom>
        </p:spPr>
        <p:txBody>
          <a:bodyPr anchor="t" rtlCol="false" tIns="0" lIns="0" bIns="0" rIns="0">
            <a:spAutoFit/>
          </a:bodyPr>
          <a:lstStyle/>
          <a:p>
            <a:pPr algn="l">
              <a:lnSpc>
                <a:spcPts val="1079"/>
              </a:lnSpc>
            </a:pPr>
            <a:r>
              <a:rPr lang="en-US" sz="599" spc="-26" b="true">
                <a:solidFill>
                  <a:srgbClr val="333333"/>
                </a:solidFill>
                <a:latin typeface="Garet Bold"/>
                <a:ea typeface="Garet Bold"/>
                <a:cs typeface="Garet Bold"/>
                <a:sym typeface="Garet Bold"/>
              </a:rPr>
              <a:t>Tablet</a:t>
            </a:r>
          </a:p>
        </p:txBody>
      </p:sp>
      <p:sp>
        <p:nvSpPr>
          <p:cNvPr name="TextBox 105" id="105"/>
          <p:cNvSpPr txBox="true"/>
          <p:nvPr/>
        </p:nvSpPr>
        <p:spPr>
          <a:xfrm rot="0">
            <a:off x="8190325" y="5909568"/>
            <a:ext cx="565933" cy="140335"/>
          </a:xfrm>
          <a:prstGeom prst="rect">
            <a:avLst/>
          </a:prstGeom>
        </p:spPr>
        <p:txBody>
          <a:bodyPr anchor="t" rtlCol="false" tIns="0" lIns="0" bIns="0" rIns="0">
            <a:spAutoFit/>
          </a:bodyPr>
          <a:lstStyle/>
          <a:p>
            <a:pPr algn="l" marL="0" indent="0" lvl="0">
              <a:lnSpc>
                <a:spcPts val="1260"/>
              </a:lnSpc>
              <a:spcBef>
                <a:spcPct val="0"/>
              </a:spcBef>
            </a:pPr>
            <a:r>
              <a:rPr lang="en-US" b="true" sz="700" spc="-31" strike="noStrike" u="none">
                <a:solidFill>
                  <a:srgbClr val="333333"/>
                </a:solidFill>
                <a:latin typeface="Garet Bold"/>
                <a:ea typeface="Garet Bold"/>
                <a:cs typeface="Garet Bold"/>
                <a:sym typeface="Garet Bold"/>
              </a:rPr>
              <a:t>Age 25-34</a:t>
            </a:r>
          </a:p>
        </p:txBody>
      </p:sp>
      <p:sp>
        <p:nvSpPr>
          <p:cNvPr name="TextBox 106" id="106"/>
          <p:cNvSpPr txBox="true"/>
          <p:nvPr/>
        </p:nvSpPr>
        <p:spPr>
          <a:xfrm rot="0">
            <a:off x="4445141" y="5937535"/>
            <a:ext cx="565933" cy="140335"/>
          </a:xfrm>
          <a:prstGeom prst="rect">
            <a:avLst/>
          </a:prstGeom>
        </p:spPr>
        <p:txBody>
          <a:bodyPr anchor="t" rtlCol="false" tIns="0" lIns="0" bIns="0" rIns="0">
            <a:spAutoFit/>
          </a:bodyPr>
          <a:lstStyle/>
          <a:p>
            <a:pPr algn="l">
              <a:lnSpc>
                <a:spcPts val="1260"/>
              </a:lnSpc>
            </a:pPr>
            <a:r>
              <a:rPr lang="en-US" sz="700" spc="-31" b="true">
                <a:solidFill>
                  <a:srgbClr val="333333"/>
                </a:solidFill>
                <a:latin typeface="Garet Bold"/>
                <a:ea typeface="Garet Bold"/>
                <a:cs typeface="Garet Bold"/>
                <a:sym typeface="Garet Bold"/>
              </a:rPr>
              <a:t>Organic</a:t>
            </a:r>
          </a:p>
        </p:txBody>
      </p:sp>
      <p:sp>
        <p:nvSpPr>
          <p:cNvPr name="TextBox 107" id="107"/>
          <p:cNvSpPr txBox="true"/>
          <p:nvPr/>
        </p:nvSpPr>
        <p:spPr>
          <a:xfrm rot="0">
            <a:off x="7937081" y="4511563"/>
            <a:ext cx="403290" cy="281941"/>
          </a:xfrm>
          <a:prstGeom prst="rect">
            <a:avLst/>
          </a:prstGeom>
        </p:spPr>
        <p:txBody>
          <a:bodyPr anchor="t" rtlCol="false" tIns="0" lIns="0" bIns="0" rIns="0">
            <a:spAutoFit/>
          </a:bodyPr>
          <a:lstStyle/>
          <a:p>
            <a:pPr algn="ctr">
              <a:lnSpc>
                <a:spcPts val="2339"/>
              </a:lnSpc>
            </a:pPr>
            <a:r>
              <a:rPr lang="en-US" b="true" sz="1299" spc="-58">
                <a:solidFill>
                  <a:srgbClr val="6B4124"/>
                </a:solidFill>
                <a:latin typeface="Garet Bold"/>
                <a:ea typeface="Garet Bold"/>
                <a:cs typeface="Garet Bold"/>
                <a:sym typeface="Garet Bold"/>
              </a:rPr>
              <a:t>15%</a:t>
            </a:r>
          </a:p>
        </p:txBody>
      </p:sp>
      <p:sp>
        <p:nvSpPr>
          <p:cNvPr name="TextBox 108" id="108"/>
          <p:cNvSpPr txBox="true"/>
          <p:nvPr/>
        </p:nvSpPr>
        <p:spPr>
          <a:xfrm rot="0">
            <a:off x="8085401" y="4883855"/>
            <a:ext cx="481280" cy="281941"/>
          </a:xfrm>
          <a:prstGeom prst="rect">
            <a:avLst/>
          </a:prstGeom>
        </p:spPr>
        <p:txBody>
          <a:bodyPr anchor="t" rtlCol="false" tIns="0" lIns="0" bIns="0" rIns="0">
            <a:spAutoFit/>
          </a:bodyPr>
          <a:lstStyle/>
          <a:p>
            <a:pPr algn="ctr" marL="0" indent="0" lvl="0">
              <a:lnSpc>
                <a:spcPts val="2339"/>
              </a:lnSpc>
              <a:spcBef>
                <a:spcPct val="0"/>
              </a:spcBef>
            </a:pPr>
            <a:r>
              <a:rPr lang="en-US" b="true" sz="1299" spc="-58" strike="noStrike" u="none">
                <a:solidFill>
                  <a:srgbClr val="6B4124"/>
                </a:solidFill>
                <a:latin typeface="Garet Bold"/>
                <a:ea typeface="Garet Bold"/>
                <a:cs typeface="Garet Bold"/>
                <a:sym typeface="Garet Bold"/>
              </a:rPr>
              <a:t>20%</a:t>
            </a:r>
          </a:p>
        </p:txBody>
      </p:sp>
      <p:sp>
        <p:nvSpPr>
          <p:cNvPr name="TextBox 109" id="109"/>
          <p:cNvSpPr txBox="true"/>
          <p:nvPr/>
        </p:nvSpPr>
        <p:spPr>
          <a:xfrm rot="0">
            <a:off x="7638722" y="5277694"/>
            <a:ext cx="551603" cy="281941"/>
          </a:xfrm>
          <a:prstGeom prst="rect">
            <a:avLst/>
          </a:prstGeom>
        </p:spPr>
        <p:txBody>
          <a:bodyPr anchor="t" rtlCol="false" tIns="0" lIns="0" bIns="0" rIns="0">
            <a:spAutoFit/>
          </a:bodyPr>
          <a:lstStyle/>
          <a:p>
            <a:pPr algn="ctr">
              <a:lnSpc>
                <a:spcPts val="2339"/>
              </a:lnSpc>
            </a:pPr>
            <a:r>
              <a:rPr lang="en-US" b="true" sz="1299" spc="-58">
                <a:solidFill>
                  <a:srgbClr val="FFFFFF"/>
                </a:solidFill>
                <a:latin typeface="Garet Bold"/>
                <a:ea typeface="Garet Bold"/>
                <a:cs typeface="Garet Bold"/>
                <a:sym typeface="Garet Bold"/>
              </a:rPr>
              <a:t>30%</a:t>
            </a:r>
          </a:p>
        </p:txBody>
      </p:sp>
      <p:sp>
        <p:nvSpPr>
          <p:cNvPr name="TextBox 110" id="110"/>
          <p:cNvSpPr txBox="true"/>
          <p:nvPr/>
        </p:nvSpPr>
        <p:spPr>
          <a:xfrm rot="0">
            <a:off x="7353037" y="4737816"/>
            <a:ext cx="449675" cy="281941"/>
          </a:xfrm>
          <a:prstGeom prst="rect">
            <a:avLst/>
          </a:prstGeom>
        </p:spPr>
        <p:txBody>
          <a:bodyPr anchor="t" rtlCol="false" tIns="0" lIns="0" bIns="0" rIns="0">
            <a:spAutoFit/>
          </a:bodyPr>
          <a:lstStyle/>
          <a:p>
            <a:pPr algn="ctr">
              <a:lnSpc>
                <a:spcPts val="2339"/>
              </a:lnSpc>
            </a:pPr>
            <a:r>
              <a:rPr lang="en-US" b="true" sz="1299" spc="-58">
                <a:solidFill>
                  <a:srgbClr val="FFFFFF"/>
                </a:solidFill>
                <a:latin typeface="Garet Bold"/>
                <a:ea typeface="Garet Bold"/>
                <a:cs typeface="Garet Bold"/>
                <a:sym typeface="Garet Bold"/>
              </a:rPr>
              <a:t>35%</a:t>
            </a:r>
          </a:p>
        </p:txBody>
      </p:sp>
      <p:sp>
        <p:nvSpPr>
          <p:cNvPr name="TextBox 111" id="111"/>
          <p:cNvSpPr txBox="true"/>
          <p:nvPr/>
        </p:nvSpPr>
        <p:spPr>
          <a:xfrm rot="0">
            <a:off x="7399647" y="6150754"/>
            <a:ext cx="565933" cy="140335"/>
          </a:xfrm>
          <a:prstGeom prst="rect">
            <a:avLst/>
          </a:prstGeom>
        </p:spPr>
        <p:txBody>
          <a:bodyPr anchor="t" rtlCol="false" tIns="0" lIns="0" bIns="0" rIns="0">
            <a:spAutoFit/>
          </a:bodyPr>
          <a:lstStyle/>
          <a:p>
            <a:pPr algn="l" marL="0" indent="0" lvl="0">
              <a:lnSpc>
                <a:spcPts val="1260"/>
              </a:lnSpc>
              <a:spcBef>
                <a:spcPct val="0"/>
              </a:spcBef>
            </a:pPr>
            <a:r>
              <a:rPr lang="en-US" b="true" sz="700" spc="-31" strike="noStrike" u="none">
                <a:solidFill>
                  <a:srgbClr val="333333"/>
                </a:solidFill>
                <a:latin typeface="Garet Bold"/>
                <a:ea typeface="Garet Bold"/>
                <a:cs typeface="Garet Bold"/>
                <a:sym typeface="Garet Bold"/>
              </a:rPr>
              <a:t>Age 35-44</a:t>
            </a:r>
          </a:p>
        </p:txBody>
      </p:sp>
      <p:sp>
        <p:nvSpPr>
          <p:cNvPr name="TextBox 112" id="112"/>
          <p:cNvSpPr txBox="true"/>
          <p:nvPr/>
        </p:nvSpPr>
        <p:spPr>
          <a:xfrm rot="0">
            <a:off x="3654463" y="6138100"/>
            <a:ext cx="565933" cy="140335"/>
          </a:xfrm>
          <a:prstGeom prst="rect">
            <a:avLst/>
          </a:prstGeom>
        </p:spPr>
        <p:txBody>
          <a:bodyPr anchor="t" rtlCol="false" tIns="0" lIns="0" bIns="0" rIns="0">
            <a:spAutoFit/>
          </a:bodyPr>
          <a:lstStyle/>
          <a:p>
            <a:pPr algn="l">
              <a:lnSpc>
                <a:spcPts val="1260"/>
              </a:lnSpc>
            </a:pPr>
            <a:r>
              <a:rPr lang="en-US" sz="700" spc="-31" b="true">
                <a:solidFill>
                  <a:srgbClr val="333333"/>
                </a:solidFill>
                <a:latin typeface="Garet Bold"/>
                <a:ea typeface="Garet Bold"/>
                <a:cs typeface="Garet Bold"/>
                <a:sym typeface="Garet Bold"/>
              </a:rPr>
              <a:t>Referral</a:t>
            </a:r>
          </a:p>
        </p:txBody>
      </p:sp>
      <p:sp>
        <p:nvSpPr>
          <p:cNvPr name="TextBox 113" id="113"/>
          <p:cNvSpPr txBox="true"/>
          <p:nvPr/>
        </p:nvSpPr>
        <p:spPr>
          <a:xfrm rot="0">
            <a:off x="8190325" y="6150754"/>
            <a:ext cx="565933" cy="140335"/>
          </a:xfrm>
          <a:prstGeom prst="rect">
            <a:avLst/>
          </a:prstGeom>
        </p:spPr>
        <p:txBody>
          <a:bodyPr anchor="t" rtlCol="false" tIns="0" lIns="0" bIns="0" rIns="0">
            <a:spAutoFit/>
          </a:bodyPr>
          <a:lstStyle/>
          <a:p>
            <a:pPr algn="l">
              <a:lnSpc>
                <a:spcPts val="1260"/>
              </a:lnSpc>
            </a:pPr>
            <a:r>
              <a:rPr lang="en-US" sz="700" spc="-31" b="true">
                <a:solidFill>
                  <a:srgbClr val="333333"/>
                </a:solidFill>
                <a:latin typeface="Garet Bold"/>
                <a:ea typeface="Garet Bold"/>
                <a:cs typeface="Garet Bold"/>
                <a:sym typeface="Garet Bold"/>
              </a:rPr>
              <a:t>Age 45+</a:t>
            </a:r>
          </a:p>
        </p:txBody>
      </p:sp>
      <p:sp>
        <p:nvSpPr>
          <p:cNvPr name="TextBox 114" id="114"/>
          <p:cNvSpPr txBox="true"/>
          <p:nvPr/>
        </p:nvSpPr>
        <p:spPr>
          <a:xfrm rot="0">
            <a:off x="4445141" y="6138100"/>
            <a:ext cx="565933" cy="140335"/>
          </a:xfrm>
          <a:prstGeom prst="rect">
            <a:avLst/>
          </a:prstGeom>
        </p:spPr>
        <p:txBody>
          <a:bodyPr anchor="t" rtlCol="false" tIns="0" lIns="0" bIns="0" rIns="0">
            <a:spAutoFit/>
          </a:bodyPr>
          <a:lstStyle/>
          <a:p>
            <a:pPr algn="l">
              <a:lnSpc>
                <a:spcPts val="1260"/>
              </a:lnSpc>
            </a:pPr>
            <a:r>
              <a:rPr lang="en-US" sz="700" spc="-31" b="true">
                <a:solidFill>
                  <a:srgbClr val="333333"/>
                </a:solidFill>
                <a:latin typeface="Garet Bold"/>
                <a:ea typeface="Garet Bold"/>
                <a:cs typeface="Garet Bold"/>
                <a:sym typeface="Garet Bold"/>
              </a:rPr>
              <a:t>Social</a:t>
            </a:r>
          </a:p>
        </p:txBody>
      </p:sp>
      <p:sp>
        <p:nvSpPr>
          <p:cNvPr name="TextBox 115" id="115"/>
          <p:cNvSpPr txBox="true"/>
          <p:nvPr/>
        </p:nvSpPr>
        <p:spPr>
          <a:xfrm rot="0">
            <a:off x="3417020" y="2020239"/>
            <a:ext cx="962852" cy="207645"/>
          </a:xfrm>
          <a:prstGeom prst="rect">
            <a:avLst/>
          </a:prstGeom>
        </p:spPr>
        <p:txBody>
          <a:bodyPr anchor="t" rtlCol="false" tIns="0" lIns="0" bIns="0" rIns="0">
            <a:spAutoFit/>
          </a:bodyPr>
          <a:lstStyle/>
          <a:p>
            <a:pPr algn="l">
              <a:lnSpc>
                <a:spcPts val="1680"/>
              </a:lnSpc>
              <a:spcBef>
                <a:spcPct val="0"/>
              </a:spcBef>
            </a:pPr>
            <a:r>
              <a:rPr lang="en-US" b="true" sz="1200" spc="-54">
                <a:solidFill>
                  <a:srgbClr val="6B4124"/>
                </a:solidFill>
                <a:latin typeface="Garet Bold"/>
                <a:ea typeface="Garet Bold"/>
                <a:cs typeface="Garet Bold"/>
                <a:sym typeface="Garet Bold"/>
              </a:rPr>
              <a:t>Home</a:t>
            </a:r>
          </a:p>
        </p:txBody>
      </p:sp>
      <p:sp>
        <p:nvSpPr>
          <p:cNvPr name="TextBox 116" id="116"/>
          <p:cNvSpPr txBox="true"/>
          <p:nvPr/>
        </p:nvSpPr>
        <p:spPr>
          <a:xfrm rot="0">
            <a:off x="7399647" y="2079294"/>
            <a:ext cx="1227134" cy="148590"/>
          </a:xfrm>
          <a:prstGeom prst="rect">
            <a:avLst/>
          </a:prstGeom>
        </p:spPr>
        <p:txBody>
          <a:bodyPr anchor="t" rtlCol="false" tIns="0" lIns="0" bIns="0" rIns="0">
            <a:spAutoFit/>
          </a:bodyPr>
          <a:lstStyle/>
          <a:p>
            <a:pPr algn="l" marL="0" indent="0" lvl="0">
              <a:lnSpc>
                <a:spcPts val="1260"/>
              </a:lnSpc>
              <a:spcBef>
                <a:spcPct val="0"/>
              </a:spcBef>
            </a:pPr>
            <a:r>
              <a:rPr lang="en-US" sz="900" spc="-40" strike="noStrike" u="none">
                <a:solidFill>
                  <a:srgbClr val="333333"/>
                </a:solidFill>
                <a:latin typeface="Garet"/>
                <a:ea typeface="Garet"/>
                <a:cs typeface="Garet"/>
                <a:sym typeface="Garet"/>
              </a:rPr>
              <a:t>Highest Value</a:t>
            </a:r>
          </a:p>
        </p:txBody>
      </p:sp>
      <p:sp>
        <p:nvSpPr>
          <p:cNvPr name="TextBox 117" id="117"/>
          <p:cNvSpPr txBox="true"/>
          <p:nvPr/>
        </p:nvSpPr>
        <p:spPr>
          <a:xfrm rot="0">
            <a:off x="7399647" y="2486648"/>
            <a:ext cx="1181365" cy="257175"/>
          </a:xfrm>
          <a:prstGeom prst="rect">
            <a:avLst/>
          </a:prstGeom>
        </p:spPr>
        <p:txBody>
          <a:bodyPr anchor="t" rtlCol="false" tIns="0" lIns="0" bIns="0" rIns="0">
            <a:spAutoFit/>
          </a:bodyPr>
          <a:lstStyle/>
          <a:p>
            <a:pPr algn="l" marL="0" indent="0" lvl="0">
              <a:lnSpc>
                <a:spcPts val="2100"/>
              </a:lnSpc>
              <a:spcBef>
                <a:spcPct val="0"/>
              </a:spcBef>
            </a:pPr>
            <a:r>
              <a:rPr lang="en-US" b="true" sz="1500" spc="-67">
                <a:solidFill>
                  <a:srgbClr val="6B4124"/>
                </a:solidFill>
                <a:latin typeface="Garet Bold"/>
                <a:ea typeface="Garet Bold"/>
                <a:cs typeface="Garet Bold"/>
                <a:sym typeface="Garet Bold"/>
              </a:rPr>
              <a:t>Home</a:t>
            </a:r>
          </a:p>
        </p:txBody>
      </p:sp>
      <p:sp>
        <p:nvSpPr>
          <p:cNvPr name="TextBox 118" id="118"/>
          <p:cNvSpPr txBox="true"/>
          <p:nvPr/>
        </p:nvSpPr>
        <p:spPr>
          <a:xfrm rot="0">
            <a:off x="3417020" y="2973277"/>
            <a:ext cx="962852" cy="207645"/>
          </a:xfrm>
          <a:prstGeom prst="rect">
            <a:avLst/>
          </a:prstGeom>
        </p:spPr>
        <p:txBody>
          <a:bodyPr anchor="t" rtlCol="false" tIns="0" lIns="0" bIns="0" rIns="0">
            <a:spAutoFit/>
          </a:bodyPr>
          <a:lstStyle/>
          <a:p>
            <a:pPr algn="l">
              <a:lnSpc>
                <a:spcPts val="1680"/>
              </a:lnSpc>
              <a:spcBef>
                <a:spcPct val="0"/>
              </a:spcBef>
            </a:pPr>
            <a:r>
              <a:rPr lang="en-US" b="true" sz="1200" spc="-54">
                <a:solidFill>
                  <a:srgbClr val="FFFFFF"/>
                </a:solidFill>
                <a:latin typeface="Garet Bold"/>
                <a:ea typeface="Garet Bold"/>
                <a:cs typeface="Garet Bold"/>
                <a:sym typeface="Garet Bold"/>
              </a:rPr>
              <a:t>Contact</a:t>
            </a:r>
          </a:p>
        </p:txBody>
      </p:sp>
      <p:sp>
        <p:nvSpPr>
          <p:cNvPr name="TextBox 119" id="119"/>
          <p:cNvSpPr txBox="true"/>
          <p:nvPr/>
        </p:nvSpPr>
        <p:spPr>
          <a:xfrm rot="0">
            <a:off x="3417020" y="2655598"/>
            <a:ext cx="962852" cy="207645"/>
          </a:xfrm>
          <a:prstGeom prst="rect">
            <a:avLst/>
          </a:prstGeom>
        </p:spPr>
        <p:txBody>
          <a:bodyPr anchor="t" rtlCol="false" tIns="0" lIns="0" bIns="0" rIns="0">
            <a:spAutoFit/>
          </a:bodyPr>
          <a:lstStyle/>
          <a:p>
            <a:pPr algn="l" marL="0" indent="0" lvl="0">
              <a:lnSpc>
                <a:spcPts val="1680"/>
              </a:lnSpc>
              <a:spcBef>
                <a:spcPct val="0"/>
              </a:spcBef>
            </a:pPr>
            <a:r>
              <a:rPr lang="en-US" b="true" sz="1200" spc="-54" strike="noStrike" u="none">
                <a:solidFill>
                  <a:srgbClr val="FFFFFF"/>
                </a:solidFill>
                <a:latin typeface="Garet Bold"/>
                <a:ea typeface="Garet Bold"/>
                <a:cs typeface="Garet Bold"/>
                <a:sym typeface="Garet Bold"/>
              </a:rPr>
              <a:t>About</a:t>
            </a:r>
          </a:p>
        </p:txBody>
      </p:sp>
      <p:sp>
        <p:nvSpPr>
          <p:cNvPr name="TextBox 120" id="120"/>
          <p:cNvSpPr txBox="true"/>
          <p:nvPr/>
        </p:nvSpPr>
        <p:spPr>
          <a:xfrm rot="0">
            <a:off x="3417020" y="2337918"/>
            <a:ext cx="962852" cy="207645"/>
          </a:xfrm>
          <a:prstGeom prst="rect">
            <a:avLst/>
          </a:prstGeom>
        </p:spPr>
        <p:txBody>
          <a:bodyPr anchor="t" rtlCol="false" tIns="0" lIns="0" bIns="0" rIns="0">
            <a:spAutoFit/>
          </a:bodyPr>
          <a:lstStyle/>
          <a:p>
            <a:pPr algn="l" marL="0" indent="0" lvl="0">
              <a:lnSpc>
                <a:spcPts val="1680"/>
              </a:lnSpc>
              <a:spcBef>
                <a:spcPct val="0"/>
              </a:spcBef>
            </a:pPr>
            <a:r>
              <a:rPr lang="en-US" b="true" sz="1200" spc="-54" strike="noStrike" u="none">
                <a:solidFill>
                  <a:srgbClr val="6B4124"/>
                </a:solidFill>
                <a:latin typeface="Garet Bold"/>
                <a:ea typeface="Garet Bold"/>
                <a:cs typeface="Garet Bold"/>
                <a:sym typeface="Garet Bold"/>
              </a:rPr>
              <a:t>Product</a:t>
            </a:r>
          </a:p>
        </p:txBody>
      </p:sp>
      <p:sp>
        <p:nvSpPr>
          <p:cNvPr name="TextBox 121" id="121"/>
          <p:cNvSpPr txBox="true"/>
          <p:nvPr/>
        </p:nvSpPr>
        <p:spPr>
          <a:xfrm rot="0">
            <a:off x="1076239" y="5300849"/>
            <a:ext cx="315715" cy="207645"/>
          </a:xfrm>
          <a:prstGeom prst="rect">
            <a:avLst/>
          </a:prstGeom>
        </p:spPr>
        <p:txBody>
          <a:bodyPr anchor="t" rtlCol="false" tIns="0" lIns="0" bIns="0" rIns="0">
            <a:spAutoFit/>
          </a:bodyPr>
          <a:lstStyle/>
          <a:p>
            <a:pPr algn="ctr">
              <a:lnSpc>
                <a:spcPts val="1680"/>
              </a:lnSpc>
              <a:spcBef>
                <a:spcPct val="0"/>
              </a:spcBef>
            </a:pPr>
            <a:r>
              <a:rPr lang="en-US" b="true" sz="1200" spc="-54">
                <a:solidFill>
                  <a:srgbClr val="6B4124"/>
                </a:solidFill>
                <a:latin typeface="Garet Bold"/>
                <a:ea typeface="Garet Bold"/>
                <a:cs typeface="Garet Bold"/>
                <a:sym typeface="Garet Bold"/>
              </a:rPr>
              <a:t>30</a:t>
            </a:r>
          </a:p>
        </p:txBody>
      </p:sp>
      <p:sp>
        <p:nvSpPr>
          <p:cNvPr name="TextBox 122" id="122"/>
          <p:cNvSpPr txBox="true"/>
          <p:nvPr/>
        </p:nvSpPr>
        <p:spPr>
          <a:xfrm rot="0">
            <a:off x="2409316" y="5300849"/>
            <a:ext cx="315715" cy="207645"/>
          </a:xfrm>
          <a:prstGeom prst="rect">
            <a:avLst/>
          </a:prstGeom>
        </p:spPr>
        <p:txBody>
          <a:bodyPr anchor="t" rtlCol="false" tIns="0" lIns="0" bIns="0" rIns="0">
            <a:spAutoFit/>
          </a:bodyPr>
          <a:lstStyle/>
          <a:p>
            <a:pPr algn="ctr">
              <a:lnSpc>
                <a:spcPts val="1680"/>
              </a:lnSpc>
              <a:spcBef>
                <a:spcPct val="0"/>
              </a:spcBef>
            </a:pPr>
            <a:r>
              <a:rPr lang="en-US" b="true" sz="1200" spc="-54">
                <a:solidFill>
                  <a:srgbClr val="FFFFFF"/>
                </a:solidFill>
                <a:latin typeface="Garet Bold"/>
                <a:ea typeface="Garet Bold"/>
                <a:cs typeface="Garet Bold"/>
                <a:sym typeface="Garet Bold"/>
              </a:rPr>
              <a:t>20</a:t>
            </a:r>
          </a:p>
        </p:txBody>
      </p:sp>
      <p:sp>
        <p:nvSpPr>
          <p:cNvPr name="TextBox 123" id="123"/>
          <p:cNvSpPr txBox="true"/>
          <p:nvPr/>
        </p:nvSpPr>
        <p:spPr>
          <a:xfrm rot="0">
            <a:off x="1964957" y="5300849"/>
            <a:ext cx="315715" cy="207645"/>
          </a:xfrm>
          <a:prstGeom prst="rect">
            <a:avLst/>
          </a:prstGeom>
        </p:spPr>
        <p:txBody>
          <a:bodyPr anchor="t" rtlCol="false" tIns="0" lIns="0" bIns="0" rIns="0">
            <a:spAutoFit/>
          </a:bodyPr>
          <a:lstStyle/>
          <a:p>
            <a:pPr algn="ctr">
              <a:lnSpc>
                <a:spcPts val="1680"/>
              </a:lnSpc>
              <a:spcBef>
                <a:spcPct val="0"/>
              </a:spcBef>
            </a:pPr>
            <a:r>
              <a:rPr lang="en-US" b="true" sz="1200" spc="-54">
                <a:solidFill>
                  <a:srgbClr val="FFFFFF"/>
                </a:solidFill>
                <a:latin typeface="Garet Bold"/>
                <a:ea typeface="Garet Bold"/>
                <a:cs typeface="Garet Bold"/>
                <a:sym typeface="Garet Bold"/>
              </a:rPr>
              <a:t>40</a:t>
            </a:r>
          </a:p>
        </p:txBody>
      </p:sp>
      <p:sp>
        <p:nvSpPr>
          <p:cNvPr name="TextBox 124" id="124"/>
          <p:cNvSpPr txBox="true"/>
          <p:nvPr/>
        </p:nvSpPr>
        <p:spPr>
          <a:xfrm rot="0">
            <a:off x="1520598" y="5300849"/>
            <a:ext cx="315715" cy="207645"/>
          </a:xfrm>
          <a:prstGeom prst="rect">
            <a:avLst/>
          </a:prstGeom>
        </p:spPr>
        <p:txBody>
          <a:bodyPr anchor="t" rtlCol="false" tIns="0" lIns="0" bIns="0" rIns="0">
            <a:spAutoFit/>
          </a:bodyPr>
          <a:lstStyle/>
          <a:p>
            <a:pPr algn="ctr">
              <a:lnSpc>
                <a:spcPts val="1680"/>
              </a:lnSpc>
              <a:spcBef>
                <a:spcPct val="0"/>
              </a:spcBef>
            </a:pPr>
            <a:r>
              <a:rPr lang="en-US" b="true" sz="1200" spc="-54">
                <a:solidFill>
                  <a:srgbClr val="6B4124"/>
                </a:solidFill>
                <a:latin typeface="Garet Bold"/>
                <a:ea typeface="Garet Bold"/>
                <a:cs typeface="Garet Bold"/>
                <a:sym typeface="Garet Bold"/>
              </a:rPr>
              <a:t>50</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274D2C"/>
        </a:solidFill>
      </p:bgPr>
    </p:bg>
    <p:spTree>
      <p:nvGrpSpPr>
        <p:cNvPr id="1" name=""/>
        <p:cNvGrpSpPr/>
        <p:nvPr/>
      </p:nvGrpSpPr>
      <p:grpSpPr>
        <a:xfrm>
          <a:off x="0" y="0"/>
          <a:ext cx="0" cy="0"/>
          <a:chOff x="0" y="0"/>
          <a:chExt cx="0" cy="0"/>
        </a:xfrm>
      </p:grpSpPr>
      <p:grpSp>
        <p:nvGrpSpPr>
          <p:cNvPr name="Group 2" id="2"/>
          <p:cNvGrpSpPr/>
          <p:nvPr/>
        </p:nvGrpSpPr>
        <p:grpSpPr>
          <a:xfrm rot="0">
            <a:off x="654321" y="1252930"/>
            <a:ext cx="2754831" cy="3387987"/>
            <a:chOff x="0" y="0"/>
            <a:chExt cx="1020308" cy="1254810"/>
          </a:xfrm>
        </p:grpSpPr>
        <p:sp>
          <p:nvSpPr>
            <p:cNvPr name="Freeform 3" id="3"/>
            <p:cNvSpPr/>
            <p:nvPr/>
          </p:nvSpPr>
          <p:spPr>
            <a:xfrm flipH="false" flipV="false" rot="0">
              <a:off x="0" y="0"/>
              <a:ext cx="1020308" cy="1254810"/>
            </a:xfrm>
            <a:custGeom>
              <a:avLst/>
              <a:gdLst/>
              <a:ahLst/>
              <a:cxnLst/>
              <a:rect r="r" b="b" t="t" l="l"/>
              <a:pathLst>
                <a:path h="1254810" w="1020308">
                  <a:moveTo>
                    <a:pt x="70258" y="0"/>
                  </a:moveTo>
                  <a:lnTo>
                    <a:pt x="950050" y="0"/>
                  </a:lnTo>
                  <a:cubicBezTo>
                    <a:pt x="968684" y="0"/>
                    <a:pt x="986554" y="7402"/>
                    <a:pt x="999730" y="20578"/>
                  </a:cubicBezTo>
                  <a:cubicBezTo>
                    <a:pt x="1012906" y="33754"/>
                    <a:pt x="1020308" y="51624"/>
                    <a:pt x="1020308" y="70258"/>
                  </a:cubicBezTo>
                  <a:lnTo>
                    <a:pt x="1020308" y="1184552"/>
                  </a:lnTo>
                  <a:cubicBezTo>
                    <a:pt x="1020308" y="1203186"/>
                    <a:pt x="1012906" y="1221056"/>
                    <a:pt x="999730" y="1234232"/>
                  </a:cubicBezTo>
                  <a:cubicBezTo>
                    <a:pt x="986554" y="1247408"/>
                    <a:pt x="968684" y="1254810"/>
                    <a:pt x="950050" y="1254810"/>
                  </a:cubicBezTo>
                  <a:lnTo>
                    <a:pt x="70258" y="1254810"/>
                  </a:lnTo>
                  <a:cubicBezTo>
                    <a:pt x="51624" y="1254810"/>
                    <a:pt x="33754" y="1247408"/>
                    <a:pt x="20578" y="1234232"/>
                  </a:cubicBezTo>
                  <a:cubicBezTo>
                    <a:pt x="7402" y="1221056"/>
                    <a:pt x="0" y="1203186"/>
                    <a:pt x="0" y="1184552"/>
                  </a:cubicBezTo>
                  <a:lnTo>
                    <a:pt x="0" y="70258"/>
                  </a:lnTo>
                  <a:cubicBezTo>
                    <a:pt x="0" y="51624"/>
                    <a:pt x="7402" y="33754"/>
                    <a:pt x="20578" y="20578"/>
                  </a:cubicBezTo>
                  <a:cubicBezTo>
                    <a:pt x="33754" y="7402"/>
                    <a:pt x="51624" y="0"/>
                    <a:pt x="70258" y="0"/>
                  </a:cubicBezTo>
                  <a:close/>
                </a:path>
              </a:pathLst>
            </a:custGeom>
            <a:solidFill>
              <a:srgbClr val="FFF5EA"/>
            </a:solidFill>
            <a:ln w="9525" cap="rnd">
              <a:solidFill>
                <a:srgbClr val="FFFFFF"/>
              </a:solidFill>
              <a:prstDash val="solid"/>
              <a:round/>
            </a:ln>
          </p:spPr>
        </p:sp>
        <p:sp>
          <p:nvSpPr>
            <p:cNvPr name="TextBox 4" id="4"/>
            <p:cNvSpPr txBox="true"/>
            <p:nvPr/>
          </p:nvSpPr>
          <p:spPr>
            <a:xfrm>
              <a:off x="0" y="-85725"/>
              <a:ext cx="1020308" cy="1340535"/>
            </a:xfrm>
            <a:prstGeom prst="rect">
              <a:avLst/>
            </a:prstGeom>
          </p:spPr>
          <p:txBody>
            <a:bodyPr anchor="ctr" rtlCol="false" tIns="50800" lIns="50800" bIns="50800" rIns="50800"/>
            <a:lstStyle/>
            <a:p>
              <a:pPr algn="ctr">
                <a:lnSpc>
                  <a:spcPts val="2520"/>
                </a:lnSpc>
              </a:pPr>
            </a:p>
          </p:txBody>
        </p:sp>
      </p:grpSp>
      <p:pic>
        <p:nvPicPr>
          <p:cNvPr name="Picture 5" id="5"/>
          <p:cNvPicPr>
            <a:picLocks noChangeAspect="true"/>
          </p:cNvPicPr>
          <p:nvPr/>
        </p:nvPicPr>
        <p:blipFill>
          <a:blip r:embed="rId2"/>
          <a:stretch>
            <a:fillRect/>
          </a:stretch>
        </p:blipFill>
        <p:spPr>
          <a:xfrm rot="0">
            <a:off x="707152" y="1594740"/>
            <a:ext cx="1756984" cy="2271174"/>
          </a:xfrm>
          <a:prstGeom prst="rect">
            <a:avLst/>
          </a:prstGeom>
        </p:spPr>
      </p:pic>
      <p:grpSp>
        <p:nvGrpSpPr>
          <p:cNvPr name="Group 6" id="6"/>
          <p:cNvGrpSpPr/>
          <p:nvPr/>
        </p:nvGrpSpPr>
        <p:grpSpPr>
          <a:xfrm rot="0">
            <a:off x="1969946" y="3838575"/>
            <a:ext cx="1189410" cy="642327"/>
            <a:chOff x="0" y="0"/>
            <a:chExt cx="440522" cy="237899"/>
          </a:xfrm>
        </p:grpSpPr>
        <p:sp>
          <p:nvSpPr>
            <p:cNvPr name="Freeform 7" id="7"/>
            <p:cNvSpPr/>
            <p:nvPr/>
          </p:nvSpPr>
          <p:spPr>
            <a:xfrm flipH="false" flipV="false" rot="0">
              <a:off x="0" y="0"/>
              <a:ext cx="440522" cy="237899"/>
            </a:xfrm>
            <a:custGeom>
              <a:avLst/>
              <a:gdLst/>
              <a:ahLst/>
              <a:cxnLst/>
              <a:rect r="r" b="b" t="t" l="l"/>
              <a:pathLst>
                <a:path h="237899" w="440522">
                  <a:moveTo>
                    <a:pt x="65090" y="0"/>
                  </a:moveTo>
                  <a:lnTo>
                    <a:pt x="375432" y="0"/>
                  </a:lnTo>
                  <a:cubicBezTo>
                    <a:pt x="392695" y="0"/>
                    <a:pt x="409251" y="6858"/>
                    <a:pt x="421458" y="19065"/>
                  </a:cubicBezTo>
                  <a:cubicBezTo>
                    <a:pt x="433664" y="31271"/>
                    <a:pt x="440522" y="47827"/>
                    <a:pt x="440522" y="65090"/>
                  </a:cubicBezTo>
                  <a:lnTo>
                    <a:pt x="440522" y="172808"/>
                  </a:lnTo>
                  <a:cubicBezTo>
                    <a:pt x="440522" y="208757"/>
                    <a:pt x="411380" y="237899"/>
                    <a:pt x="375432" y="237899"/>
                  </a:cubicBezTo>
                  <a:lnTo>
                    <a:pt x="65090" y="237899"/>
                  </a:lnTo>
                  <a:cubicBezTo>
                    <a:pt x="29142" y="237899"/>
                    <a:pt x="0" y="208757"/>
                    <a:pt x="0" y="172808"/>
                  </a:cubicBezTo>
                  <a:lnTo>
                    <a:pt x="0" y="65090"/>
                  </a:lnTo>
                  <a:cubicBezTo>
                    <a:pt x="0" y="29142"/>
                    <a:pt x="29142" y="0"/>
                    <a:pt x="65090" y="0"/>
                  </a:cubicBezTo>
                  <a:close/>
                </a:path>
              </a:pathLst>
            </a:custGeom>
            <a:solidFill>
              <a:srgbClr val="295E1E"/>
            </a:solidFill>
            <a:ln cap="sq">
              <a:noFill/>
              <a:prstDash val="solid"/>
              <a:miter/>
            </a:ln>
          </p:spPr>
        </p:sp>
        <p:sp>
          <p:nvSpPr>
            <p:cNvPr name="TextBox 8" id="8"/>
            <p:cNvSpPr txBox="true"/>
            <p:nvPr/>
          </p:nvSpPr>
          <p:spPr>
            <a:xfrm>
              <a:off x="0" y="-85725"/>
              <a:ext cx="440522" cy="323624"/>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0">
            <a:off x="3612707" y="1252930"/>
            <a:ext cx="2470246" cy="2750395"/>
            <a:chOff x="0" y="0"/>
            <a:chExt cx="914906" cy="1018665"/>
          </a:xfrm>
        </p:grpSpPr>
        <p:sp>
          <p:nvSpPr>
            <p:cNvPr name="Freeform 10" id="10"/>
            <p:cNvSpPr/>
            <p:nvPr/>
          </p:nvSpPr>
          <p:spPr>
            <a:xfrm flipH="false" flipV="false" rot="0">
              <a:off x="0" y="0"/>
              <a:ext cx="914906" cy="1018665"/>
            </a:xfrm>
            <a:custGeom>
              <a:avLst/>
              <a:gdLst/>
              <a:ahLst/>
              <a:cxnLst/>
              <a:rect r="r" b="b" t="t" l="l"/>
              <a:pathLst>
                <a:path h="1018665" w="914906">
                  <a:moveTo>
                    <a:pt x="78352" y="0"/>
                  </a:moveTo>
                  <a:lnTo>
                    <a:pt x="836554" y="0"/>
                  </a:lnTo>
                  <a:cubicBezTo>
                    <a:pt x="857334" y="0"/>
                    <a:pt x="877264" y="8255"/>
                    <a:pt x="891957" y="22949"/>
                  </a:cubicBezTo>
                  <a:cubicBezTo>
                    <a:pt x="906651" y="37642"/>
                    <a:pt x="914906" y="57572"/>
                    <a:pt x="914906" y="78352"/>
                  </a:cubicBezTo>
                  <a:lnTo>
                    <a:pt x="914906" y="940313"/>
                  </a:lnTo>
                  <a:cubicBezTo>
                    <a:pt x="914906" y="961093"/>
                    <a:pt x="906651" y="981022"/>
                    <a:pt x="891957" y="995716"/>
                  </a:cubicBezTo>
                  <a:cubicBezTo>
                    <a:pt x="877264" y="1010410"/>
                    <a:pt x="857334" y="1018665"/>
                    <a:pt x="836554" y="1018665"/>
                  </a:cubicBezTo>
                  <a:lnTo>
                    <a:pt x="78352" y="1018665"/>
                  </a:lnTo>
                  <a:cubicBezTo>
                    <a:pt x="57572" y="1018665"/>
                    <a:pt x="37642" y="1010410"/>
                    <a:pt x="22949" y="995716"/>
                  </a:cubicBezTo>
                  <a:cubicBezTo>
                    <a:pt x="8255" y="981022"/>
                    <a:pt x="0" y="961093"/>
                    <a:pt x="0" y="940313"/>
                  </a:cubicBezTo>
                  <a:lnTo>
                    <a:pt x="0" y="78352"/>
                  </a:lnTo>
                  <a:cubicBezTo>
                    <a:pt x="0" y="57572"/>
                    <a:pt x="8255" y="37642"/>
                    <a:pt x="22949" y="22949"/>
                  </a:cubicBezTo>
                  <a:cubicBezTo>
                    <a:pt x="37642" y="8255"/>
                    <a:pt x="57572" y="0"/>
                    <a:pt x="78352" y="0"/>
                  </a:cubicBezTo>
                  <a:close/>
                </a:path>
              </a:pathLst>
            </a:custGeom>
            <a:solidFill>
              <a:srgbClr val="FFF5EA"/>
            </a:solidFill>
            <a:ln w="9525" cap="rnd">
              <a:solidFill>
                <a:srgbClr val="FFFFFF"/>
              </a:solidFill>
              <a:prstDash val="solid"/>
              <a:round/>
            </a:ln>
          </p:spPr>
        </p:sp>
        <p:sp>
          <p:nvSpPr>
            <p:cNvPr name="TextBox 11" id="11"/>
            <p:cNvSpPr txBox="true"/>
            <p:nvPr/>
          </p:nvSpPr>
          <p:spPr>
            <a:xfrm>
              <a:off x="0" y="-66675"/>
              <a:ext cx="914906" cy="1085340"/>
            </a:xfrm>
            <a:prstGeom prst="rect">
              <a:avLst/>
            </a:prstGeom>
          </p:spPr>
          <p:txBody>
            <a:bodyPr anchor="ctr" rtlCol="false" tIns="50800" lIns="50800" bIns="50800" rIns="50800"/>
            <a:lstStyle/>
            <a:p>
              <a:pPr algn="ctr">
                <a:lnSpc>
                  <a:spcPts val="2520"/>
                </a:lnSpc>
              </a:pPr>
            </a:p>
          </p:txBody>
        </p:sp>
      </p:grpSp>
      <p:pic>
        <p:nvPicPr>
          <p:cNvPr name="Picture 12" id="12"/>
          <p:cNvPicPr>
            <a:picLocks noChangeAspect="true"/>
          </p:cNvPicPr>
          <p:nvPr/>
        </p:nvPicPr>
        <p:blipFill>
          <a:blip r:embed="rId3"/>
          <a:stretch>
            <a:fillRect/>
          </a:stretch>
        </p:blipFill>
        <p:spPr>
          <a:xfrm rot="0">
            <a:off x="3787129" y="1999227"/>
            <a:ext cx="1373959" cy="435087"/>
          </a:xfrm>
          <a:prstGeom prst="rect">
            <a:avLst/>
          </a:prstGeom>
        </p:spPr>
      </p:pic>
      <p:pic>
        <p:nvPicPr>
          <p:cNvPr name="Picture 13" id="13"/>
          <p:cNvPicPr>
            <a:picLocks noChangeAspect="true"/>
          </p:cNvPicPr>
          <p:nvPr/>
        </p:nvPicPr>
        <p:blipFill>
          <a:blip r:embed="rId4"/>
          <a:stretch>
            <a:fillRect/>
          </a:stretch>
        </p:blipFill>
        <p:spPr>
          <a:xfrm rot="0">
            <a:off x="3787129" y="1718672"/>
            <a:ext cx="1373959" cy="435087"/>
          </a:xfrm>
          <a:prstGeom prst="rect">
            <a:avLst/>
          </a:prstGeom>
        </p:spPr>
      </p:pic>
      <p:pic>
        <p:nvPicPr>
          <p:cNvPr name="Picture 14" id="14"/>
          <p:cNvPicPr>
            <a:picLocks noChangeAspect="true"/>
          </p:cNvPicPr>
          <p:nvPr/>
        </p:nvPicPr>
        <p:blipFill>
          <a:blip r:embed="rId5"/>
          <a:stretch>
            <a:fillRect/>
          </a:stretch>
        </p:blipFill>
        <p:spPr>
          <a:xfrm rot="0">
            <a:off x="3787129" y="2279782"/>
            <a:ext cx="1373959" cy="435087"/>
          </a:xfrm>
          <a:prstGeom prst="rect">
            <a:avLst/>
          </a:prstGeom>
        </p:spPr>
      </p:pic>
      <p:pic>
        <p:nvPicPr>
          <p:cNvPr name="Picture 15" id="15"/>
          <p:cNvPicPr>
            <a:picLocks noChangeAspect="true"/>
          </p:cNvPicPr>
          <p:nvPr/>
        </p:nvPicPr>
        <p:blipFill>
          <a:blip r:embed="rId6"/>
          <a:stretch>
            <a:fillRect/>
          </a:stretch>
        </p:blipFill>
        <p:spPr>
          <a:xfrm rot="0">
            <a:off x="3787129" y="2560337"/>
            <a:ext cx="1373959" cy="435087"/>
          </a:xfrm>
          <a:prstGeom prst="rect">
            <a:avLst/>
          </a:prstGeom>
        </p:spPr>
      </p:pic>
      <p:pic>
        <p:nvPicPr>
          <p:cNvPr name="Picture 16" id="16"/>
          <p:cNvPicPr>
            <a:picLocks noChangeAspect="true"/>
          </p:cNvPicPr>
          <p:nvPr/>
        </p:nvPicPr>
        <p:blipFill>
          <a:blip r:embed="rId7"/>
          <a:stretch>
            <a:fillRect/>
          </a:stretch>
        </p:blipFill>
        <p:spPr>
          <a:xfrm rot="0">
            <a:off x="3787129" y="2840893"/>
            <a:ext cx="1373959" cy="435087"/>
          </a:xfrm>
          <a:prstGeom prst="rect">
            <a:avLst/>
          </a:prstGeom>
        </p:spPr>
      </p:pic>
      <p:grpSp>
        <p:nvGrpSpPr>
          <p:cNvPr name="Group 17" id="17"/>
          <p:cNvGrpSpPr/>
          <p:nvPr/>
        </p:nvGrpSpPr>
        <p:grpSpPr>
          <a:xfrm rot="0">
            <a:off x="626435" y="4844228"/>
            <a:ext cx="2782717" cy="1999196"/>
            <a:chOff x="0" y="0"/>
            <a:chExt cx="1030636" cy="740443"/>
          </a:xfrm>
        </p:grpSpPr>
        <p:sp>
          <p:nvSpPr>
            <p:cNvPr name="Freeform 18" id="18"/>
            <p:cNvSpPr/>
            <p:nvPr/>
          </p:nvSpPr>
          <p:spPr>
            <a:xfrm flipH="false" flipV="false" rot="0">
              <a:off x="0" y="0"/>
              <a:ext cx="1030636" cy="740443"/>
            </a:xfrm>
            <a:custGeom>
              <a:avLst/>
              <a:gdLst/>
              <a:ahLst/>
              <a:cxnLst/>
              <a:rect r="r" b="b" t="t" l="l"/>
              <a:pathLst>
                <a:path h="740443" w="1030636">
                  <a:moveTo>
                    <a:pt x="69554" y="0"/>
                  </a:moveTo>
                  <a:lnTo>
                    <a:pt x="961082" y="0"/>
                  </a:lnTo>
                  <a:cubicBezTo>
                    <a:pt x="979529" y="0"/>
                    <a:pt x="997220" y="7328"/>
                    <a:pt x="1010264" y="20372"/>
                  </a:cubicBezTo>
                  <a:cubicBezTo>
                    <a:pt x="1023308" y="33416"/>
                    <a:pt x="1030636" y="51107"/>
                    <a:pt x="1030636" y="69554"/>
                  </a:cubicBezTo>
                  <a:lnTo>
                    <a:pt x="1030636" y="670890"/>
                  </a:lnTo>
                  <a:cubicBezTo>
                    <a:pt x="1030636" y="689336"/>
                    <a:pt x="1023308" y="707028"/>
                    <a:pt x="1010264" y="720071"/>
                  </a:cubicBezTo>
                  <a:cubicBezTo>
                    <a:pt x="997220" y="733115"/>
                    <a:pt x="979529" y="740443"/>
                    <a:pt x="961082" y="740443"/>
                  </a:cubicBezTo>
                  <a:lnTo>
                    <a:pt x="69554" y="740443"/>
                  </a:lnTo>
                  <a:cubicBezTo>
                    <a:pt x="51107" y="740443"/>
                    <a:pt x="33416" y="733115"/>
                    <a:pt x="20372" y="720071"/>
                  </a:cubicBezTo>
                  <a:cubicBezTo>
                    <a:pt x="7328" y="707028"/>
                    <a:pt x="0" y="689336"/>
                    <a:pt x="0" y="670890"/>
                  </a:cubicBezTo>
                  <a:lnTo>
                    <a:pt x="0" y="69554"/>
                  </a:lnTo>
                  <a:cubicBezTo>
                    <a:pt x="0" y="51107"/>
                    <a:pt x="7328" y="33416"/>
                    <a:pt x="20372" y="20372"/>
                  </a:cubicBezTo>
                  <a:cubicBezTo>
                    <a:pt x="33416" y="7328"/>
                    <a:pt x="51107" y="0"/>
                    <a:pt x="69554" y="0"/>
                  </a:cubicBezTo>
                  <a:close/>
                </a:path>
              </a:pathLst>
            </a:custGeom>
            <a:solidFill>
              <a:srgbClr val="FFF5EA"/>
            </a:solidFill>
            <a:ln w="9525" cap="rnd">
              <a:solidFill>
                <a:srgbClr val="FFFFFF"/>
              </a:solidFill>
              <a:prstDash val="solid"/>
              <a:round/>
            </a:ln>
          </p:spPr>
        </p:sp>
        <p:sp>
          <p:nvSpPr>
            <p:cNvPr name="TextBox 19" id="19"/>
            <p:cNvSpPr txBox="true"/>
            <p:nvPr/>
          </p:nvSpPr>
          <p:spPr>
            <a:xfrm>
              <a:off x="0" y="-85725"/>
              <a:ext cx="1030636" cy="826168"/>
            </a:xfrm>
            <a:prstGeom prst="rect">
              <a:avLst/>
            </a:prstGeom>
          </p:spPr>
          <p:txBody>
            <a:bodyPr anchor="ctr" rtlCol="false" tIns="50800" lIns="50800" bIns="50800" rIns="50800"/>
            <a:lstStyle/>
            <a:p>
              <a:pPr algn="ctr">
                <a:lnSpc>
                  <a:spcPts val="2520"/>
                </a:lnSpc>
              </a:pPr>
            </a:p>
          </p:txBody>
        </p:sp>
      </p:grpSp>
      <p:sp>
        <p:nvSpPr>
          <p:cNvPr name="AutoShape 20" id="20"/>
          <p:cNvSpPr/>
          <p:nvPr/>
        </p:nvSpPr>
        <p:spPr>
          <a:xfrm flipV="true">
            <a:off x="2222065" y="5616476"/>
            <a:ext cx="895397" cy="0"/>
          </a:xfrm>
          <a:prstGeom prst="line">
            <a:avLst/>
          </a:prstGeom>
          <a:ln cap="flat" w="9525">
            <a:solidFill>
              <a:srgbClr val="EBDBCA"/>
            </a:solidFill>
            <a:prstDash val="solid"/>
            <a:headEnd type="none" len="sm" w="sm"/>
            <a:tailEnd type="none" len="sm" w="sm"/>
          </a:ln>
        </p:spPr>
      </p:sp>
      <p:sp>
        <p:nvSpPr>
          <p:cNvPr name="AutoShape 21" id="21"/>
          <p:cNvSpPr/>
          <p:nvPr/>
        </p:nvSpPr>
        <p:spPr>
          <a:xfrm flipV="true">
            <a:off x="2222065" y="5870522"/>
            <a:ext cx="895397" cy="0"/>
          </a:xfrm>
          <a:prstGeom prst="line">
            <a:avLst/>
          </a:prstGeom>
          <a:ln cap="flat" w="9525">
            <a:solidFill>
              <a:srgbClr val="EBDBCA"/>
            </a:solidFill>
            <a:prstDash val="solid"/>
            <a:headEnd type="none" len="sm" w="sm"/>
            <a:tailEnd type="none" len="sm" w="sm"/>
          </a:ln>
        </p:spPr>
      </p:sp>
      <p:sp>
        <p:nvSpPr>
          <p:cNvPr name="AutoShape 22" id="22"/>
          <p:cNvSpPr/>
          <p:nvPr/>
        </p:nvSpPr>
        <p:spPr>
          <a:xfrm flipV="true">
            <a:off x="2222065" y="6124567"/>
            <a:ext cx="895397" cy="0"/>
          </a:xfrm>
          <a:prstGeom prst="line">
            <a:avLst/>
          </a:prstGeom>
          <a:ln cap="flat" w="9525">
            <a:solidFill>
              <a:srgbClr val="EBDBCA"/>
            </a:solidFill>
            <a:prstDash val="solid"/>
            <a:headEnd type="none" len="sm" w="sm"/>
            <a:tailEnd type="none" len="sm" w="sm"/>
          </a:ln>
        </p:spPr>
      </p:sp>
      <p:sp>
        <p:nvSpPr>
          <p:cNvPr name="AutoShape 23" id="23"/>
          <p:cNvSpPr/>
          <p:nvPr/>
        </p:nvSpPr>
        <p:spPr>
          <a:xfrm flipV="true">
            <a:off x="2222065" y="6378613"/>
            <a:ext cx="895397" cy="0"/>
          </a:xfrm>
          <a:prstGeom prst="line">
            <a:avLst/>
          </a:prstGeom>
          <a:ln cap="flat" w="9525">
            <a:solidFill>
              <a:srgbClr val="EBDBCA"/>
            </a:solidFill>
            <a:prstDash val="solid"/>
            <a:headEnd type="none" len="sm" w="sm"/>
            <a:tailEnd type="none" len="sm" w="sm"/>
          </a:ln>
        </p:spPr>
      </p:sp>
      <p:pic>
        <p:nvPicPr>
          <p:cNvPr name="Picture 24" id="24"/>
          <p:cNvPicPr>
            <a:picLocks noChangeAspect="true"/>
          </p:cNvPicPr>
          <p:nvPr/>
        </p:nvPicPr>
        <p:blipFill>
          <a:blip r:embed="rId8"/>
          <a:stretch>
            <a:fillRect/>
          </a:stretch>
        </p:blipFill>
        <p:spPr>
          <a:xfrm rot="0">
            <a:off x="728499" y="5273592"/>
            <a:ext cx="1454178" cy="1454178"/>
          </a:xfrm>
          <a:prstGeom prst="rect">
            <a:avLst/>
          </a:prstGeom>
        </p:spPr>
      </p:pic>
      <p:grpSp>
        <p:nvGrpSpPr>
          <p:cNvPr name="Group 25" id="25"/>
          <p:cNvGrpSpPr/>
          <p:nvPr/>
        </p:nvGrpSpPr>
        <p:grpSpPr>
          <a:xfrm rot="0">
            <a:off x="2222065" y="5435055"/>
            <a:ext cx="120595" cy="120595"/>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6C281"/>
            </a:solidFill>
          </p:spPr>
        </p:sp>
        <p:sp>
          <p:nvSpPr>
            <p:cNvPr name="TextBox 27" id="27"/>
            <p:cNvSpPr txBox="true"/>
            <p:nvPr/>
          </p:nvSpPr>
          <p:spPr>
            <a:xfrm>
              <a:off x="76200" y="38100"/>
              <a:ext cx="660400" cy="698500"/>
            </a:xfrm>
            <a:prstGeom prst="rect">
              <a:avLst/>
            </a:prstGeom>
          </p:spPr>
          <p:txBody>
            <a:bodyPr anchor="ctr" rtlCol="false" tIns="50800" lIns="50800" bIns="50800" rIns="50800"/>
            <a:lstStyle/>
            <a:p>
              <a:pPr algn="ctr">
                <a:lnSpc>
                  <a:spcPts val="1399"/>
                </a:lnSpc>
              </a:pPr>
            </a:p>
          </p:txBody>
        </p:sp>
      </p:grpSp>
      <p:sp>
        <p:nvSpPr>
          <p:cNvPr name="TextBox 28" id="28"/>
          <p:cNvSpPr txBox="true"/>
          <p:nvPr/>
        </p:nvSpPr>
        <p:spPr>
          <a:xfrm rot="0">
            <a:off x="693404" y="459422"/>
            <a:ext cx="8366792" cy="439420"/>
          </a:xfrm>
          <a:prstGeom prst="rect">
            <a:avLst/>
          </a:prstGeom>
        </p:spPr>
        <p:txBody>
          <a:bodyPr anchor="t" rtlCol="false" tIns="0" lIns="0" bIns="0" rIns="0">
            <a:spAutoFit/>
          </a:bodyPr>
          <a:lstStyle/>
          <a:p>
            <a:pPr algn="ctr">
              <a:lnSpc>
                <a:spcPts val="3079"/>
              </a:lnSpc>
            </a:pPr>
            <a:r>
              <a:rPr lang="en-US" b="true" sz="2199">
                <a:solidFill>
                  <a:srgbClr val="FFFFFF"/>
                </a:solidFill>
                <a:latin typeface="Agrandir Bold"/>
                <a:ea typeface="Agrandir Bold"/>
                <a:cs typeface="Agrandir Bold"/>
                <a:sym typeface="Agrandir Bold"/>
              </a:rPr>
              <a:t>Sales and Marketing </a:t>
            </a:r>
            <a:r>
              <a:rPr lang="en-US" b="true" sz="2199">
                <a:solidFill>
                  <a:srgbClr val="FFFFFF"/>
                </a:solidFill>
                <a:latin typeface="Agrandir Bold"/>
                <a:ea typeface="Agrandir Bold"/>
                <a:cs typeface="Agrandir Bold"/>
                <a:sym typeface="Agrandir Bold"/>
              </a:rPr>
              <a:t>Performance Overview </a:t>
            </a:r>
          </a:p>
        </p:txBody>
      </p:sp>
      <p:sp>
        <p:nvSpPr>
          <p:cNvPr name="TextBox 29" id="29"/>
          <p:cNvSpPr txBox="true"/>
          <p:nvPr/>
        </p:nvSpPr>
        <p:spPr>
          <a:xfrm rot="0">
            <a:off x="896417" y="1381768"/>
            <a:ext cx="2340793" cy="226695"/>
          </a:xfrm>
          <a:prstGeom prst="rect">
            <a:avLst/>
          </a:prstGeom>
        </p:spPr>
        <p:txBody>
          <a:bodyPr anchor="t" rtlCol="false" tIns="0" lIns="0" bIns="0" rIns="0">
            <a:spAutoFit/>
          </a:bodyPr>
          <a:lstStyle/>
          <a:p>
            <a:pPr algn="l">
              <a:lnSpc>
                <a:spcPts val="1679"/>
              </a:lnSpc>
              <a:spcBef>
                <a:spcPct val="0"/>
              </a:spcBef>
            </a:pPr>
            <a:r>
              <a:rPr lang="en-US" b="true" sz="1200">
                <a:solidFill>
                  <a:srgbClr val="295E1E"/>
                </a:solidFill>
                <a:latin typeface="Agrandir Bold"/>
                <a:ea typeface="Agrandir Bold"/>
                <a:cs typeface="Agrandir Bold"/>
                <a:sym typeface="Agrandir Bold"/>
              </a:rPr>
              <a:t>Monthly Sales Revenue</a:t>
            </a:r>
          </a:p>
        </p:txBody>
      </p:sp>
      <p:sp>
        <p:nvSpPr>
          <p:cNvPr name="TextBox 30" id="30"/>
          <p:cNvSpPr txBox="true"/>
          <p:nvPr/>
        </p:nvSpPr>
        <p:spPr>
          <a:xfrm rot="0">
            <a:off x="896417" y="3895820"/>
            <a:ext cx="901391" cy="536574"/>
          </a:xfrm>
          <a:prstGeom prst="rect">
            <a:avLst/>
          </a:prstGeom>
        </p:spPr>
        <p:txBody>
          <a:bodyPr anchor="t" rtlCol="false" tIns="0" lIns="0" bIns="0" rIns="0">
            <a:spAutoFit/>
          </a:bodyPr>
          <a:lstStyle/>
          <a:p>
            <a:pPr algn="l">
              <a:lnSpc>
                <a:spcPts val="1400"/>
              </a:lnSpc>
              <a:spcBef>
                <a:spcPct val="0"/>
              </a:spcBef>
            </a:pPr>
            <a:r>
              <a:rPr lang="en-US" sz="1000">
                <a:solidFill>
                  <a:srgbClr val="000000"/>
                </a:solidFill>
                <a:latin typeface="Telegraf"/>
                <a:ea typeface="Telegraf"/>
                <a:cs typeface="Telegraf"/>
                <a:sym typeface="Telegraf"/>
              </a:rPr>
              <a:t>Highest Monthly Sales Revenue</a:t>
            </a:r>
          </a:p>
        </p:txBody>
      </p:sp>
      <p:sp>
        <p:nvSpPr>
          <p:cNvPr name="TextBox 31" id="31"/>
          <p:cNvSpPr txBox="true"/>
          <p:nvPr/>
        </p:nvSpPr>
        <p:spPr>
          <a:xfrm rot="0">
            <a:off x="2066813" y="3914886"/>
            <a:ext cx="1045908" cy="302260"/>
          </a:xfrm>
          <a:prstGeom prst="rect">
            <a:avLst/>
          </a:prstGeom>
        </p:spPr>
        <p:txBody>
          <a:bodyPr anchor="t" rtlCol="false" tIns="0" lIns="0" bIns="0" rIns="0">
            <a:spAutoFit/>
          </a:bodyPr>
          <a:lstStyle/>
          <a:p>
            <a:pPr algn="l" marL="0" indent="0" lvl="0">
              <a:lnSpc>
                <a:spcPts val="2240"/>
              </a:lnSpc>
              <a:spcBef>
                <a:spcPct val="0"/>
              </a:spcBef>
            </a:pPr>
            <a:r>
              <a:rPr lang="en-US" b="true" sz="1600" strike="noStrike" u="none">
                <a:solidFill>
                  <a:srgbClr val="FFFFFF"/>
                </a:solidFill>
                <a:latin typeface="Agrandir Bold"/>
                <a:ea typeface="Agrandir Bold"/>
                <a:cs typeface="Agrandir Bold"/>
                <a:sym typeface="Agrandir Bold"/>
              </a:rPr>
              <a:t>$90,000</a:t>
            </a:r>
          </a:p>
        </p:txBody>
      </p:sp>
      <p:sp>
        <p:nvSpPr>
          <p:cNvPr name="TextBox 32" id="32"/>
          <p:cNvSpPr txBox="true"/>
          <p:nvPr/>
        </p:nvSpPr>
        <p:spPr>
          <a:xfrm rot="0">
            <a:off x="2066813" y="4183828"/>
            <a:ext cx="1058935" cy="193675"/>
          </a:xfrm>
          <a:prstGeom prst="rect">
            <a:avLst/>
          </a:prstGeom>
        </p:spPr>
        <p:txBody>
          <a:bodyPr anchor="t" rtlCol="false" tIns="0" lIns="0" bIns="0" rIns="0">
            <a:spAutoFit/>
          </a:bodyPr>
          <a:lstStyle/>
          <a:p>
            <a:pPr algn="l" marL="0" indent="0" lvl="0">
              <a:lnSpc>
                <a:spcPts val="1400"/>
              </a:lnSpc>
              <a:spcBef>
                <a:spcPct val="0"/>
              </a:spcBef>
            </a:pPr>
            <a:r>
              <a:rPr lang="en-US" sz="1000" strike="noStrike" u="none">
                <a:solidFill>
                  <a:srgbClr val="FFFFFF"/>
                </a:solidFill>
                <a:latin typeface="Telegraf"/>
                <a:ea typeface="Telegraf"/>
                <a:cs typeface="Telegraf"/>
                <a:sym typeface="Telegraf"/>
              </a:rPr>
              <a:t>May 2025</a:t>
            </a:r>
          </a:p>
        </p:txBody>
      </p:sp>
      <p:sp>
        <p:nvSpPr>
          <p:cNvPr name="TextBox 33" id="33"/>
          <p:cNvSpPr txBox="true"/>
          <p:nvPr/>
        </p:nvSpPr>
        <p:spPr>
          <a:xfrm rot="0">
            <a:off x="957945" y="1884122"/>
            <a:ext cx="581082" cy="143722"/>
          </a:xfrm>
          <a:prstGeom prst="rect">
            <a:avLst/>
          </a:prstGeom>
        </p:spPr>
        <p:txBody>
          <a:bodyPr anchor="t" rtlCol="false" tIns="0" lIns="0" bIns="0" rIns="0">
            <a:spAutoFit/>
          </a:bodyPr>
          <a:lstStyle/>
          <a:p>
            <a:pPr algn="l">
              <a:lnSpc>
                <a:spcPts val="1120"/>
              </a:lnSpc>
              <a:spcBef>
                <a:spcPct val="0"/>
              </a:spcBef>
            </a:pPr>
            <a:r>
              <a:rPr lang="en-US" b="true" sz="800">
                <a:solidFill>
                  <a:srgbClr val="000000"/>
                </a:solidFill>
                <a:latin typeface="Telegraf Bold"/>
                <a:ea typeface="Telegraf Bold"/>
                <a:cs typeface="Telegraf Bold"/>
                <a:sym typeface="Telegraf Bold"/>
              </a:rPr>
              <a:t>January</a:t>
            </a:r>
          </a:p>
        </p:txBody>
      </p:sp>
      <p:sp>
        <p:nvSpPr>
          <p:cNvPr name="TextBox 34" id="34"/>
          <p:cNvSpPr txBox="true"/>
          <p:nvPr/>
        </p:nvSpPr>
        <p:spPr>
          <a:xfrm rot="0">
            <a:off x="983158" y="2245029"/>
            <a:ext cx="727908" cy="143722"/>
          </a:xfrm>
          <a:prstGeom prst="rect">
            <a:avLst/>
          </a:prstGeom>
        </p:spPr>
        <p:txBody>
          <a:bodyPr anchor="t" rtlCol="false" tIns="0" lIns="0" bIns="0" rIns="0">
            <a:spAutoFit/>
          </a:bodyPr>
          <a:lstStyle/>
          <a:p>
            <a:pPr algn="l">
              <a:lnSpc>
                <a:spcPts val="1120"/>
              </a:lnSpc>
              <a:spcBef>
                <a:spcPct val="0"/>
              </a:spcBef>
            </a:pPr>
            <a:r>
              <a:rPr lang="en-US" b="true" sz="800">
                <a:solidFill>
                  <a:srgbClr val="FFFFFF"/>
                </a:solidFill>
                <a:latin typeface="Telegraf Bold"/>
                <a:ea typeface="Telegraf Bold"/>
                <a:cs typeface="Telegraf Bold"/>
                <a:sym typeface="Telegraf Bold"/>
              </a:rPr>
              <a:t>February</a:t>
            </a:r>
          </a:p>
        </p:txBody>
      </p:sp>
      <p:sp>
        <p:nvSpPr>
          <p:cNvPr name="TextBox 35" id="35"/>
          <p:cNvSpPr txBox="true"/>
          <p:nvPr/>
        </p:nvSpPr>
        <p:spPr>
          <a:xfrm rot="0">
            <a:off x="957945" y="2641099"/>
            <a:ext cx="829033" cy="143722"/>
          </a:xfrm>
          <a:prstGeom prst="rect">
            <a:avLst/>
          </a:prstGeom>
        </p:spPr>
        <p:txBody>
          <a:bodyPr anchor="t" rtlCol="false" tIns="0" lIns="0" bIns="0" rIns="0">
            <a:spAutoFit/>
          </a:bodyPr>
          <a:lstStyle/>
          <a:p>
            <a:pPr algn="l">
              <a:lnSpc>
                <a:spcPts val="1120"/>
              </a:lnSpc>
              <a:spcBef>
                <a:spcPct val="0"/>
              </a:spcBef>
            </a:pPr>
            <a:r>
              <a:rPr lang="en-US" b="true" sz="800">
                <a:solidFill>
                  <a:srgbClr val="FFFFFF"/>
                </a:solidFill>
                <a:latin typeface="Telegraf Bold"/>
                <a:ea typeface="Telegraf Bold"/>
                <a:cs typeface="Telegraf Bold"/>
                <a:sym typeface="Telegraf Bold"/>
              </a:rPr>
              <a:t>March</a:t>
            </a:r>
          </a:p>
        </p:txBody>
      </p:sp>
      <p:sp>
        <p:nvSpPr>
          <p:cNvPr name="TextBox 36" id="36"/>
          <p:cNvSpPr txBox="true"/>
          <p:nvPr/>
        </p:nvSpPr>
        <p:spPr>
          <a:xfrm rot="0">
            <a:off x="957945" y="3017761"/>
            <a:ext cx="876068" cy="143722"/>
          </a:xfrm>
          <a:prstGeom prst="rect">
            <a:avLst/>
          </a:prstGeom>
        </p:spPr>
        <p:txBody>
          <a:bodyPr anchor="t" rtlCol="false" tIns="0" lIns="0" bIns="0" rIns="0">
            <a:spAutoFit/>
          </a:bodyPr>
          <a:lstStyle/>
          <a:p>
            <a:pPr algn="l">
              <a:lnSpc>
                <a:spcPts val="1120"/>
              </a:lnSpc>
              <a:spcBef>
                <a:spcPct val="0"/>
              </a:spcBef>
            </a:pPr>
            <a:r>
              <a:rPr lang="en-US" b="true" sz="800">
                <a:solidFill>
                  <a:srgbClr val="FFFFFF"/>
                </a:solidFill>
                <a:latin typeface="Telegraf Bold"/>
                <a:ea typeface="Telegraf Bold"/>
                <a:cs typeface="Telegraf Bold"/>
                <a:sym typeface="Telegraf Bold"/>
              </a:rPr>
              <a:t>April</a:t>
            </a:r>
          </a:p>
        </p:txBody>
      </p:sp>
      <p:sp>
        <p:nvSpPr>
          <p:cNvPr name="TextBox 37" id="37"/>
          <p:cNvSpPr txBox="true"/>
          <p:nvPr/>
        </p:nvSpPr>
        <p:spPr>
          <a:xfrm rot="0">
            <a:off x="973998" y="3393745"/>
            <a:ext cx="1130057" cy="143722"/>
          </a:xfrm>
          <a:prstGeom prst="rect">
            <a:avLst/>
          </a:prstGeom>
        </p:spPr>
        <p:txBody>
          <a:bodyPr anchor="t" rtlCol="false" tIns="0" lIns="0" bIns="0" rIns="0">
            <a:spAutoFit/>
          </a:bodyPr>
          <a:lstStyle/>
          <a:p>
            <a:pPr algn="l">
              <a:lnSpc>
                <a:spcPts val="1120"/>
              </a:lnSpc>
              <a:spcBef>
                <a:spcPct val="0"/>
              </a:spcBef>
            </a:pPr>
            <a:r>
              <a:rPr lang="en-US" b="true" sz="800">
                <a:solidFill>
                  <a:srgbClr val="FFFFFF"/>
                </a:solidFill>
                <a:latin typeface="Telegraf Bold"/>
                <a:ea typeface="Telegraf Bold"/>
                <a:cs typeface="Telegraf Bold"/>
                <a:sym typeface="Telegraf Bold"/>
              </a:rPr>
              <a:t>May</a:t>
            </a:r>
          </a:p>
        </p:txBody>
      </p:sp>
      <p:sp>
        <p:nvSpPr>
          <p:cNvPr name="TextBox 38" id="38"/>
          <p:cNvSpPr txBox="true"/>
          <p:nvPr/>
        </p:nvSpPr>
        <p:spPr>
          <a:xfrm rot="0">
            <a:off x="1683851" y="1842636"/>
            <a:ext cx="1278574" cy="217170"/>
          </a:xfrm>
          <a:prstGeom prst="rect">
            <a:avLst/>
          </a:prstGeom>
        </p:spPr>
        <p:txBody>
          <a:bodyPr anchor="t" rtlCol="false" tIns="0" lIns="0" bIns="0" rIns="0">
            <a:spAutoFit/>
          </a:bodyPr>
          <a:lstStyle/>
          <a:p>
            <a:pPr algn="l" marL="0" indent="0" lvl="0">
              <a:lnSpc>
                <a:spcPts val="1679"/>
              </a:lnSpc>
              <a:spcBef>
                <a:spcPct val="0"/>
              </a:spcBef>
            </a:pPr>
            <a:r>
              <a:rPr lang="en-US" sz="1199" strike="noStrike" u="none">
                <a:solidFill>
                  <a:srgbClr val="000000"/>
                </a:solidFill>
                <a:latin typeface="Telegraf"/>
                <a:ea typeface="Telegraf"/>
                <a:cs typeface="Telegraf"/>
                <a:sym typeface="Telegraf"/>
              </a:rPr>
              <a:t>$50,000</a:t>
            </a:r>
          </a:p>
        </p:txBody>
      </p:sp>
      <p:sp>
        <p:nvSpPr>
          <p:cNvPr name="TextBox 39" id="39"/>
          <p:cNvSpPr txBox="true"/>
          <p:nvPr/>
        </p:nvSpPr>
        <p:spPr>
          <a:xfrm rot="0">
            <a:off x="1834013" y="2235504"/>
            <a:ext cx="1170097" cy="217170"/>
          </a:xfrm>
          <a:prstGeom prst="rect">
            <a:avLst/>
          </a:prstGeom>
        </p:spPr>
        <p:txBody>
          <a:bodyPr anchor="t" rtlCol="false" tIns="0" lIns="0" bIns="0" rIns="0">
            <a:spAutoFit/>
          </a:bodyPr>
          <a:lstStyle/>
          <a:p>
            <a:pPr algn="l" marL="0" indent="0" lvl="0">
              <a:lnSpc>
                <a:spcPts val="1679"/>
              </a:lnSpc>
              <a:spcBef>
                <a:spcPct val="0"/>
              </a:spcBef>
            </a:pPr>
            <a:r>
              <a:rPr lang="en-US" sz="1199" strike="noStrike" u="none">
                <a:solidFill>
                  <a:srgbClr val="000000"/>
                </a:solidFill>
                <a:latin typeface="Telegraf"/>
                <a:ea typeface="Telegraf"/>
                <a:cs typeface="Telegraf"/>
                <a:sym typeface="Telegraf"/>
              </a:rPr>
              <a:t>$60,000</a:t>
            </a:r>
          </a:p>
        </p:txBody>
      </p:sp>
      <p:sp>
        <p:nvSpPr>
          <p:cNvPr name="TextBox 40" id="40"/>
          <p:cNvSpPr txBox="true"/>
          <p:nvPr/>
        </p:nvSpPr>
        <p:spPr>
          <a:xfrm rot="0">
            <a:off x="1977256" y="2614599"/>
            <a:ext cx="1026855" cy="217170"/>
          </a:xfrm>
          <a:prstGeom prst="rect">
            <a:avLst/>
          </a:prstGeom>
        </p:spPr>
        <p:txBody>
          <a:bodyPr anchor="t" rtlCol="false" tIns="0" lIns="0" bIns="0" rIns="0">
            <a:spAutoFit/>
          </a:bodyPr>
          <a:lstStyle/>
          <a:p>
            <a:pPr algn="l" marL="0" indent="0" lvl="0">
              <a:lnSpc>
                <a:spcPts val="1679"/>
              </a:lnSpc>
              <a:spcBef>
                <a:spcPct val="0"/>
              </a:spcBef>
            </a:pPr>
            <a:r>
              <a:rPr lang="en-US" sz="1199" strike="noStrike" u="none">
                <a:solidFill>
                  <a:srgbClr val="000000"/>
                </a:solidFill>
                <a:latin typeface="Telegraf"/>
                <a:ea typeface="Telegraf"/>
                <a:cs typeface="Telegraf"/>
                <a:sym typeface="Telegraf"/>
              </a:rPr>
              <a:t>$70,000</a:t>
            </a:r>
          </a:p>
        </p:txBody>
      </p:sp>
      <p:sp>
        <p:nvSpPr>
          <p:cNvPr name="TextBox 41" id="41"/>
          <p:cNvSpPr txBox="true"/>
          <p:nvPr/>
        </p:nvSpPr>
        <p:spPr>
          <a:xfrm rot="0">
            <a:off x="2147790" y="2998181"/>
            <a:ext cx="964931" cy="217170"/>
          </a:xfrm>
          <a:prstGeom prst="rect">
            <a:avLst/>
          </a:prstGeom>
        </p:spPr>
        <p:txBody>
          <a:bodyPr anchor="t" rtlCol="false" tIns="0" lIns="0" bIns="0" rIns="0">
            <a:spAutoFit/>
          </a:bodyPr>
          <a:lstStyle/>
          <a:p>
            <a:pPr algn="l" marL="0" indent="0" lvl="0">
              <a:lnSpc>
                <a:spcPts val="1679"/>
              </a:lnSpc>
              <a:spcBef>
                <a:spcPct val="0"/>
              </a:spcBef>
            </a:pPr>
            <a:r>
              <a:rPr lang="en-US" sz="1199" strike="noStrike" u="none">
                <a:solidFill>
                  <a:srgbClr val="000000"/>
                </a:solidFill>
                <a:latin typeface="Telegraf"/>
                <a:ea typeface="Telegraf"/>
                <a:cs typeface="Telegraf"/>
                <a:sym typeface="Telegraf"/>
              </a:rPr>
              <a:t>$80,000</a:t>
            </a:r>
          </a:p>
        </p:txBody>
      </p:sp>
      <p:sp>
        <p:nvSpPr>
          <p:cNvPr name="TextBox 42" id="42"/>
          <p:cNvSpPr txBox="true"/>
          <p:nvPr/>
        </p:nvSpPr>
        <p:spPr>
          <a:xfrm rot="0">
            <a:off x="2255833" y="3380478"/>
            <a:ext cx="920478" cy="217170"/>
          </a:xfrm>
          <a:prstGeom prst="rect">
            <a:avLst/>
          </a:prstGeom>
        </p:spPr>
        <p:txBody>
          <a:bodyPr anchor="t" rtlCol="false" tIns="0" lIns="0" bIns="0" rIns="0">
            <a:spAutoFit/>
          </a:bodyPr>
          <a:lstStyle/>
          <a:p>
            <a:pPr algn="l" marL="0" indent="0" lvl="0">
              <a:lnSpc>
                <a:spcPts val="1679"/>
              </a:lnSpc>
              <a:spcBef>
                <a:spcPct val="0"/>
              </a:spcBef>
            </a:pPr>
            <a:r>
              <a:rPr lang="en-US" sz="1199" strike="noStrike" u="none">
                <a:solidFill>
                  <a:srgbClr val="000000"/>
                </a:solidFill>
                <a:latin typeface="Telegraf"/>
                <a:ea typeface="Telegraf"/>
                <a:cs typeface="Telegraf"/>
                <a:sym typeface="Telegraf"/>
              </a:rPr>
              <a:t>$90,000</a:t>
            </a:r>
          </a:p>
        </p:txBody>
      </p:sp>
      <p:sp>
        <p:nvSpPr>
          <p:cNvPr name="TextBox 43" id="43"/>
          <p:cNvSpPr txBox="true"/>
          <p:nvPr/>
        </p:nvSpPr>
        <p:spPr>
          <a:xfrm rot="0">
            <a:off x="3901626" y="1412530"/>
            <a:ext cx="2023995" cy="209550"/>
          </a:xfrm>
          <a:prstGeom prst="rect">
            <a:avLst/>
          </a:prstGeom>
        </p:spPr>
        <p:txBody>
          <a:bodyPr anchor="t" rtlCol="false" tIns="0" lIns="0" bIns="0" rIns="0">
            <a:spAutoFit/>
          </a:bodyPr>
          <a:lstStyle/>
          <a:p>
            <a:pPr algn="l">
              <a:lnSpc>
                <a:spcPts val="1439"/>
              </a:lnSpc>
            </a:pPr>
            <a:r>
              <a:rPr lang="en-US" sz="1200" b="true">
                <a:solidFill>
                  <a:srgbClr val="295E1E"/>
                </a:solidFill>
                <a:latin typeface="Agrandir Bold"/>
                <a:ea typeface="Agrandir Bold"/>
                <a:cs typeface="Agrandir Bold"/>
                <a:sym typeface="Agrandir Bold"/>
              </a:rPr>
              <a:t>Lead Generation Data</a:t>
            </a:r>
          </a:p>
        </p:txBody>
      </p:sp>
      <p:sp>
        <p:nvSpPr>
          <p:cNvPr name="TextBox 44" id="44"/>
          <p:cNvSpPr txBox="true"/>
          <p:nvPr/>
        </p:nvSpPr>
        <p:spPr>
          <a:xfrm rot="0">
            <a:off x="5123885" y="1850066"/>
            <a:ext cx="747593" cy="143724"/>
          </a:xfrm>
          <a:prstGeom prst="rect">
            <a:avLst/>
          </a:prstGeom>
        </p:spPr>
        <p:txBody>
          <a:bodyPr anchor="t" rtlCol="false" tIns="0" lIns="0" bIns="0" rIns="0">
            <a:spAutoFit/>
          </a:bodyPr>
          <a:lstStyle/>
          <a:p>
            <a:pPr algn="l">
              <a:lnSpc>
                <a:spcPts val="1120"/>
              </a:lnSpc>
              <a:spcBef>
                <a:spcPct val="0"/>
              </a:spcBef>
            </a:pPr>
            <a:r>
              <a:rPr lang="en-US" sz="800">
                <a:solidFill>
                  <a:srgbClr val="000000"/>
                </a:solidFill>
                <a:latin typeface="Telegraf"/>
                <a:ea typeface="Telegraf"/>
                <a:cs typeface="Telegraf"/>
                <a:sym typeface="Telegraf"/>
              </a:rPr>
              <a:t>January</a:t>
            </a:r>
          </a:p>
        </p:txBody>
      </p:sp>
      <p:sp>
        <p:nvSpPr>
          <p:cNvPr name="TextBox 45" id="45"/>
          <p:cNvSpPr txBox="true"/>
          <p:nvPr/>
        </p:nvSpPr>
        <p:spPr>
          <a:xfrm rot="0">
            <a:off x="5123885" y="2133145"/>
            <a:ext cx="801735" cy="143724"/>
          </a:xfrm>
          <a:prstGeom prst="rect">
            <a:avLst/>
          </a:prstGeom>
        </p:spPr>
        <p:txBody>
          <a:bodyPr anchor="t" rtlCol="false" tIns="0" lIns="0" bIns="0" rIns="0">
            <a:spAutoFit/>
          </a:bodyPr>
          <a:lstStyle/>
          <a:p>
            <a:pPr algn="l">
              <a:lnSpc>
                <a:spcPts val="1120"/>
              </a:lnSpc>
              <a:spcBef>
                <a:spcPct val="0"/>
              </a:spcBef>
            </a:pPr>
            <a:r>
              <a:rPr lang="en-US" sz="800">
                <a:solidFill>
                  <a:srgbClr val="000000"/>
                </a:solidFill>
                <a:latin typeface="Telegraf"/>
                <a:ea typeface="Telegraf"/>
                <a:cs typeface="Telegraf"/>
                <a:sym typeface="Telegraf"/>
              </a:rPr>
              <a:t>February</a:t>
            </a:r>
          </a:p>
        </p:txBody>
      </p:sp>
      <p:sp>
        <p:nvSpPr>
          <p:cNvPr name="TextBox 46" id="46"/>
          <p:cNvSpPr txBox="true"/>
          <p:nvPr/>
        </p:nvSpPr>
        <p:spPr>
          <a:xfrm rot="0">
            <a:off x="5123885" y="2405134"/>
            <a:ext cx="747593" cy="143724"/>
          </a:xfrm>
          <a:prstGeom prst="rect">
            <a:avLst/>
          </a:prstGeom>
        </p:spPr>
        <p:txBody>
          <a:bodyPr anchor="t" rtlCol="false" tIns="0" lIns="0" bIns="0" rIns="0">
            <a:spAutoFit/>
          </a:bodyPr>
          <a:lstStyle/>
          <a:p>
            <a:pPr algn="l">
              <a:lnSpc>
                <a:spcPts val="1120"/>
              </a:lnSpc>
              <a:spcBef>
                <a:spcPct val="0"/>
              </a:spcBef>
            </a:pPr>
            <a:r>
              <a:rPr lang="en-US" sz="800">
                <a:solidFill>
                  <a:srgbClr val="000000"/>
                </a:solidFill>
                <a:latin typeface="Telegraf"/>
                <a:ea typeface="Telegraf"/>
                <a:cs typeface="Telegraf"/>
                <a:sym typeface="Telegraf"/>
              </a:rPr>
              <a:t>March</a:t>
            </a:r>
          </a:p>
        </p:txBody>
      </p:sp>
      <p:sp>
        <p:nvSpPr>
          <p:cNvPr name="TextBox 47" id="47"/>
          <p:cNvSpPr txBox="true"/>
          <p:nvPr/>
        </p:nvSpPr>
        <p:spPr>
          <a:xfrm rot="0">
            <a:off x="5123885" y="2691731"/>
            <a:ext cx="747593" cy="143724"/>
          </a:xfrm>
          <a:prstGeom prst="rect">
            <a:avLst/>
          </a:prstGeom>
        </p:spPr>
        <p:txBody>
          <a:bodyPr anchor="t" rtlCol="false" tIns="0" lIns="0" bIns="0" rIns="0">
            <a:spAutoFit/>
          </a:bodyPr>
          <a:lstStyle/>
          <a:p>
            <a:pPr algn="l">
              <a:lnSpc>
                <a:spcPts val="1120"/>
              </a:lnSpc>
              <a:spcBef>
                <a:spcPct val="0"/>
              </a:spcBef>
            </a:pPr>
            <a:r>
              <a:rPr lang="en-US" sz="800">
                <a:solidFill>
                  <a:srgbClr val="000000"/>
                </a:solidFill>
                <a:latin typeface="Telegraf"/>
                <a:ea typeface="Telegraf"/>
                <a:cs typeface="Telegraf"/>
                <a:sym typeface="Telegraf"/>
              </a:rPr>
              <a:t>April</a:t>
            </a:r>
          </a:p>
        </p:txBody>
      </p:sp>
      <p:sp>
        <p:nvSpPr>
          <p:cNvPr name="TextBox 48" id="48"/>
          <p:cNvSpPr txBox="true"/>
          <p:nvPr/>
        </p:nvSpPr>
        <p:spPr>
          <a:xfrm rot="0">
            <a:off x="5123885" y="2972286"/>
            <a:ext cx="747593" cy="143724"/>
          </a:xfrm>
          <a:prstGeom prst="rect">
            <a:avLst/>
          </a:prstGeom>
        </p:spPr>
        <p:txBody>
          <a:bodyPr anchor="t" rtlCol="false" tIns="0" lIns="0" bIns="0" rIns="0">
            <a:spAutoFit/>
          </a:bodyPr>
          <a:lstStyle/>
          <a:p>
            <a:pPr algn="l">
              <a:lnSpc>
                <a:spcPts val="1120"/>
              </a:lnSpc>
              <a:spcBef>
                <a:spcPct val="0"/>
              </a:spcBef>
            </a:pPr>
            <a:r>
              <a:rPr lang="en-US" sz="800">
                <a:solidFill>
                  <a:srgbClr val="000000"/>
                </a:solidFill>
                <a:latin typeface="Telegraf"/>
                <a:ea typeface="Telegraf"/>
                <a:cs typeface="Telegraf"/>
                <a:sym typeface="Telegraf"/>
              </a:rPr>
              <a:t>May</a:t>
            </a:r>
          </a:p>
        </p:txBody>
      </p:sp>
      <p:sp>
        <p:nvSpPr>
          <p:cNvPr name="TextBox 49" id="49"/>
          <p:cNvSpPr txBox="true"/>
          <p:nvPr/>
        </p:nvSpPr>
        <p:spPr>
          <a:xfrm rot="0">
            <a:off x="4410208" y="1831017"/>
            <a:ext cx="574730" cy="162773"/>
          </a:xfrm>
          <a:prstGeom prst="rect">
            <a:avLst/>
          </a:prstGeom>
        </p:spPr>
        <p:txBody>
          <a:bodyPr anchor="t" rtlCol="false" tIns="0" lIns="0" bIns="0" rIns="0">
            <a:spAutoFit/>
          </a:bodyPr>
          <a:lstStyle/>
          <a:p>
            <a:pPr algn="r">
              <a:lnSpc>
                <a:spcPts val="1120"/>
              </a:lnSpc>
              <a:spcBef>
                <a:spcPct val="0"/>
              </a:spcBef>
            </a:pPr>
            <a:r>
              <a:rPr lang="en-US" b="true" sz="800">
                <a:solidFill>
                  <a:srgbClr val="000000"/>
                </a:solidFill>
                <a:latin typeface="Agrandir Bold"/>
                <a:ea typeface="Agrandir Bold"/>
                <a:cs typeface="Agrandir Bold"/>
                <a:sym typeface="Agrandir Bold"/>
              </a:rPr>
              <a:t>200</a:t>
            </a:r>
          </a:p>
        </p:txBody>
      </p:sp>
      <p:sp>
        <p:nvSpPr>
          <p:cNvPr name="TextBox 50" id="50"/>
          <p:cNvSpPr txBox="true"/>
          <p:nvPr/>
        </p:nvSpPr>
        <p:spPr>
          <a:xfrm rot="0">
            <a:off x="4410208" y="2114096"/>
            <a:ext cx="574730" cy="162773"/>
          </a:xfrm>
          <a:prstGeom prst="rect">
            <a:avLst/>
          </a:prstGeom>
        </p:spPr>
        <p:txBody>
          <a:bodyPr anchor="t" rtlCol="false" tIns="0" lIns="0" bIns="0" rIns="0">
            <a:spAutoFit/>
          </a:bodyPr>
          <a:lstStyle/>
          <a:p>
            <a:pPr algn="r">
              <a:lnSpc>
                <a:spcPts val="1120"/>
              </a:lnSpc>
              <a:spcBef>
                <a:spcPct val="0"/>
              </a:spcBef>
            </a:pPr>
            <a:r>
              <a:rPr lang="en-US" b="true" sz="800">
                <a:solidFill>
                  <a:srgbClr val="000000"/>
                </a:solidFill>
                <a:latin typeface="Agrandir Bold"/>
                <a:ea typeface="Agrandir Bold"/>
                <a:cs typeface="Agrandir Bold"/>
                <a:sym typeface="Agrandir Bold"/>
              </a:rPr>
              <a:t>250</a:t>
            </a:r>
          </a:p>
        </p:txBody>
      </p:sp>
      <p:sp>
        <p:nvSpPr>
          <p:cNvPr name="TextBox 51" id="51"/>
          <p:cNvSpPr txBox="true"/>
          <p:nvPr/>
        </p:nvSpPr>
        <p:spPr>
          <a:xfrm rot="0">
            <a:off x="4410208" y="2386085"/>
            <a:ext cx="574730" cy="162773"/>
          </a:xfrm>
          <a:prstGeom prst="rect">
            <a:avLst/>
          </a:prstGeom>
        </p:spPr>
        <p:txBody>
          <a:bodyPr anchor="t" rtlCol="false" tIns="0" lIns="0" bIns="0" rIns="0">
            <a:spAutoFit/>
          </a:bodyPr>
          <a:lstStyle/>
          <a:p>
            <a:pPr algn="r">
              <a:lnSpc>
                <a:spcPts val="1120"/>
              </a:lnSpc>
              <a:spcBef>
                <a:spcPct val="0"/>
              </a:spcBef>
            </a:pPr>
            <a:r>
              <a:rPr lang="en-US" b="true" sz="800">
                <a:solidFill>
                  <a:srgbClr val="000000"/>
                </a:solidFill>
                <a:latin typeface="Agrandir Bold"/>
                <a:ea typeface="Agrandir Bold"/>
                <a:cs typeface="Agrandir Bold"/>
                <a:sym typeface="Agrandir Bold"/>
              </a:rPr>
              <a:t>300</a:t>
            </a:r>
          </a:p>
        </p:txBody>
      </p:sp>
      <p:sp>
        <p:nvSpPr>
          <p:cNvPr name="TextBox 52" id="52"/>
          <p:cNvSpPr txBox="true"/>
          <p:nvPr/>
        </p:nvSpPr>
        <p:spPr>
          <a:xfrm rot="0">
            <a:off x="4410208" y="2672682"/>
            <a:ext cx="574730" cy="162773"/>
          </a:xfrm>
          <a:prstGeom prst="rect">
            <a:avLst/>
          </a:prstGeom>
        </p:spPr>
        <p:txBody>
          <a:bodyPr anchor="t" rtlCol="false" tIns="0" lIns="0" bIns="0" rIns="0">
            <a:spAutoFit/>
          </a:bodyPr>
          <a:lstStyle/>
          <a:p>
            <a:pPr algn="r">
              <a:lnSpc>
                <a:spcPts val="1120"/>
              </a:lnSpc>
              <a:spcBef>
                <a:spcPct val="0"/>
              </a:spcBef>
            </a:pPr>
            <a:r>
              <a:rPr lang="en-US" b="true" sz="800">
                <a:solidFill>
                  <a:srgbClr val="000000"/>
                </a:solidFill>
                <a:latin typeface="Agrandir Bold"/>
                <a:ea typeface="Agrandir Bold"/>
                <a:cs typeface="Agrandir Bold"/>
                <a:sym typeface="Agrandir Bold"/>
              </a:rPr>
              <a:t>350</a:t>
            </a:r>
          </a:p>
        </p:txBody>
      </p:sp>
      <p:sp>
        <p:nvSpPr>
          <p:cNvPr name="TextBox 53" id="53"/>
          <p:cNvSpPr txBox="true"/>
          <p:nvPr/>
        </p:nvSpPr>
        <p:spPr>
          <a:xfrm rot="0">
            <a:off x="4410208" y="2953237"/>
            <a:ext cx="574730" cy="162773"/>
          </a:xfrm>
          <a:prstGeom prst="rect">
            <a:avLst/>
          </a:prstGeom>
        </p:spPr>
        <p:txBody>
          <a:bodyPr anchor="t" rtlCol="false" tIns="0" lIns="0" bIns="0" rIns="0">
            <a:spAutoFit/>
          </a:bodyPr>
          <a:lstStyle/>
          <a:p>
            <a:pPr algn="r">
              <a:lnSpc>
                <a:spcPts val="1120"/>
              </a:lnSpc>
              <a:spcBef>
                <a:spcPct val="0"/>
              </a:spcBef>
            </a:pPr>
            <a:r>
              <a:rPr lang="en-US" b="true" sz="800">
                <a:solidFill>
                  <a:srgbClr val="000000"/>
                </a:solidFill>
                <a:latin typeface="Agrandir Bold"/>
                <a:ea typeface="Agrandir Bold"/>
                <a:cs typeface="Agrandir Bold"/>
                <a:sym typeface="Agrandir Bold"/>
              </a:rPr>
              <a:t>400</a:t>
            </a:r>
          </a:p>
        </p:txBody>
      </p:sp>
      <p:sp>
        <p:nvSpPr>
          <p:cNvPr name="TextBox 54" id="54"/>
          <p:cNvSpPr txBox="true"/>
          <p:nvPr/>
        </p:nvSpPr>
        <p:spPr>
          <a:xfrm rot="0">
            <a:off x="3900436" y="3337687"/>
            <a:ext cx="1884175" cy="414660"/>
          </a:xfrm>
          <a:prstGeom prst="rect">
            <a:avLst/>
          </a:prstGeom>
        </p:spPr>
        <p:txBody>
          <a:bodyPr anchor="t" rtlCol="false" tIns="0" lIns="0" bIns="0" rIns="0">
            <a:spAutoFit/>
          </a:bodyPr>
          <a:lstStyle/>
          <a:p>
            <a:pPr algn="l" marL="0" indent="0" lvl="0">
              <a:lnSpc>
                <a:spcPts val="1120"/>
              </a:lnSpc>
              <a:spcBef>
                <a:spcPct val="0"/>
              </a:spcBef>
            </a:pPr>
            <a:r>
              <a:rPr lang="en-US" sz="800">
                <a:solidFill>
                  <a:srgbClr val="000000"/>
                </a:solidFill>
                <a:latin typeface="Telegraf"/>
                <a:ea typeface="Telegraf"/>
                <a:cs typeface="Telegraf"/>
                <a:sym typeface="Telegraf"/>
              </a:rPr>
              <a:t>Leads grew from 200 in January to 400 in May. This shows that lead generation is improving.</a:t>
            </a:r>
          </a:p>
        </p:txBody>
      </p:sp>
      <p:sp>
        <p:nvSpPr>
          <p:cNvPr name="TextBox 55" id="55"/>
          <p:cNvSpPr txBox="true"/>
          <p:nvPr/>
        </p:nvSpPr>
        <p:spPr>
          <a:xfrm rot="0">
            <a:off x="2459271" y="5392135"/>
            <a:ext cx="736061" cy="162772"/>
          </a:xfrm>
          <a:prstGeom prst="rect">
            <a:avLst/>
          </a:prstGeom>
        </p:spPr>
        <p:txBody>
          <a:bodyPr anchor="t" rtlCol="false" tIns="0" lIns="0" bIns="0" rIns="0">
            <a:spAutoFit/>
          </a:bodyPr>
          <a:lstStyle/>
          <a:p>
            <a:pPr algn="l">
              <a:lnSpc>
                <a:spcPts val="1120"/>
              </a:lnSpc>
              <a:spcBef>
                <a:spcPct val="0"/>
              </a:spcBef>
            </a:pPr>
            <a:r>
              <a:rPr lang="en-US" sz="800">
                <a:solidFill>
                  <a:srgbClr val="000000"/>
                </a:solidFill>
                <a:latin typeface="Agrandir"/>
                <a:ea typeface="Agrandir"/>
                <a:cs typeface="Agrandir"/>
                <a:sym typeface="Agrandir"/>
              </a:rPr>
              <a:t>January</a:t>
            </a:r>
          </a:p>
        </p:txBody>
      </p:sp>
      <p:sp>
        <p:nvSpPr>
          <p:cNvPr name="TextBox 56" id="56"/>
          <p:cNvSpPr txBox="true"/>
          <p:nvPr/>
        </p:nvSpPr>
        <p:spPr>
          <a:xfrm rot="0">
            <a:off x="2459271" y="5640281"/>
            <a:ext cx="714647" cy="162772"/>
          </a:xfrm>
          <a:prstGeom prst="rect">
            <a:avLst/>
          </a:prstGeom>
        </p:spPr>
        <p:txBody>
          <a:bodyPr anchor="t" rtlCol="false" tIns="0" lIns="0" bIns="0" rIns="0">
            <a:spAutoFit/>
          </a:bodyPr>
          <a:lstStyle/>
          <a:p>
            <a:pPr algn="l">
              <a:lnSpc>
                <a:spcPts val="1120"/>
              </a:lnSpc>
              <a:spcBef>
                <a:spcPct val="0"/>
              </a:spcBef>
            </a:pPr>
            <a:r>
              <a:rPr lang="en-US" sz="800">
                <a:solidFill>
                  <a:srgbClr val="000000"/>
                </a:solidFill>
                <a:latin typeface="Agrandir"/>
                <a:ea typeface="Agrandir"/>
                <a:cs typeface="Agrandir"/>
                <a:sym typeface="Agrandir"/>
              </a:rPr>
              <a:t>February</a:t>
            </a:r>
          </a:p>
        </p:txBody>
      </p:sp>
      <p:sp>
        <p:nvSpPr>
          <p:cNvPr name="TextBox 57" id="57"/>
          <p:cNvSpPr txBox="true"/>
          <p:nvPr/>
        </p:nvSpPr>
        <p:spPr>
          <a:xfrm rot="0">
            <a:off x="2459271" y="5896581"/>
            <a:ext cx="666974" cy="162772"/>
          </a:xfrm>
          <a:prstGeom prst="rect">
            <a:avLst/>
          </a:prstGeom>
        </p:spPr>
        <p:txBody>
          <a:bodyPr anchor="t" rtlCol="false" tIns="0" lIns="0" bIns="0" rIns="0">
            <a:spAutoFit/>
          </a:bodyPr>
          <a:lstStyle/>
          <a:p>
            <a:pPr algn="l">
              <a:lnSpc>
                <a:spcPts val="1120"/>
              </a:lnSpc>
              <a:spcBef>
                <a:spcPct val="0"/>
              </a:spcBef>
            </a:pPr>
            <a:r>
              <a:rPr lang="en-US" sz="800">
                <a:solidFill>
                  <a:srgbClr val="000000"/>
                </a:solidFill>
                <a:latin typeface="Agrandir"/>
                <a:ea typeface="Agrandir"/>
                <a:cs typeface="Agrandir"/>
                <a:sym typeface="Agrandir"/>
              </a:rPr>
              <a:t>March</a:t>
            </a:r>
          </a:p>
        </p:txBody>
      </p:sp>
      <p:sp>
        <p:nvSpPr>
          <p:cNvPr name="TextBox 58" id="58"/>
          <p:cNvSpPr txBox="true"/>
          <p:nvPr/>
        </p:nvSpPr>
        <p:spPr>
          <a:xfrm rot="0">
            <a:off x="2459271" y="6150627"/>
            <a:ext cx="666974" cy="162772"/>
          </a:xfrm>
          <a:prstGeom prst="rect">
            <a:avLst/>
          </a:prstGeom>
        </p:spPr>
        <p:txBody>
          <a:bodyPr anchor="t" rtlCol="false" tIns="0" lIns="0" bIns="0" rIns="0">
            <a:spAutoFit/>
          </a:bodyPr>
          <a:lstStyle/>
          <a:p>
            <a:pPr algn="l">
              <a:lnSpc>
                <a:spcPts val="1120"/>
              </a:lnSpc>
              <a:spcBef>
                <a:spcPct val="0"/>
              </a:spcBef>
            </a:pPr>
            <a:r>
              <a:rPr lang="en-US" sz="800">
                <a:solidFill>
                  <a:srgbClr val="000000"/>
                </a:solidFill>
                <a:latin typeface="Agrandir"/>
                <a:ea typeface="Agrandir"/>
                <a:cs typeface="Agrandir"/>
                <a:sym typeface="Agrandir"/>
              </a:rPr>
              <a:t>April</a:t>
            </a:r>
          </a:p>
        </p:txBody>
      </p:sp>
      <p:sp>
        <p:nvSpPr>
          <p:cNvPr name="TextBox 59" id="59"/>
          <p:cNvSpPr txBox="true"/>
          <p:nvPr/>
        </p:nvSpPr>
        <p:spPr>
          <a:xfrm rot="0">
            <a:off x="2459271" y="6404673"/>
            <a:ext cx="693323" cy="162772"/>
          </a:xfrm>
          <a:prstGeom prst="rect">
            <a:avLst/>
          </a:prstGeom>
        </p:spPr>
        <p:txBody>
          <a:bodyPr anchor="t" rtlCol="false" tIns="0" lIns="0" bIns="0" rIns="0">
            <a:spAutoFit/>
          </a:bodyPr>
          <a:lstStyle/>
          <a:p>
            <a:pPr algn="l">
              <a:lnSpc>
                <a:spcPts val="1120"/>
              </a:lnSpc>
              <a:spcBef>
                <a:spcPct val="0"/>
              </a:spcBef>
            </a:pPr>
            <a:r>
              <a:rPr lang="en-US" sz="800">
                <a:solidFill>
                  <a:srgbClr val="000000"/>
                </a:solidFill>
                <a:latin typeface="Agrandir"/>
                <a:ea typeface="Agrandir"/>
                <a:cs typeface="Agrandir"/>
                <a:sym typeface="Agrandir"/>
              </a:rPr>
              <a:t>May</a:t>
            </a:r>
          </a:p>
        </p:txBody>
      </p:sp>
      <p:sp>
        <p:nvSpPr>
          <p:cNvPr name="TextBox 60" id="60"/>
          <p:cNvSpPr txBox="true"/>
          <p:nvPr/>
        </p:nvSpPr>
        <p:spPr>
          <a:xfrm rot="0">
            <a:off x="1409769" y="5490340"/>
            <a:ext cx="480000" cy="167640"/>
          </a:xfrm>
          <a:prstGeom prst="rect">
            <a:avLst/>
          </a:prstGeom>
        </p:spPr>
        <p:txBody>
          <a:bodyPr anchor="t" rtlCol="false" tIns="0" lIns="0" bIns="0" rIns="0">
            <a:spAutoFit/>
          </a:bodyPr>
          <a:lstStyle/>
          <a:p>
            <a:pPr algn="ctr">
              <a:lnSpc>
                <a:spcPts val="1260"/>
              </a:lnSpc>
              <a:spcBef>
                <a:spcPct val="0"/>
              </a:spcBef>
            </a:pPr>
            <a:r>
              <a:rPr lang="en-US" b="true" sz="900">
                <a:solidFill>
                  <a:srgbClr val="000000"/>
                </a:solidFill>
                <a:latin typeface="Agrandir Bold"/>
                <a:ea typeface="Agrandir Bold"/>
                <a:cs typeface="Agrandir Bold"/>
                <a:sym typeface="Agrandir Bold"/>
              </a:rPr>
              <a:t>10%</a:t>
            </a:r>
          </a:p>
        </p:txBody>
      </p:sp>
      <p:sp>
        <p:nvSpPr>
          <p:cNvPr name="TextBox 61" id="61"/>
          <p:cNvSpPr txBox="true"/>
          <p:nvPr/>
        </p:nvSpPr>
        <p:spPr>
          <a:xfrm rot="0">
            <a:off x="1676284" y="5832422"/>
            <a:ext cx="454176" cy="167640"/>
          </a:xfrm>
          <a:prstGeom prst="rect">
            <a:avLst/>
          </a:prstGeom>
        </p:spPr>
        <p:txBody>
          <a:bodyPr anchor="t" rtlCol="false" tIns="0" lIns="0" bIns="0" rIns="0">
            <a:spAutoFit/>
          </a:bodyPr>
          <a:lstStyle/>
          <a:p>
            <a:pPr algn="ctr">
              <a:lnSpc>
                <a:spcPts val="1260"/>
              </a:lnSpc>
              <a:spcBef>
                <a:spcPct val="0"/>
              </a:spcBef>
            </a:pPr>
            <a:r>
              <a:rPr lang="en-US" b="true" sz="900">
                <a:solidFill>
                  <a:srgbClr val="FFFFFF"/>
                </a:solidFill>
                <a:latin typeface="Agrandir Bold"/>
                <a:ea typeface="Agrandir Bold"/>
                <a:cs typeface="Agrandir Bold"/>
                <a:sym typeface="Agrandir Bold"/>
              </a:rPr>
              <a:t>10%</a:t>
            </a:r>
          </a:p>
        </p:txBody>
      </p:sp>
      <p:sp>
        <p:nvSpPr>
          <p:cNvPr name="TextBox 62" id="62"/>
          <p:cNvSpPr txBox="true"/>
          <p:nvPr/>
        </p:nvSpPr>
        <p:spPr>
          <a:xfrm rot="0">
            <a:off x="1375198" y="6296472"/>
            <a:ext cx="565045" cy="167640"/>
          </a:xfrm>
          <a:prstGeom prst="rect">
            <a:avLst/>
          </a:prstGeom>
        </p:spPr>
        <p:txBody>
          <a:bodyPr anchor="t" rtlCol="false" tIns="0" lIns="0" bIns="0" rIns="0">
            <a:spAutoFit/>
          </a:bodyPr>
          <a:lstStyle/>
          <a:p>
            <a:pPr algn="ctr">
              <a:lnSpc>
                <a:spcPts val="1260"/>
              </a:lnSpc>
              <a:spcBef>
                <a:spcPct val="0"/>
              </a:spcBef>
            </a:pPr>
            <a:r>
              <a:rPr lang="en-US" b="true" sz="900">
                <a:solidFill>
                  <a:srgbClr val="FFFFFF"/>
                </a:solidFill>
                <a:latin typeface="Agrandir Bold"/>
                <a:ea typeface="Agrandir Bold"/>
                <a:cs typeface="Agrandir Bold"/>
                <a:sym typeface="Agrandir Bold"/>
              </a:rPr>
              <a:t>14%</a:t>
            </a:r>
          </a:p>
        </p:txBody>
      </p:sp>
      <p:sp>
        <p:nvSpPr>
          <p:cNvPr name="TextBox 63" id="63"/>
          <p:cNvSpPr txBox="true"/>
          <p:nvPr/>
        </p:nvSpPr>
        <p:spPr>
          <a:xfrm rot="0">
            <a:off x="826373" y="6155447"/>
            <a:ext cx="535043" cy="167640"/>
          </a:xfrm>
          <a:prstGeom prst="rect">
            <a:avLst/>
          </a:prstGeom>
        </p:spPr>
        <p:txBody>
          <a:bodyPr anchor="t" rtlCol="false" tIns="0" lIns="0" bIns="0" rIns="0">
            <a:spAutoFit/>
          </a:bodyPr>
          <a:lstStyle/>
          <a:p>
            <a:pPr algn="ctr">
              <a:lnSpc>
                <a:spcPts val="1260"/>
              </a:lnSpc>
              <a:spcBef>
                <a:spcPct val="0"/>
              </a:spcBef>
            </a:pPr>
            <a:r>
              <a:rPr lang="en-US" b="true" sz="900">
                <a:solidFill>
                  <a:srgbClr val="FFFFFF"/>
                </a:solidFill>
                <a:latin typeface="Agrandir Bold"/>
                <a:ea typeface="Agrandir Bold"/>
                <a:cs typeface="Agrandir Bold"/>
                <a:sym typeface="Agrandir Bold"/>
              </a:rPr>
              <a:t>15%</a:t>
            </a:r>
          </a:p>
        </p:txBody>
      </p:sp>
      <p:sp>
        <p:nvSpPr>
          <p:cNvPr name="TextBox 64" id="64"/>
          <p:cNvSpPr txBox="true"/>
          <p:nvPr/>
        </p:nvSpPr>
        <p:spPr>
          <a:xfrm rot="0">
            <a:off x="868942" y="5586537"/>
            <a:ext cx="512709" cy="167640"/>
          </a:xfrm>
          <a:prstGeom prst="rect">
            <a:avLst/>
          </a:prstGeom>
        </p:spPr>
        <p:txBody>
          <a:bodyPr anchor="t" rtlCol="false" tIns="0" lIns="0" bIns="0" rIns="0">
            <a:spAutoFit/>
          </a:bodyPr>
          <a:lstStyle/>
          <a:p>
            <a:pPr algn="ctr">
              <a:lnSpc>
                <a:spcPts val="1260"/>
              </a:lnSpc>
              <a:spcBef>
                <a:spcPct val="0"/>
              </a:spcBef>
            </a:pPr>
            <a:r>
              <a:rPr lang="en-US" b="true" sz="900">
                <a:solidFill>
                  <a:srgbClr val="FFFFFF"/>
                </a:solidFill>
                <a:latin typeface="Agrandir Bold"/>
                <a:ea typeface="Agrandir Bold"/>
                <a:cs typeface="Agrandir Bold"/>
                <a:sym typeface="Agrandir Bold"/>
              </a:rPr>
              <a:t>17%</a:t>
            </a:r>
          </a:p>
        </p:txBody>
      </p:sp>
      <p:sp>
        <p:nvSpPr>
          <p:cNvPr name="TextBox 65" id="65"/>
          <p:cNvSpPr txBox="true"/>
          <p:nvPr/>
        </p:nvSpPr>
        <p:spPr>
          <a:xfrm rot="0">
            <a:off x="864234" y="4958528"/>
            <a:ext cx="2154300" cy="226695"/>
          </a:xfrm>
          <a:prstGeom prst="rect">
            <a:avLst/>
          </a:prstGeom>
        </p:spPr>
        <p:txBody>
          <a:bodyPr anchor="t" rtlCol="false" tIns="0" lIns="0" bIns="0" rIns="0">
            <a:spAutoFit/>
          </a:bodyPr>
          <a:lstStyle/>
          <a:p>
            <a:pPr algn="l">
              <a:lnSpc>
                <a:spcPts val="1679"/>
              </a:lnSpc>
              <a:spcBef>
                <a:spcPct val="0"/>
              </a:spcBef>
            </a:pPr>
            <a:r>
              <a:rPr lang="en-US" b="true" sz="1200">
                <a:solidFill>
                  <a:srgbClr val="295E1E"/>
                </a:solidFill>
                <a:latin typeface="Agrandir Bold"/>
                <a:ea typeface="Agrandir Bold"/>
                <a:cs typeface="Agrandir Bold"/>
                <a:sym typeface="Agrandir Bold"/>
              </a:rPr>
              <a:t>Conversion Rate</a:t>
            </a:r>
          </a:p>
        </p:txBody>
      </p:sp>
      <p:grpSp>
        <p:nvGrpSpPr>
          <p:cNvPr name="Group 66" id="66"/>
          <p:cNvGrpSpPr/>
          <p:nvPr/>
        </p:nvGrpSpPr>
        <p:grpSpPr>
          <a:xfrm rot="0">
            <a:off x="2222065" y="5683201"/>
            <a:ext cx="120595" cy="120595"/>
            <a:chOff x="0" y="0"/>
            <a:chExt cx="812800" cy="812800"/>
          </a:xfrm>
        </p:grpSpPr>
        <p:sp>
          <p:nvSpPr>
            <p:cNvPr name="Freeform 67" id="6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A9762"/>
            </a:solidFill>
          </p:spPr>
        </p:sp>
        <p:sp>
          <p:nvSpPr>
            <p:cNvPr name="TextBox 68" id="68"/>
            <p:cNvSpPr txBox="true"/>
            <p:nvPr/>
          </p:nvSpPr>
          <p:spPr>
            <a:xfrm>
              <a:off x="76200" y="38100"/>
              <a:ext cx="660400" cy="698500"/>
            </a:xfrm>
            <a:prstGeom prst="rect">
              <a:avLst/>
            </a:prstGeom>
          </p:spPr>
          <p:txBody>
            <a:bodyPr anchor="ctr" rtlCol="false" tIns="50800" lIns="50800" bIns="50800" rIns="50800"/>
            <a:lstStyle/>
            <a:p>
              <a:pPr algn="ctr">
                <a:lnSpc>
                  <a:spcPts val="1399"/>
                </a:lnSpc>
              </a:pPr>
            </a:p>
          </p:txBody>
        </p:sp>
      </p:grpSp>
      <p:grpSp>
        <p:nvGrpSpPr>
          <p:cNvPr name="Group 69" id="69"/>
          <p:cNvGrpSpPr/>
          <p:nvPr/>
        </p:nvGrpSpPr>
        <p:grpSpPr>
          <a:xfrm rot="0">
            <a:off x="2222065" y="5939501"/>
            <a:ext cx="120595" cy="120595"/>
            <a:chOff x="0" y="0"/>
            <a:chExt cx="812800" cy="812800"/>
          </a:xfrm>
        </p:grpSpPr>
        <p:sp>
          <p:nvSpPr>
            <p:cNvPr name="Freeform 70" id="7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5734B"/>
            </a:solidFill>
          </p:spPr>
        </p:sp>
        <p:sp>
          <p:nvSpPr>
            <p:cNvPr name="TextBox 71" id="71"/>
            <p:cNvSpPr txBox="true"/>
            <p:nvPr/>
          </p:nvSpPr>
          <p:spPr>
            <a:xfrm>
              <a:off x="76200" y="38100"/>
              <a:ext cx="660400" cy="698500"/>
            </a:xfrm>
            <a:prstGeom prst="rect">
              <a:avLst/>
            </a:prstGeom>
          </p:spPr>
          <p:txBody>
            <a:bodyPr anchor="ctr" rtlCol="false" tIns="50800" lIns="50800" bIns="50800" rIns="50800"/>
            <a:lstStyle/>
            <a:p>
              <a:pPr algn="ctr">
                <a:lnSpc>
                  <a:spcPts val="1399"/>
                </a:lnSpc>
              </a:pPr>
            </a:p>
          </p:txBody>
        </p:sp>
      </p:grpSp>
      <p:grpSp>
        <p:nvGrpSpPr>
          <p:cNvPr name="Group 72" id="72"/>
          <p:cNvGrpSpPr/>
          <p:nvPr/>
        </p:nvGrpSpPr>
        <p:grpSpPr>
          <a:xfrm rot="0">
            <a:off x="2222065" y="6193547"/>
            <a:ext cx="120595" cy="120595"/>
            <a:chOff x="0" y="0"/>
            <a:chExt cx="812800" cy="812800"/>
          </a:xfrm>
        </p:grpSpPr>
        <p:sp>
          <p:nvSpPr>
            <p:cNvPr name="Freeform 73" id="7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95E1E"/>
            </a:solidFill>
          </p:spPr>
        </p:sp>
        <p:sp>
          <p:nvSpPr>
            <p:cNvPr name="TextBox 74" id="74"/>
            <p:cNvSpPr txBox="true"/>
            <p:nvPr/>
          </p:nvSpPr>
          <p:spPr>
            <a:xfrm>
              <a:off x="76200" y="38100"/>
              <a:ext cx="660400" cy="698500"/>
            </a:xfrm>
            <a:prstGeom prst="rect">
              <a:avLst/>
            </a:prstGeom>
          </p:spPr>
          <p:txBody>
            <a:bodyPr anchor="ctr" rtlCol="false" tIns="50800" lIns="50800" bIns="50800" rIns="50800"/>
            <a:lstStyle/>
            <a:p>
              <a:pPr algn="ctr">
                <a:lnSpc>
                  <a:spcPts val="1399"/>
                </a:lnSpc>
              </a:pPr>
            </a:p>
          </p:txBody>
        </p:sp>
      </p:grpSp>
      <p:grpSp>
        <p:nvGrpSpPr>
          <p:cNvPr name="Group 75" id="75"/>
          <p:cNvGrpSpPr/>
          <p:nvPr/>
        </p:nvGrpSpPr>
        <p:grpSpPr>
          <a:xfrm rot="0">
            <a:off x="2222065" y="6447593"/>
            <a:ext cx="120595" cy="120595"/>
            <a:chOff x="0" y="0"/>
            <a:chExt cx="812800" cy="812800"/>
          </a:xfrm>
        </p:grpSpPr>
        <p:sp>
          <p:nvSpPr>
            <p:cNvPr name="Freeform 76" id="7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22714"/>
            </a:solidFill>
          </p:spPr>
        </p:sp>
        <p:sp>
          <p:nvSpPr>
            <p:cNvPr name="TextBox 77" id="77"/>
            <p:cNvSpPr txBox="true"/>
            <p:nvPr/>
          </p:nvSpPr>
          <p:spPr>
            <a:xfrm>
              <a:off x="76200" y="38100"/>
              <a:ext cx="660400" cy="698500"/>
            </a:xfrm>
            <a:prstGeom prst="rect">
              <a:avLst/>
            </a:prstGeom>
          </p:spPr>
          <p:txBody>
            <a:bodyPr anchor="ctr" rtlCol="false" tIns="50800" lIns="50800" bIns="50800" rIns="50800"/>
            <a:lstStyle/>
            <a:p>
              <a:pPr algn="ctr">
                <a:lnSpc>
                  <a:spcPts val="1399"/>
                </a:lnSpc>
              </a:pPr>
            </a:p>
          </p:txBody>
        </p:sp>
      </p:grpSp>
      <p:grpSp>
        <p:nvGrpSpPr>
          <p:cNvPr name="Group 78" id="78"/>
          <p:cNvGrpSpPr/>
          <p:nvPr/>
        </p:nvGrpSpPr>
        <p:grpSpPr>
          <a:xfrm rot="0">
            <a:off x="3612707" y="4217146"/>
            <a:ext cx="5544072" cy="2626278"/>
            <a:chOff x="0" y="0"/>
            <a:chExt cx="2053360" cy="972696"/>
          </a:xfrm>
        </p:grpSpPr>
        <p:sp>
          <p:nvSpPr>
            <p:cNvPr name="Freeform 79" id="79"/>
            <p:cNvSpPr/>
            <p:nvPr/>
          </p:nvSpPr>
          <p:spPr>
            <a:xfrm flipH="false" flipV="false" rot="0">
              <a:off x="0" y="0"/>
              <a:ext cx="2053360" cy="972696"/>
            </a:xfrm>
            <a:custGeom>
              <a:avLst/>
              <a:gdLst/>
              <a:ahLst/>
              <a:cxnLst/>
              <a:rect r="r" b="b" t="t" l="l"/>
              <a:pathLst>
                <a:path h="972696" w="2053360">
                  <a:moveTo>
                    <a:pt x="34911" y="0"/>
                  </a:moveTo>
                  <a:lnTo>
                    <a:pt x="2018449" y="0"/>
                  </a:lnTo>
                  <a:cubicBezTo>
                    <a:pt x="2037730" y="0"/>
                    <a:pt x="2053360" y="15630"/>
                    <a:pt x="2053360" y="34911"/>
                  </a:cubicBezTo>
                  <a:lnTo>
                    <a:pt x="2053360" y="937785"/>
                  </a:lnTo>
                  <a:cubicBezTo>
                    <a:pt x="2053360" y="947044"/>
                    <a:pt x="2049682" y="955923"/>
                    <a:pt x="2043135" y="962470"/>
                  </a:cubicBezTo>
                  <a:cubicBezTo>
                    <a:pt x="2036588" y="969017"/>
                    <a:pt x="2027708" y="972696"/>
                    <a:pt x="2018449" y="972696"/>
                  </a:cubicBezTo>
                  <a:lnTo>
                    <a:pt x="34911" y="972696"/>
                  </a:lnTo>
                  <a:cubicBezTo>
                    <a:pt x="25652" y="972696"/>
                    <a:pt x="16772" y="969017"/>
                    <a:pt x="10225" y="962470"/>
                  </a:cubicBezTo>
                  <a:cubicBezTo>
                    <a:pt x="3678" y="955923"/>
                    <a:pt x="0" y="947044"/>
                    <a:pt x="0" y="937785"/>
                  </a:cubicBezTo>
                  <a:lnTo>
                    <a:pt x="0" y="34911"/>
                  </a:lnTo>
                  <a:cubicBezTo>
                    <a:pt x="0" y="25652"/>
                    <a:pt x="3678" y="16772"/>
                    <a:pt x="10225" y="10225"/>
                  </a:cubicBezTo>
                  <a:cubicBezTo>
                    <a:pt x="16772" y="3678"/>
                    <a:pt x="25652" y="0"/>
                    <a:pt x="34911" y="0"/>
                  </a:cubicBezTo>
                  <a:close/>
                </a:path>
              </a:pathLst>
            </a:custGeom>
            <a:solidFill>
              <a:srgbClr val="FFF5EA"/>
            </a:solidFill>
            <a:ln w="9525" cap="rnd">
              <a:solidFill>
                <a:srgbClr val="FFFFFF"/>
              </a:solidFill>
              <a:prstDash val="solid"/>
              <a:round/>
            </a:ln>
          </p:spPr>
        </p:sp>
        <p:sp>
          <p:nvSpPr>
            <p:cNvPr name="TextBox 80" id="80"/>
            <p:cNvSpPr txBox="true"/>
            <p:nvPr/>
          </p:nvSpPr>
          <p:spPr>
            <a:xfrm>
              <a:off x="0" y="-85725"/>
              <a:ext cx="2053360" cy="1058421"/>
            </a:xfrm>
            <a:prstGeom prst="rect">
              <a:avLst/>
            </a:prstGeom>
          </p:spPr>
          <p:txBody>
            <a:bodyPr anchor="ctr" rtlCol="false" tIns="50800" lIns="50800" bIns="50800" rIns="50800"/>
            <a:lstStyle/>
            <a:p>
              <a:pPr algn="ctr">
                <a:lnSpc>
                  <a:spcPts val="2520"/>
                </a:lnSpc>
              </a:pPr>
            </a:p>
          </p:txBody>
        </p:sp>
      </p:grpSp>
      <p:sp>
        <p:nvSpPr>
          <p:cNvPr name="TextBox 81" id="81"/>
          <p:cNvSpPr txBox="true"/>
          <p:nvPr/>
        </p:nvSpPr>
        <p:spPr>
          <a:xfrm rot="0">
            <a:off x="3901626" y="4433277"/>
            <a:ext cx="2456847" cy="226695"/>
          </a:xfrm>
          <a:prstGeom prst="rect">
            <a:avLst/>
          </a:prstGeom>
        </p:spPr>
        <p:txBody>
          <a:bodyPr anchor="t" rtlCol="false" tIns="0" lIns="0" bIns="0" rIns="0">
            <a:spAutoFit/>
          </a:bodyPr>
          <a:lstStyle/>
          <a:p>
            <a:pPr algn="l">
              <a:lnSpc>
                <a:spcPts val="1679"/>
              </a:lnSpc>
              <a:spcBef>
                <a:spcPct val="0"/>
              </a:spcBef>
            </a:pPr>
            <a:r>
              <a:rPr lang="en-US" b="true" sz="1200">
                <a:solidFill>
                  <a:srgbClr val="295E1E"/>
                </a:solidFill>
                <a:latin typeface="Agrandir Bold"/>
                <a:ea typeface="Agrandir Bold"/>
                <a:cs typeface="Agrandir Bold"/>
                <a:sym typeface="Agrandir Bold"/>
              </a:rPr>
              <a:t>Marketing Campaign ROI</a:t>
            </a:r>
          </a:p>
        </p:txBody>
      </p:sp>
      <p:pic>
        <p:nvPicPr>
          <p:cNvPr name="Picture 82" id="82"/>
          <p:cNvPicPr>
            <a:picLocks noChangeAspect="true"/>
          </p:cNvPicPr>
          <p:nvPr/>
        </p:nvPicPr>
        <p:blipFill>
          <a:blip r:embed="rId9"/>
          <a:stretch>
            <a:fillRect/>
          </a:stretch>
        </p:blipFill>
        <p:spPr>
          <a:xfrm rot="0">
            <a:off x="3454439" y="4334139"/>
            <a:ext cx="5907841" cy="2664116"/>
          </a:xfrm>
          <a:prstGeom prst="rect">
            <a:avLst/>
          </a:prstGeom>
        </p:spPr>
      </p:pic>
      <p:grpSp>
        <p:nvGrpSpPr>
          <p:cNvPr name="Group 83" id="83"/>
          <p:cNvGrpSpPr/>
          <p:nvPr/>
        </p:nvGrpSpPr>
        <p:grpSpPr>
          <a:xfrm rot="0">
            <a:off x="6282978" y="1252930"/>
            <a:ext cx="2873801" cy="2750395"/>
            <a:chOff x="0" y="0"/>
            <a:chExt cx="1064371" cy="1018665"/>
          </a:xfrm>
        </p:grpSpPr>
        <p:sp>
          <p:nvSpPr>
            <p:cNvPr name="Freeform 84" id="84"/>
            <p:cNvSpPr/>
            <p:nvPr/>
          </p:nvSpPr>
          <p:spPr>
            <a:xfrm flipH="false" flipV="false" rot="0">
              <a:off x="0" y="0"/>
              <a:ext cx="1064371" cy="1018665"/>
            </a:xfrm>
            <a:custGeom>
              <a:avLst/>
              <a:gdLst/>
              <a:ahLst/>
              <a:cxnLst/>
              <a:rect r="r" b="b" t="t" l="l"/>
              <a:pathLst>
                <a:path h="1018665" w="1064371">
                  <a:moveTo>
                    <a:pt x="67349" y="0"/>
                  </a:moveTo>
                  <a:lnTo>
                    <a:pt x="997022" y="0"/>
                  </a:lnTo>
                  <a:cubicBezTo>
                    <a:pt x="1014884" y="0"/>
                    <a:pt x="1032014" y="7096"/>
                    <a:pt x="1044645" y="19726"/>
                  </a:cubicBezTo>
                  <a:cubicBezTo>
                    <a:pt x="1057275" y="32357"/>
                    <a:pt x="1064371" y="49487"/>
                    <a:pt x="1064371" y="67349"/>
                  </a:cubicBezTo>
                  <a:lnTo>
                    <a:pt x="1064371" y="951316"/>
                  </a:lnTo>
                  <a:cubicBezTo>
                    <a:pt x="1064371" y="969178"/>
                    <a:pt x="1057275" y="986308"/>
                    <a:pt x="1044645" y="998939"/>
                  </a:cubicBezTo>
                  <a:cubicBezTo>
                    <a:pt x="1032014" y="1011569"/>
                    <a:pt x="1014884" y="1018665"/>
                    <a:pt x="997022" y="1018665"/>
                  </a:cubicBezTo>
                  <a:lnTo>
                    <a:pt x="67349" y="1018665"/>
                  </a:lnTo>
                  <a:cubicBezTo>
                    <a:pt x="49487" y="1018665"/>
                    <a:pt x="32357" y="1011569"/>
                    <a:pt x="19726" y="998939"/>
                  </a:cubicBezTo>
                  <a:cubicBezTo>
                    <a:pt x="7096" y="986308"/>
                    <a:pt x="0" y="969178"/>
                    <a:pt x="0" y="951316"/>
                  </a:cubicBezTo>
                  <a:lnTo>
                    <a:pt x="0" y="67349"/>
                  </a:lnTo>
                  <a:cubicBezTo>
                    <a:pt x="0" y="49487"/>
                    <a:pt x="7096" y="32357"/>
                    <a:pt x="19726" y="19726"/>
                  </a:cubicBezTo>
                  <a:cubicBezTo>
                    <a:pt x="32357" y="7096"/>
                    <a:pt x="49487" y="0"/>
                    <a:pt x="67349" y="0"/>
                  </a:cubicBezTo>
                  <a:close/>
                </a:path>
              </a:pathLst>
            </a:custGeom>
            <a:solidFill>
              <a:srgbClr val="FFF5EA"/>
            </a:solidFill>
            <a:ln w="9525" cap="rnd">
              <a:solidFill>
                <a:srgbClr val="FFFFFF"/>
              </a:solidFill>
              <a:prstDash val="solid"/>
              <a:round/>
            </a:ln>
          </p:spPr>
        </p:sp>
        <p:sp>
          <p:nvSpPr>
            <p:cNvPr name="TextBox 85" id="85"/>
            <p:cNvSpPr txBox="true"/>
            <p:nvPr/>
          </p:nvSpPr>
          <p:spPr>
            <a:xfrm>
              <a:off x="0" y="-85725"/>
              <a:ext cx="1064371" cy="1104390"/>
            </a:xfrm>
            <a:prstGeom prst="rect">
              <a:avLst/>
            </a:prstGeom>
          </p:spPr>
          <p:txBody>
            <a:bodyPr anchor="ctr" rtlCol="false" tIns="50800" lIns="50800" bIns="50800" rIns="50800"/>
            <a:lstStyle/>
            <a:p>
              <a:pPr algn="ctr">
                <a:lnSpc>
                  <a:spcPts val="2520"/>
                </a:lnSpc>
              </a:pPr>
            </a:p>
          </p:txBody>
        </p:sp>
      </p:grpSp>
      <p:sp>
        <p:nvSpPr>
          <p:cNvPr name="TextBox 86" id="86"/>
          <p:cNvSpPr txBox="true"/>
          <p:nvPr/>
        </p:nvSpPr>
        <p:spPr>
          <a:xfrm rot="0">
            <a:off x="6597059" y="1412530"/>
            <a:ext cx="2270537" cy="209550"/>
          </a:xfrm>
          <a:prstGeom prst="rect">
            <a:avLst/>
          </a:prstGeom>
        </p:spPr>
        <p:txBody>
          <a:bodyPr anchor="t" rtlCol="false" tIns="0" lIns="0" bIns="0" rIns="0">
            <a:spAutoFit/>
          </a:bodyPr>
          <a:lstStyle/>
          <a:p>
            <a:pPr algn="l">
              <a:lnSpc>
                <a:spcPts val="1439"/>
              </a:lnSpc>
            </a:pPr>
            <a:r>
              <a:rPr lang="en-US" sz="1200" b="true">
                <a:solidFill>
                  <a:srgbClr val="295E1E"/>
                </a:solidFill>
                <a:latin typeface="Agrandir Bold"/>
                <a:ea typeface="Agrandir Bold"/>
                <a:cs typeface="Agrandir Bold"/>
                <a:sym typeface="Agrandir Bold"/>
              </a:rPr>
              <a:t>Customer Acquisition Cost </a:t>
            </a:r>
          </a:p>
        </p:txBody>
      </p:sp>
      <p:grpSp>
        <p:nvGrpSpPr>
          <p:cNvPr name="Group 87" id="87"/>
          <p:cNvGrpSpPr/>
          <p:nvPr/>
        </p:nvGrpSpPr>
        <p:grpSpPr>
          <a:xfrm rot="0">
            <a:off x="8071483" y="1861000"/>
            <a:ext cx="779427" cy="329563"/>
            <a:chOff x="0" y="0"/>
            <a:chExt cx="334867" cy="141591"/>
          </a:xfrm>
        </p:grpSpPr>
        <p:sp>
          <p:nvSpPr>
            <p:cNvPr name="Freeform 88" id="88"/>
            <p:cNvSpPr/>
            <p:nvPr/>
          </p:nvSpPr>
          <p:spPr>
            <a:xfrm flipH="false" flipV="false" rot="0">
              <a:off x="0" y="0"/>
              <a:ext cx="334867" cy="141591"/>
            </a:xfrm>
            <a:custGeom>
              <a:avLst/>
              <a:gdLst/>
              <a:ahLst/>
              <a:cxnLst/>
              <a:rect r="r" b="b" t="t" l="l"/>
              <a:pathLst>
                <a:path h="141591" w="334867">
                  <a:moveTo>
                    <a:pt x="59597" y="0"/>
                  </a:moveTo>
                  <a:lnTo>
                    <a:pt x="275270" y="0"/>
                  </a:lnTo>
                  <a:cubicBezTo>
                    <a:pt x="291077" y="0"/>
                    <a:pt x="306235" y="6279"/>
                    <a:pt x="317412" y="17456"/>
                  </a:cubicBezTo>
                  <a:cubicBezTo>
                    <a:pt x="328588" y="28632"/>
                    <a:pt x="334867" y="43791"/>
                    <a:pt x="334867" y="59597"/>
                  </a:cubicBezTo>
                  <a:lnTo>
                    <a:pt x="334867" y="81994"/>
                  </a:lnTo>
                  <a:cubicBezTo>
                    <a:pt x="334867" y="114908"/>
                    <a:pt x="308185" y="141591"/>
                    <a:pt x="275270" y="141591"/>
                  </a:cubicBezTo>
                  <a:lnTo>
                    <a:pt x="59597" y="141591"/>
                  </a:lnTo>
                  <a:cubicBezTo>
                    <a:pt x="26682" y="141591"/>
                    <a:pt x="0" y="114908"/>
                    <a:pt x="0" y="81994"/>
                  </a:cubicBezTo>
                  <a:lnTo>
                    <a:pt x="0" y="59597"/>
                  </a:lnTo>
                  <a:cubicBezTo>
                    <a:pt x="0" y="26682"/>
                    <a:pt x="26682" y="0"/>
                    <a:pt x="59597" y="0"/>
                  </a:cubicBezTo>
                  <a:close/>
                </a:path>
              </a:pathLst>
            </a:custGeom>
            <a:solidFill>
              <a:srgbClr val="122714"/>
            </a:solidFill>
            <a:ln cap="sq">
              <a:noFill/>
              <a:prstDash val="solid"/>
              <a:miter/>
            </a:ln>
          </p:spPr>
        </p:sp>
        <p:sp>
          <p:nvSpPr>
            <p:cNvPr name="TextBox 89" id="89"/>
            <p:cNvSpPr txBox="true"/>
            <p:nvPr/>
          </p:nvSpPr>
          <p:spPr>
            <a:xfrm>
              <a:off x="0" y="-66675"/>
              <a:ext cx="334867" cy="208266"/>
            </a:xfrm>
            <a:prstGeom prst="rect">
              <a:avLst/>
            </a:prstGeom>
          </p:spPr>
          <p:txBody>
            <a:bodyPr anchor="ctr" rtlCol="false" tIns="50800" lIns="50800" bIns="50800" rIns="50800"/>
            <a:lstStyle/>
            <a:p>
              <a:pPr algn="ctr">
                <a:lnSpc>
                  <a:spcPts val="1820"/>
                </a:lnSpc>
              </a:pPr>
              <a:r>
                <a:rPr lang="en-US" sz="1300">
                  <a:solidFill>
                    <a:srgbClr val="FFFFFF"/>
                  </a:solidFill>
                  <a:latin typeface="Agrandir"/>
                  <a:ea typeface="Agrandir"/>
                  <a:cs typeface="Agrandir"/>
                  <a:sym typeface="Agrandir"/>
                </a:rPr>
                <a:t>$250</a:t>
              </a:r>
            </a:p>
          </p:txBody>
        </p:sp>
      </p:grpSp>
      <p:sp>
        <p:nvSpPr>
          <p:cNvPr name="TextBox 90" id="90"/>
          <p:cNvSpPr txBox="true"/>
          <p:nvPr/>
        </p:nvSpPr>
        <p:spPr>
          <a:xfrm rot="0">
            <a:off x="6597059" y="1910496"/>
            <a:ext cx="876122" cy="184150"/>
          </a:xfrm>
          <a:prstGeom prst="rect">
            <a:avLst/>
          </a:prstGeom>
        </p:spPr>
        <p:txBody>
          <a:bodyPr anchor="t" rtlCol="false" tIns="0" lIns="0" bIns="0" rIns="0">
            <a:spAutoFit/>
          </a:bodyPr>
          <a:lstStyle/>
          <a:p>
            <a:pPr algn="l">
              <a:lnSpc>
                <a:spcPts val="1399"/>
              </a:lnSpc>
              <a:spcBef>
                <a:spcPct val="0"/>
              </a:spcBef>
            </a:pPr>
            <a:r>
              <a:rPr lang="en-US" b="true" sz="999">
                <a:solidFill>
                  <a:srgbClr val="000000"/>
                </a:solidFill>
                <a:latin typeface="Telegraf Bold"/>
                <a:ea typeface="Telegraf Bold"/>
                <a:cs typeface="Telegraf Bold"/>
                <a:sym typeface="Telegraf Bold"/>
              </a:rPr>
              <a:t>January</a:t>
            </a:r>
          </a:p>
        </p:txBody>
      </p:sp>
      <p:grpSp>
        <p:nvGrpSpPr>
          <p:cNvPr name="Group 91" id="91"/>
          <p:cNvGrpSpPr/>
          <p:nvPr/>
        </p:nvGrpSpPr>
        <p:grpSpPr>
          <a:xfrm rot="0">
            <a:off x="8071483" y="2244125"/>
            <a:ext cx="779427" cy="329563"/>
            <a:chOff x="0" y="0"/>
            <a:chExt cx="334867" cy="141591"/>
          </a:xfrm>
        </p:grpSpPr>
        <p:sp>
          <p:nvSpPr>
            <p:cNvPr name="Freeform 92" id="92"/>
            <p:cNvSpPr/>
            <p:nvPr/>
          </p:nvSpPr>
          <p:spPr>
            <a:xfrm flipH="false" flipV="false" rot="0">
              <a:off x="0" y="0"/>
              <a:ext cx="334867" cy="141591"/>
            </a:xfrm>
            <a:custGeom>
              <a:avLst/>
              <a:gdLst/>
              <a:ahLst/>
              <a:cxnLst/>
              <a:rect r="r" b="b" t="t" l="l"/>
              <a:pathLst>
                <a:path h="141591" w="334867">
                  <a:moveTo>
                    <a:pt x="59597" y="0"/>
                  </a:moveTo>
                  <a:lnTo>
                    <a:pt x="275270" y="0"/>
                  </a:lnTo>
                  <a:cubicBezTo>
                    <a:pt x="291077" y="0"/>
                    <a:pt x="306235" y="6279"/>
                    <a:pt x="317412" y="17456"/>
                  </a:cubicBezTo>
                  <a:cubicBezTo>
                    <a:pt x="328588" y="28632"/>
                    <a:pt x="334867" y="43791"/>
                    <a:pt x="334867" y="59597"/>
                  </a:cubicBezTo>
                  <a:lnTo>
                    <a:pt x="334867" y="81994"/>
                  </a:lnTo>
                  <a:cubicBezTo>
                    <a:pt x="334867" y="114908"/>
                    <a:pt x="308185" y="141591"/>
                    <a:pt x="275270" y="141591"/>
                  </a:cubicBezTo>
                  <a:lnTo>
                    <a:pt x="59597" y="141591"/>
                  </a:lnTo>
                  <a:cubicBezTo>
                    <a:pt x="26682" y="141591"/>
                    <a:pt x="0" y="114908"/>
                    <a:pt x="0" y="81994"/>
                  </a:cubicBezTo>
                  <a:lnTo>
                    <a:pt x="0" y="59597"/>
                  </a:lnTo>
                  <a:cubicBezTo>
                    <a:pt x="0" y="26682"/>
                    <a:pt x="26682" y="0"/>
                    <a:pt x="59597" y="0"/>
                  </a:cubicBezTo>
                  <a:close/>
                </a:path>
              </a:pathLst>
            </a:custGeom>
            <a:solidFill>
              <a:srgbClr val="295E1E"/>
            </a:solidFill>
            <a:ln cap="sq">
              <a:noFill/>
              <a:prstDash val="solid"/>
              <a:miter/>
            </a:ln>
          </p:spPr>
        </p:sp>
        <p:sp>
          <p:nvSpPr>
            <p:cNvPr name="TextBox 93" id="93"/>
            <p:cNvSpPr txBox="true"/>
            <p:nvPr/>
          </p:nvSpPr>
          <p:spPr>
            <a:xfrm>
              <a:off x="0" y="-66675"/>
              <a:ext cx="334867" cy="208266"/>
            </a:xfrm>
            <a:prstGeom prst="rect">
              <a:avLst/>
            </a:prstGeom>
          </p:spPr>
          <p:txBody>
            <a:bodyPr anchor="ctr" rtlCol="false" tIns="50800" lIns="50800" bIns="50800" rIns="50800"/>
            <a:lstStyle/>
            <a:p>
              <a:pPr algn="ctr">
                <a:lnSpc>
                  <a:spcPts val="1820"/>
                </a:lnSpc>
              </a:pPr>
              <a:r>
                <a:rPr lang="en-US" sz="1300">
                  <a:solidFill>
                    <a:srgbClr val="FFFFFF"/>
                  </a:solidFill>
                  <a:latin typeface="Agrandir"/>
                  <a:ea typeface="Agrandir"/>
                  <a:cs typeface="Agrandir"/>
                  <a:sym typeface="Agrandir"/>
                </a:rPr>
                <a:t>$230</a:t>
              </a:r>
            </a:p>
          </p:txBody>
        </p:sp>
      </p:grpSp>
      <p:sp>
        <p:nvSpPr>
          <p:cNvPr name="TextBox 94" id="94"/>
          <p:cNvSpPr txBox="true"/>
          <p:nvPr/>
        </p:nvSpPr>
        <p:spPr>
          <a:xfrm rot="0">
            <a:off x="6597059" y="2293621"/>
            <a:ext cx="876122" cy="184150"/>
          </a:xfrm>
          <a:prstGeom prst="rect">
            <a:avLst/>
          </a:prstGeom>
        </p:spPr>
        <p:txBody>
          <a:bodyPr anchor="t" rtlCol="false" tIns="0" lIns="0" bIns="0" rIns="0">
            <a:spAutoFit/>
          </a:bodyPr>
          <a:lstStyle/>
          <a:p>
            <a:pPr algn="l">
              <a:lnSpc>
                <a:spcPts val="1399"/>
              </a:lnSpc>
              <a:spcBef>
                <a:spcPct val="0"/>
              </a:spcBef>
            </a:pPr>
            <a:r>
              <a:rPr lang="en-US" b="true" sz="999">
                <a:solidFill>
                  <a:srgbClr val="000000"/>
                </a:solidFill>
                <a:latin typeface="Telegraf Bold"/>
                <a:ea typeface="Telegraf Bold"/>
                <a:cs typeface="Telegraf Bold"/>
                <a:sym typeface="Telegraf Bold"/>
              </a:rPr>
              <a:t>February</a:t>
            </a:r>
          </a:p>
        </p:txBody>
      </p:sp>
      <p:grpSp>
        <p:nvGrpSpPr>
          <p:cNvPr name="Group 95" id="95"/>
          <p:cNvGrpSpPr/>
          <p:nvPr/>
        </p:nvGrpSpPr>
        <p:grpSpPr>
          <a:xfrm rot="0">
            <a:off x="8071483" y="2627250"/>
            <a:ext cx="779427" cy="329563"/>
            <a:chOff x="0" y="0"/>
            <a:chExt cx="334867" cy="141591"/>
          </a:xfrm>
        </p:grpSpPr>
        <p:sp>
          <p:nvSpPr>
            <p:cNvPr name="Freeform 96" id="96"/>
            <p:cNvSpPr/>
            <p:nvPr/>
          </p:nvSpPr>
          <p:spPr>
            <a:xfrm flipH="false" flipV="false" rot="0">
              <a:off x="0" y="0"/>
              <a:ext cx="334867" cy="141591"/>
            </a:xfrm>
            <a:custGeom>
              <a:avLst/>
              <a:gdLst/>
              <a:ahLst/>
              <a:cxnLst/>
              <a:rect r="r" b="b" t="t" l="l"/>
              <a:pathLst>
                <a:path h="141591" w="334867">
                  <a:moveTo>
                    <a:pt x="59597" y="0"/>
                  </a:moveTo>
                  <a:lnTo>
                    <a:pt x="275270" y="0"/>
                  </a:lnTo>
                  <a:cubicBezTo>
                    <a:pt x="291077" y="0"/>
                    <a:pt x="306235" y="6279"/>
                    <a:pt x="317412" y="17456"/>
                  </a:cubicBezTo>
                  <a:cubicBezTo>
                    <a:pt x="328588" y="28632"/>
                    <a:pt x="334867" y="43791"/>
                    <a:pt x="334867" y="59597"/>
                  </a:cubicBezTo>
                  <a:lnTo>
                    <a:pt x="334867" y="81994"/>
                  </a:lnTo>
                  <a:cubicBezTo>
                    <a:pt x="334867" y="114908"/>
                    <a:pt x="308185" y="141591"/>
                    <a:pt x="275270" y="141591"/>
                  </a:cubicBezTo>
                  <a:lnTo>
                    <a:pt x="59597" y="141591"/>
                  </a:lnTo>
                  <a:cubicBezTo>
                    <a:pt x="26682" y="141591"/>
                    <a:pt x="0" y="114908"/>
                    <a:pt x="0" y="81994"/>
                  </a:cubicBezTo>
                  <a:lnTo>
                    <a:pt x="0" y="59597"/>
                  </a:lnTo>
                  <a:cubicBezTo>
                    <a:pt x="0" y="26682"/>
                    <a:pt x="26682" y="0"/>
                    <a:pt x="59597" y="0"/>
                  </a:cubicBezTo>
                  <a:close/>
                </a:path>
              </a:pathLst>
            </a:custGeom>
            <a:solidFill>
              <a:srgbClr val="45734B"/>
            </a:solidFill>
            <a:ln cap="sq">
              <a:noFill/>
              <a:prstDash val="solid"/>
              <a:miter/>
            </a:ln>
          </p:spPr>
        </p:sp>
        <p:sp>
          <p:nvSpPr>
            <p:cNvPr name="TextBox 97" id="97"/>
            <p:cNvSpPr txBox="true"/>
            <p:nvPr/>
          </p:nvSpPr>
          <p:spPr>
            <a:xfrm>
              <a:off x="0" y="-66675"/>
              <a:ext cx="334867" cy="208266"/>
            </a:xfrm>
            <a:prstGeom prst="rect">
              <a:avLst/>
            </a:prstGeom>
          </p:spPr>
          <p:txBody>
            <a:bodyPr anchor="ctr" rtlCol="false" tIns="50800" lIns="50800" bIns="50800" rIns="50800"/>
            <a:lstStyle/>
            <a:p>
              <a:pPr algn="ctr">
                <a:lnSpc>
                  <a:spcPts val="1820"/>
                </a:lnSpc>
              </a:pPr>
              <a:r>
                <a:rPr lang="en-US" sz="1300">
                  <a:solidFill>
                    <a:srgbClr val="FFFFFF"/>
                  </a:solidFill>
                  <a:latin typeface="Agrandir"/>
                  <a:ea typeface="Agrandir"/>
                  <a:cs typeface="Agrandir"/>
                  <a:sym typeface="Agrandir"/>
                </a:rPr>
                <a:t>$200</a:t>
              </a:r>
            </a:p>
          </p:txBody>
        </p:sp>
      </p:grpSp>
      <p:sp>
        <p:nvSpPr>
          <p:cNvPr name="TextBox 98" id="98"/>
          <p:cNvSpPr txBox="true"/>
          <p:nvPr/>
        </p:nvSpPr>
        <p:spPr>
          <a:xfrm rot="0">
            <a:off x="6597059" y="2676746"/>
            <a:ext cx="876122" cy="184150"/>
          </a:xfrm>
          <a:prstGeom prst="rect">
            <a:avLst/>
          </a:prstGeom>
        </p:spPr>
        <p:txBody>
          <a:bodyPr anchor="t" rtlCol="false" tIns="0" lIns="0" bIns="0" rIns="0">
            <a:spAutoFit/>
          </a:bodyPr>
          <a:lstStyle/>
          <a:p>
            <a:pPr algn="l">
              <a:lnSpc>
                <a:spcPts val="1399"/>
              </a:lnSpc>
              <a:spcBef>
                <a:spcPct val="0"/>
              </a:spcBef>
            </a:pPr>
            <a:r>
              <a:rPr lang="en-US" b="true" sz="999">
                <a:solidFill>
                  <a:srgbClr val="000000"/>
                </a:solidFill>
                <a:latin typeface="Telegraf Bold"/>
                <a:ea typeface="Telegraf Bold"/>
                <a:cs typeface="Telegraf Bold"/>
                <a:sym typeface="Telegraf Bold"/>
              </a:rPr>
              <a:t>March</a:t>
            </a:r>
          </a:p>
        </p:txBody>
      </p:sp>
      <p:grpSp>
        <p:nvGrpSpPr>
          <p:cNvPr name="Group 99" id="99"/>
          <p:cNvGrpSpPr/>
          <p:nvPr/>
        </p:nvGrpSpPr>
        <p:grpSpPr>
          <a:xfrm rot="0">
            <a:off x="8071483" y="3010374"/>
            <a:ext cx="779427" cy="329563"/>
            <a:chOff x="0" y="0"/>
            <a:chExt cx="334867" cy="141591"/>
          </a:xfrm>
        </p:grpSpPr>
        <p:sp>
          <p:nvSpPr>
            <p:cNvPr name="Freeform 100" id="100"/>
            <p:cNvSpPr/>
            <p:nvPr/>
          </p:nvSpPr>
          <p:spPr>
            <a:xfrm flipH="false" flipV="false" rot="0">
              <a:off x="0" y="0"/>
              <a:ext cx="334867" cy="141591"/>
            </a:xfrm>
            <a:custGeom>
              <a:avLst/>
              <a:gdLst/>
              <a:ahLst/>
              <a:cxnLst/>
              <a:rect r="r" b="b" t="t" l="l"/>
              <a:pathLst>
                <a:path h="141591" w="334867">
                  <a:moveTo>
                    <a:pt x="59597" y="0"/>
                  </a:moveTo>
                  <a:lnTo>
                    <a:pt x="275270" y="0"/>
                  </a:lnTo>
                  <a:cubicBezTo>
                    <a:pt x="291077" y="0"/>
                    <a:pt x="306235" y="6279"/>
                    <a:pt x="317412" y="17456"/>
                  </a:cubicBezTo>
                  <a:cubicBezTo>
                    <a:pt x="328588" y="28632"/>
                    <a:pt x="334867" y="43791"/>
                    <a:pt x="334867" y="59597"/>
                  </a:cubicBezTo>
                  <a:lnTo>
                    <a:pt x="334867" y="81994"/>
                  </a:lnTo>
                  <a:cubicBezTo>
                    <a:pt x="334867" y="114908"/>
                    <a:pt x="308185" y="141591"/>
                    <a:pt x="275270" y="141591"/>
                  </a:cubicBezTo>
                  <a:lnTo>
                    <a:pt x="59597" y="141591"/>
                  </a:lnTo>
                  <a:cubicBezTo>
                    <a:pt x="26682" y="141591"/>
                    <a:pt x="0" y="114908"/>
                    <a:pt x="0" y="81994"/>
                  </a:cubicBezTo>
                  <a:lnTo>
                    <a:pt x="0" y="59597"/>
                  </a:lnTo>
                  <a:cubicBezTo>
                    <a:pt x="0" y="26682"/>
                    <a:pt x="26682" y="0"/>
                    <a:pt x="59597" y="0"/>
                  </a:cubicBezTo>
                  <a:close/>
                </a:path>
              </a:pathLst>
            </a:custGeom>
            <a:solidFill>
              <a:srgbClr val="5A9762"/>
            </a:solidFill>
            <a:ln cap="sq">
              <a:noFill/>
              <a:prstDash val="solid"/>
              <a:miter/>
            </a:ln>
          </p:spPr>
        </p:sp>
        <p:sp>
          <p:nvSpPr>
            <p:cNvPr name="TextBox 101" id="101"/>
            <p:cNvSpPr txBox="true"/>
            <p:nvPr/>
          </p:nvSpPr>
          <p:spPr>
            <a:xfrm>
              <a:off x="0" y="-66675"/>
              <a:ext cx="334867" cy="208266"/>
            </a:xfrm>
            <a:prstGeom prst="rect">
              <a:avLst/>
            </a:prstGeom>
          </p:spPr>
          <p:txBody>
            <a:bodyPr anchor="ctr" rtlCol="false" tIns="50800" lIns="50800" bIns="50800" rIns="50800"/>
            <a:lstStyle/>
            <a:p>
              <a:pPr algn="ctr">
                <a:lnSpc>
                  <a:spcPts val="1820"/>
                </a:lnSpc>
              </a:pPr>
              <a:r>
                <a:rPr lang="en-US" sz="1300">
                  <a:solidFill>
                    <a:srgbClr val="FFFFFF"/>
                  </a:solidFill>
                  <a:latin typeface="Agrandir"/>
                  <a:ea typeface="Agrandir"/>
                  <a:cs typeface="Agrandir"/>
                  <a:sym typeface="Agrandir"/>
                </a:rPr>
                <a:t>$210</a:t>
              </a:r>
            </a:p>
          </p:txBody>
        </p:sp>
      </p:grpSp>
      <p:sp>
        <p:nvSpPr>
          <p:cNvPr name="TextBox 102" id="102"/>
          <p:cNvSpPr txBox="true"/>
          <p:nvPr/>
        </p:nvSpPr>
        <p:spPr>
          <a:xfrm rot="0">
            <a:off x="6597059" y="3059871"/>
            <a:ext cx="876122" cy="184150"/>
          </a:xfrm>
          <a:prstGeom prst="rect">
            <a:avLst/>
          </a:prstGeom>
        </p:spPr>
        <p:txBody>
          <a:bodyPr anchor="t" rtlCol="false" tIns="0" lIns="0" bIns="0" rIns="0">
            <a:spAutoFit/>
          </a:bodyPr>
          <a:lstStyle/>
          <a:p>
            <a:pPr algn="l">
              <a:lnSpc>
                <a:spcPts val="1399"/>
              </a:lnSpc>
              <a:spcBef>
                <a:spcPct val="0"/>
              </a:spcBef>
            </a:pPr>
            <a:r>
              <a:rPr lang="en-US" b="true" sz="999">
                <a:solidFill>
                  <a:srgbClr val="000000"/>
                </a:solidFill>
                <a:latin typeface="Telegraf Bold"/>
                <a:ea typeface="Telegraf Bold"/>
                <a:cs typeface="Telegraf Bold"/>
                <a:sym typeface="Telegraf Bold"/>
              </a:rPr>
              <a:t>April</a:t>
            </a:r>
          </a:p>
        </p:txBody>
      </p:sp>
      <p:grpSp>
        <p:nvGrpSpPr>
          <p:cNvPr name="Group 103" id="103"/>
          <p:cNvGrpSpPr/>
          <p:nvPr/>
        </p:nvGrpSpPr>
        <p:grpSpPr>
          <a:xfrm rot="0">
            <a:off x="8071483" y="3393499"/>
            <a:ext cx="779427" cy="329563"/>
            <a:chOff x="0" y="0"/>
            <a:chExt cx="334867" cy="141591"/>
          </a:xfrm>
        </p:grpSpPr>
        <p:sp>
          <p:nvSpPr>
            <p:cNvPr name="Freeform 104" id="104"/>
            <p:cNvSpPr/>
            <p:nvPr/>
          </p:nvSpPr>
          <p:spPr>
            <a:xfrm flipH="false" flipV="false" rot="0">
              <a:off x="0" y="0"/>
              <a:ext cx="334867" cy="141591"/>
            </a:xfrm>
            <a:custGeom>
              <a:avLst/>
              <a:gdLst/>
              <a:ahLst/>
              <a:cxnLst/>
              <a:rect r="r" b="b" t="t" l="l"/>
              <a:pathLst>
                <a:path h="141591" w="334867">
                  <a:moveTo>
                    <a:pt x="59597" y="0"/>
                  </a:moveTo>
                  <a:lnTo>
                    <a:pt x="275270" y="0"/>
                  </a:lnTo>
                  <a:cubicBezTo>
                    <a:pt x="291077" y="0"/>
                    <a:pt x="306235" y="6279"/>
                    <a:pt x="317412" y="17456"/>
                  </a:cubicBezTo>
                  <a:cubicBezTo>
                    <a:pt x="328588" y="28632"/>
                    <a:pt x="334867" y="43791"/>
                    <a:pt x="334867" y="59597"/>
                  </a:cubicBezTo>
                  <a:lnTo>
                    <a:pt x="334867" y="81994"/>
                  </a:lnTo>
                  <a:cubicBezTo>
                    <a:pt x="334867" y="114908"/>
                    <a:pt x="308185" y="141591"/>
                    <a:pt x="275270" y="141591"/>
                  </a:cubicBezTo>
                  <a:lnTo>
                    <a:pt x="59597" y="141591"/>
                  </a:lnTo>
                  <a:cubicBezTo>
                    <a:pt x="26682" y="141591"/>
                    <a:pt x="0" y="114908"/>
                    <a:pt x="0" y="81994"/>
                  </a:cubicBezTo>
                  <a:lnTo>
                    <a:pt x="0" y="59597"/>
                  </a:lnTo>
                  <a:cubicBezTo>
                    <a:pt x="0" y="26682"/>
                    <a:pt x="26682" y="0"/>
                    <a:pt x="59597" y="0"/>
                  </a:cubicBezTo>
                  <a:close/>
                </a:path>
              </a:pathLst>
            </a:custGeom>
            <a:solidFill>
              <a:srgbClr val="86C281"/>
            </a:solidFill>
            <a:ln cap="sq">
              <a:noFill/>
              <a:prstDash val="solid"/>
              <a:miter/>
            </a:ln>
          </p:spPr>
        </p:sp>
        <p:sp>
          <p:nvSpPr>
            <p:cNvPr name="TextBox 105" id="105"/>
            <p:cNvSpPr txBox="true"/>
            <p:nvPr/>
          </p:nvSpPr>
          <p:spPr>
            <a:xfrm>
              <a:off x="0" y="-66675"/>
              <a:ext cx="334867" cy="208266"/>
            </a:xfrm>
            <a:prstGeom prst="rect">
              <a:avLst/>
            </a:prstGeom>
          </p:spPr>
          <p:txBody>
            <a:bodyPr anchor="ctr" rtlCol="false" tIns="50800" lIns="50800" bIns="50800" rIns="50800"/>
            <a:lstStyle/>
            <a:p>
              <a:pPr algn="ctr">
                <a:lnSpc>
                  <a:spcPts val="1820"/>
                </a:lnSpc>
              </a:pPr>
              <a:r>
                <a:rPr lang="en-US" sz="1300">
                  <a:solidFill>
                    <a:srgbClr val="000000"/>
                  </a:solidFill>
                  <a:latin typeface="Agrandir"/>
                  <a:ea typeface="Agrandir"/>
                  <a:cs typeface="Agrandir"/>
                  <a:sym typeface="Agrandir"/>
                </a:rPr>
                <a:t>$180</a:t>
              </a:r>
            </a:p>
          </p:txBody>
        </p:sp>
      </p:grpSp>
      <p:sp>
        <p:nvSpPr>
          <p:cNvPr name="TextBox 106" id="106"/>
          <p:cNvSpPr txBox="true"/>
          <p:nvPr/>
        </p:nvSpPr>
        <p:spPr>
          <a:xfrm rot="0">
            <a:off x="6597059" y="3442996"/>
            <a:ext cx="876122" cy="184150"/>
          </a:xfrm>
          <a:prstGeom prst="rect">
            <a:avLst/>
          </a:prstGeom>
        </p:spPr>
        <p:txBody>
          <a:bodyPr anchor="t" rtlCol="false" tIns="0" lIns="0" bIns="0" rIns="0">
            <a:spAutoFit/>
          </a:bodyPr>
          <a:lstStyle/>
          <a:p>
            <a:pPr algn="l">
              <a:lnSpc>
                <a:spcPts val="1399"/>
              </a:lnSpc>
              <a:spcBef>
                <a:spcPct val="0"/>
              </a:spcBef>
            </a:pPr>
            <a:r>
              <a:rPr lang="en-US" b="true" sz="999">
                <a:solidFill>
                  <a:srgbClr val="000000"/>
                </a:solidFill>
                <a:latin typeface="Telegraf Bold"/>
                <a:ea typeface="Telegraf Bold"/>
                <a:cs typeface="Telegraf Bold"/>
                <a:sym typeface="Telegraf Bold"/>
              </a:rPr>
              <a:t>May</a:t>
            </a:r>
          </a:p>
        </p:txBody>
      </p:sp>
      <p:sp>
        <p:nvSpPr>
          <p:cNvPr name="AutoShape 107" id="107"/>
          <p:cNvSpPr/>
          <p:nvPr/>
        </p:nvSpPr>
        <p:spPr>
          <a:xfrm>
            <a:off x="6588848" y="2212009"/>
            <a:ext cx="2262062" cy="0"/>
          </a:xfrm>
          <a:prstGeom prst="line">
            <a:avLst/>
          </a:prstGeom>
          <a:ln cap="flat" w="9525">
            <a:solidFill>
              <a:srgbClr val="EBDBCA"/>
            </a:solidFill>
            <a:prstDash val="solid"/>
            <a:headEnd type="none" len="sm" w="sm"/>
            <a:tailEnd type="none" len="sm" w="sm"/>
          </a:ln>
        </p:spPr>
      </p:sp>
      <p:sp>
        <p:nvSpPr>
          <p:cNvPr name="AutoShape 108" id="108"/>
          <p:cNvSpPr/>
          <p:nvPr/>
        </p:nvSpPr>
        <p:spPr>
          <a:xfrm>
            <a:off x="6588848" y="2595611"/>
            <a:ext cx="2262062" cy="0"/>
          </a:xfrm>
          <a:prstGeom prst="line">
            <a:avLst/>
          </a:prstGeom>
          <a:ln cap="flat" w="9525">
            <a:solidFill>
              <a:srgbClr val="EBDBCA"/>
            </a:solidFill>
            <a:prstDash val="solid"/>
            <a:headEnd type="none" len="sm" w="sm"/>
            <a:tailEnd type="none" len="sm" w="sm"/>
          </a:ln>
        </p:spPr>
      </p:sp>
      <p:sp>
        <p:nvSpPr>
          <p:cNvPr name="AutoShape 109" id="109"/>
          <p:cNvSpPr/>
          <p:nvPr/>
        </p:nvSpPr>
        <p:spPr>
          <a:xfrm>
            <a:off x="6588848" y="2986574"/>
            <a:ext cx="2262062" cy="0"/>
          </a:xfrm>
          <a:prstGeom prst="line">
            <a:avLst/>
          </a:prstGeom>
          <a:ln cap="flat" w="9525">
            <a:solidFill>
              <a:srgbClr val="EBDBCA"/>
            </a:solidFill>
            <a:prstDash val="solid"/>
            <a:headEnd type="none" len="sm" w="sm"/>
            <a:tailEnd type="none" len="sm" w="sm"/>
          </a:ln>
        </p:spPr>
      </p:sp>
      <p:sp>
        <p:nvSpPr>
          <p:cNvPr name="AutoShape 110" id="110"/>
          <p:cNvSpPr/>
          <p:nvPr/>
        </p:nvSpPr>
        <p:spPr>
          <a:xfrm>
            <a:off x="6588848" y="3371025"/>
            <a:ext cx="2262062" cy="0"/>
          </a:xfrm>
          <a:prstGeom prst="line">
            <a:avLst/>
          </a:prstGeom>
          <a:ln cap="flat" w="9525">
            <a:solidFill>
              <a:srgbClr val="EBDBCA"/>
            </a:solidFill>
            <a:prstDash val="solid"/>
            <a:headEnd type="none" len="sm" w="sm"/>
            <a:tailEnd type="none" len="sm" w="sm"/>
          </a:ln>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4EFEA"/>
        </a:solidFill>
      </p:bgPr>
    </p:bg>
    <p:spTree>
      <p:nvGrpSpPr>
        <p:cNvPr id="1" name=""/>
        <p:cNvGrpSpPr/>
        <p:nvPr/>
      </p:nvGrpSpPr>
      <p:grpSpPr>
        <a:xfrm>
          <a:off x="0" y="0"/>
          <a:ext cx="0" cy="0"/>
          <a:chOff x="0" y="0"/>
          <a:chExt cx="0" cy="0"/>
        </a:xfrm>
      </p:grpSpPr>
      <p:grpSp>
        <p:nvGrpSpPr>
          <p:cNvPr name="Group 2" id="2"/>
          <p:cNvGrpSpPr/>
          <p:nvPr/>
        </p:nvGrpSpPr>
        <p:grpSpPr>
          <a:xfrm rot="0">
            <a:off x="243712" y="282154"/>
            <a:ext cx="9264925" cy="859576"/>
            <a:chOff x="0" y="0"/>
            <a:chExt cx="5971997" cy="554067"/>
          </a:xfrm>
        </p:grpSpPr>
        <p:sp>
          <p:nvSpPr>
            <p:cNvPr name="Freeform 3" id="3"/>
            <p:cNvSpPr/>
            <p:nvPr/>
          </p:nvSpPr>
          <p:spPr>
            <a:xfrm flipH="false" flipV="false" rot="0">
              <a:off x="0" y="0"/>
              <a:ext cx="5971997" cy="554067"/>
            </a:xfrm>
            <a:custGeom>
              <a:avLst/>
              <a:gdLst/>
              <a:ahLst/>
              <a:cxnLst/>
              <a:rect r="r" b="b" t="t" l="l"/>
              <a:pathLst>
                <a:path h="554067" w="5971997">
                  <a:moveTo>
                    <a:pt x="83562" y="0"/>
                  </a:moveTo>
                  <a:lnTo>
                    <a:pt x="5888436" y="0"/>
                  </a:lnTo>
                  <a:cubicBezTo>
                    <a:pt x="5910598" y="0"/>
                    <a:pt x="5931852" y="8804"/>
                    <a:pt x="5947523" y="24475"/>
                  </a:cubicBezTo>
                  <a:cubicBezTo>
                    <a:pt x="5963194" y="40145"/>
                    <a:pt x="5971997" y="61400"/>
                    <a:pt x="5971997" y="83562"/>
                  </a:cubicBezTo>
                  <a:lnTo>
                    <a:pt x="5971997" y="470505"/>
                  </a:lnTo>
                  <a:cubicBezTo>
                    <a:pt x="5971997" y="492667"/>
                    <a:pt x="5963194" y="513921"/>
                    <a:pt x="5947523" y="529592"/>
                  </a:cubicBezTo>
                  <a:cubicBezTo>
                    <a:pt x="5931852" y="545263"/>
                    <a:pt x="5910598" y="554067"/>
                    <a:pt x="5888436" y="554067"/>
                  </a:cubicBezTo>
                  <a:lnTo>
                    <a:pt x="83562" y="554067"/>
                  </a:lnTo>
                  <a:cubicBezTo>
                    <a:pt x="37412" y="554067"/>
                    <a:pt x="0" y="516655"/>
                    <a:pt x="0" y="470505"/>
                  </a:cubicBezTo>
                  <a:lnTo>
                    <a:pt x="0" y="83562"/>
                  </a:lnTo>
                  <a:cubicBezTo>
                    <a:pt x="0" y="37412"/>
                    <a:pt x="37412" y="0"/>
                    <a:pt x="83562" y="0"/>
                  </a:cubicBezTo>
                  <a:close/>
                </a:path>
              </a:pathLst>
            </a:custGeom>
            <a:solidFill>
              <a:srgbClr val="F4EFEA"/>
            </a:solidFill>
            <a:ln w="9525" cap="rnd">
              <a:solidFill>
                <a:srgbClr val="3F291D"/>
              </a:solidFill>
              <a:prstDash val="solid"/>
              <a:round/>
            </a:ln>
          </p:spPr>
        </p:sp>
        <p:sp>
          <p:nvSpPr>
            <p:cNvPr name="TextBox 4" id="4"/>
            <p:cNvSpPr txBox="true"/>
            <p:nvPr/>
          </p:nvSpPr>
          <p:spPr>
            <a:xfrm>
              <a:off x="0" y="-28575"/>
              <a:ext cx="5971997" cy="582642"/>
            </a:xfrm>
            <a:prstGeom prst="rect">
              <a:avLst/>
            </a:prstGeom>
          </p:spPr>
          <p:txBody>
            <a:bodyPr anchor="ctr" rtlCol="false" tIns="50800" lIns="50800" bIns="50800" rIns="50800"/>
            <a:lstStyle/>
            <a:p>
              <a:pPr algn="ctr">
                <a:lnSpc>
                  <a:spcPts val="1960"/>
                </a:lnSpc>
                <a:spcBef>
                  <a:spcPct val="0"/>
                </a:spcBef>
              </a:pPr>
            </a:p>
          </p:txBody>
        </p:sp>
      </p:grpSp>
      <p:grpSp>
        <p:nvGrpSpPr>
          <p:cNvPr name="Group 5" id="5"/>
          <p:cNvGrpSpPr/>
          <p:nvPr/>
        </p:nvGrpSpPr>
        <p:grpSpPr>
          <a:xfrm rot="0">
            <a:off x="6728955" y="3869655"/>
            <a:ext cx="2779682" cy="2983305"/>
            <a:chOff x="0" y="0"/>
            <a:chExt cx="1791731" cy="1922983"/>
          </a:xfrm>
        </p:grpSpPr>
        <p:sp>
          <p:nvSpPr>
            <p:cNvPr name="Freeform 6" id="6"/>
            <p:cNvSpPr/>
            <p:nvPr/>
          </p:nvSpPr>
          <p:spPr>
            <a:xfrm flipH="false" flipV="false" rot="0">
              <a:off x="0" y="0"/>
              <a:ext cx="1791731" cy="1922983"/>
            </a:xfrm>
            <a:custGeom>
              <a:avLst/>
              <a:gdLst/>
              <a:ahLst/>
              <a:cxnLst/>
              <a:rect r="r" b="b" t="t" l="l"/>
              <a:pathLst>
                <a:path h="1922983" w="1791731">
                  <a:moveTo>
                    <a:pt x="103052" y="0"/>
                  </a:moveTo>
                  <a:lnTo>
                    <a:pt x="1688680" y="0"/>
                  </a:lnTo>
                  <a:cubicBezTo>
                    <a:pt x="1716011" y="0"/>
                    <a:pt x="1742222" y="10857"/>
                    <a:pt x="1761548" y="30183"/>
                  </a:cubicBezTo>
                  <a:cubicBezTo>
                    <a:pt x="1780874" y="49509"/>
                    <a:pt x="1791731" y="75721"/>
                    <a:pt x="1791731" y="103052"/>
                  </a:cubicBezTo>
                  <a:lnTo>
                    <a:pt x="1791731" y="1819931"/>
                  </a:lnTo>
                  <a:cubicBezTo>
                    <a:pt x="1791731" y="1847262"/>
                    <a:pt x="1780874" y="1873473"/>
                    <a:pt x="1761548" y="1892799"/>
                  </a:cubicBezTo>
                  <a:cubicBezTo>
                    <a:pt x="1742222" y="1912125"/>
                    <a:pt x="1716011" y="1922983"/>
                    <a:pt x="1688680" y="1922983"/>
                  </a:cubicBezTo>
                  <a:lnTo>
                    <a:pt x="103052" y="1922983"/>
                  </a:lnTo>
                  <a:cubicBezTo>
                    <a:pt x="75721" y="1922983"/>
                    <a:pt x="49509" y="1912125"/>
                    <a:pt x="30183" y="1892799"/>
                  </a:cubicBezTo>
                  <a:cubicBezTo>
                    <a:pt x="10857" y="1873473"/>
                    <a:pt x="0" y="1847262"/>
                    <a:pt x="0" y="1819931"/>
                  </a:cubicBezTo>
                  <a:lnTo>
                    <a:pt x="0" y="103052"/>
                  </a:lnTo>
                  <a:cubicBezTo>
                    <a:pt x="0" y="75721"/>
                    <a:pt x="10857" y="49509"/>
                    <a:pt x="30183" y="30183"/>
                  </a:cubicBezTo>
                  <a:cubicBezTo>
                    <a:pt x="49509" y="10857"/>
                    <a:pt x="75721" y="0"/>
                    <a:pt x="103052" y="0"/>
                  </a:cubicBezTo>
                  <a:close/>
                </a:path>
              </a:pathLst>
            </a:custGeom>
            <a:solidFill>
              <a:srgbClr val="000000">
                <a:alpha val="0"/>
              </a:srgbClr>
            </a:solidFill>
            <a:ln w="9525" cap="rnd">
              <a:solidFill>
                <a:srgbClr val="3F291D"/>
              </a:solidFill>
              <a:prstDash val="solid"/>
              <a:round/>
            </a:ln>
          </p:spPr>
        </p:sp>
        <p:sp>
          <p:nvSpPr>
            <p:cNvPr name="TextBox 7" id="7"/>
            <p:cNvSpPr txBox="true"/>
            <p:nvPr/>
          </p:nvSpPr>
          <p:spPr>
            <a:xfrm>
              <a:off x="0" y="-28575"/>
              <a:ext cx="1791731" cy="1951558"/>
            </a:xfrm>
            <a:prstGeom prst="rect">
              <a:avLst/>
            </a:prstGeom>
          </p:spPr>
          <p:txBody>
            <a:bodyPr anchor="ctr" rtlCol="false" tIns="50800" lIns="50800" bIns="50800" rIns="50800"/>
            <a:lstStyle/>
            <a:p>
              <a:pPr algn="ctr">
                <a:lnSpc>
                  <a:spcPts val="1960"/>
                </a:lnSpc>
                <a:spcBef>
                  <a:spcPct val="0"/>
                </a:spcBef>
              </a:pPr>
            </a:p>
          </p:txBody>
        </p:sp>
      </p:grpSp>
      <p:grpSp>
        <p:nvGrpSpPr>
          <p:cNvPr name="Group 8" id="8"/>
          <p:cNvGrpSpPr/>
          <p:nvPr/>
        </p:nvGrpSpPr>
        <p:grpSpPr>
          <a:xfrm rot="0">
            <a:off x="243712" y="3869655"/>
            <a:ext cx="6240693" cy="2983305"/>
            <a:chOff x="0" y="0"/>
            <a:chExt cx="4022634" cy="1922983"/>
          </a:xfrm>
        </p:grpSpPr>
        <p:sp>
          <p:nvSpPr>
            <p:cNvPr name="Freeform 9" id="9"/>
            <p:cNvSpPr/>
            <p:nvPr/>
          </p:nvSpPr>
          <p:spPr>
            <a:xfrm flipH="false" flipV="false" rot="0">
              <a:off x="0" y="0"/>
              <a:ext cx="4022634" cy="1922983"/>
            </a:xfrm>
            <a:custGeom>
              <a:avLst/>
              <a:gdLst/>
              <a:ahLst/>
              <a:cxnLst/>
              <a:rect r="r" b="b" t="t" l="l"/>
              <a:pathLst>
                <a:path h="1922983" w="4022634">
                  <a:moveTo>
                    <a:pt x="45901" y="0"/>
                  </a:moveTo>
                  <a:lnTo>
                    <a:pt x="3976733" y="0"/>
                  </a:lnTo>
                  <a:cubicBezTo>
                    <a:pt x="4002084" y="0"/>
                    <a:pt x="4022634" y="20550"/>
                    <a:pt x="4022634" y="45901"/>
                  </a:cubicBezTo>
                  <a:lnTo>
                    <a:pt x="4022634" y="1877082"/>
                  </a:lnTo>
                  <a:cubicBezTo>
                    <a:pt x="4022634" y="1902432"/>
                    <a:pt x="4002084" y="1922983"/>
                    <a:pt x="3976733" y="1922983"/>
                  </a:cubicBezTo>
                  <a:lnTo>
                    <a:pt x="45901" y="1922983"/>
                  </a:lnTo>
                  <a:cubicBezTo>
                    <a:pt x="20550" y="1922983"/>
                    <a:pt x="0" y="1902432"/>
                    <a:pt x="0" y="1877082"/>
                  </a:cubicBezTo>
                  <a:lnTo>
                    <a:pt x="0" y="45901"/>
                  </a:lnTo>
                  <a:cubicBezTo>
                    <a:pt x="0" y="20550"/>
                    <a:pt x="20550" y="0"/>
                    <a:pt x="45901" y="0"/>
                  </a:cubicBezTo>
                  <a:close/>
                </a:path>
              </a:pathLst>
            </a:custGeom>
            <a:solidFill>
              <a:srgbClr val="000000">
                <a:alpha val="0"/>
              </a:srgbClr>
            </a:solidFill>
            <a:ln w="9525" cap="rnd">
              <a:solidFill>
                <a:srgbClr val="3F291D"/>
              </a:solidFill>
              <a:prstDash val="solid"/>
              <a:round/>
            </a:ln>
          </p:spPr>
        </p:sp>
        <p:sp>
          <p:nvSpPr>
            <p:cNvPr name="TextBox 10" id="10"/>
            <p:cNvSpPr txBox="true"/>
            <p:nvPr/>
          </p:nvSpPr>
          <p:spPr>
            <a:xfrm>
              <a:off x="0" y="-28575"/>
              <a:ext cx="4022634" cy="1951558"/>
            </a:xfrm>
            <a:prstGeom prst="rect">
              <a:avLst/>
            </a:prstGeom>
          </p:spPr>
          <p:txBody>
            <a:bodyPr anchor="ctr" rtlCol="false" tIns="50800" lIns="50800" bIns="50800" rIns="50800"/>
            <a:lstStyle/>
            <a:p>
              <a:pPr algn="ctr">
                <a:lnSpc>
                  <a:spcPts val="1960"/>
                </a:lnSpc>
                <a:spcBef>
                  <a:spcPct val="0"/>
                </a:spcBef>
              </a:pPr>
            </a:p>
          </p:txBody>
        </p:sp>
      </p:grpSp>
      <p:pic>
        <p:nvPicPr>
          <p:cNvPr name="Picture 11" id="11"/>
          <p:cNvPicPr>
            <a:picLocks noChangeAspect="true"/>
          </p:cNvPicPr>
          <p:nvPr/>
        </p:nvPicPr>
        <p:blipFill>
          <a:blip r:embed="rId2"/>
          <a:stretch>
            <a:fillRect/>
          </a:stretch>
        </p:blipFill>
        <p:spPr>
          <a:xfrm rot="0">
            <a:off x="6782535" y="4669659"/>
            <a:ext cx="2644676" cy="2109946"/>
          </a:xfrm>
          <a:prstGeom prst="rect">
            <a:avLst/>
          </a:prstGeom>
        </p:spPr>
      </p:pic>
      <p:sp>
        <p:nvSpPr>
          <p:cNvPr name="TextBox 12" id="12"/>
          <p:cNvSpPr txBox="true"/>
          <p:nvPr/>
        </p:nvSpPr>
        <p:spPr>
          <a:xfrm rot="0">
            <a:off x="1010296" y="494030"/>
            <a:ext cx="7733008" cy="419100"/>
          </a:xfrm>
          <a:prstGeom prst="rect">
            <a:avLst/>
          </a:prstGeom>
        </p:spPr>
        <p:txBody>
          <a:bodyPr anchor="t" rtlCol="false" tIns="0" lIns="0" bIns="0" rIns="0">
            <a:spAutoFit/>
          </a:bodyPr>
          <a:lstStyle/>
          <a:p>
            <a:pPr algn="ctr">
              <a:lnSpc>
                <a:spcPts val="3299"/>
              </a:lnSpc>
            </a:pPr>
            <a:r>
              <a:rPr lang="en-US" b="true" sz="2999">
                <a:solidFill>
                  <a:srgbClr val="3F291D"/>
                </a:solidFill>
                <a:latin typeface="DM Sans Bold"/>
                <a:ea typeface="DM Sans Bold"/>
                <a:cs typeface="DM Sans Bold"/>
                <a:sym typeface="DM Sans Bold"/>
              </a:rPr>
              <a:t>COMPANY PERFORMANCE DASHBOARD</a:t>
            </a:r>
          </a:p>
        </p:txBody>
      </p:sp>
      <p:grpSp>
        <p:nvGrpSpPr>
          <p:cNvPr name="Group 13" id="13"/>
          <p:cNvGrpSpPr/>
          <p:nvPr/>
        </p:nvGrpSpPr>
        <p:grpSpPr>
          <a:xfrm rot="0">
            <a:off x="243712" y="1389380"/>
            <a:ext cx="9264925" cy="2232626"/>
            <a:chOff x="0" y="0"/>
            <a:chExt cx="5971997" cy="1439109"/>
          </a:xfrm>
        </p:grpSpPr>
        <p:sp>
          <p:nvSpPr>
            <p:cNvPr name="Freeform 14" id="14"/>
            <p:cNvSpPr/>
            <p:nvPr/>
          </p:nvSpPr>
          <p:spPr>
            <a:xfrm flipH="false" flipV="false" rot="0">
              <a:off x="0" y="0"/>
              <a:ext cx="5971997" cy="1439109"/>
            </a:xfrm>
            <a:custGeom>
              <a:avLst/>
              <a:gdLst/>
              <a:ahLst/>
              <a:cxnLst/>
              <a:rect r="r" b="b" t="t" l="l"/>
              <a:pathLst>
                <a:path h="1439109" w="5971997">
                  <a:moveTo>
                    <a:pt x="30918" y="0"/>
                  </a:moveTo>
                  <a:lnTo>
                    <a:pt x="5941080" y="0"/>
                  </a:lnTo>
                  <a:cubicBezTo>
                    <a:pt x="5958155" y="0"/>
                    <a:pt x="5971997" y="13842"/>
                    <a:pt x="5971997" y="30918"/>
                  </a:cubicBezTo>
                  <a:lnTo>
                    <a:pt x="5971997" y="1408191"/>
                  </a:lnTo>
                  <a:cubicBezTo>
                    <a:pt x="5971997" y="1425266"/>
                    <a:pt x="5958155" y="1439109"/>
                    <a:pt x="5941080" y="1439109"/>
                  </a:cubicBezTo>
                  <a:lnTo>
                    <a:pt x="30918" y="1439109"/>
                  </a:lnTo>
                  <a:cubicBezTo>
                    <a:pt x="13842" y="1439109"/>
                    <a:pt x="0" y="1425266"/>
                    <a:pt x="0" y="1408191"/>
                  </a:cubicBezTo>
                  <a:lnTo>
                    <a:pt x="0" y="30918"/>
                  </a:lnTo>
                  <a:cubicBezTo>
                    <a:pt x="0" y="13842"/>
                    <a:pt x="13842" y="0"/>
                    <a:pt x="30918" y="0"/>
                  </a:cubicBezTo>
                  <a:close/>
                </a:path>
              </a:pathLst>
            </a:custGeom>
            <a:solidFill>
              <a:srgbClr val="000000">
                <a:alpha val="0"/>
              </a:srgbClr>
            </a:solidFill>
            <a:ln w="9525" cap="rnd">
              <a:solidFill>
                <a:srgbClr val="3F291D"/>
              </a:solidFill>
              <a:prstDash val="solid"/>
              <a:round/>
            </a:ln>
          </p:spPr>
        </p:sp>
        <p:sp>
          <p:nvSpPr>
            <p:cNvPr name="TextBox 15" id="15"/>
            <p:cNvSpPr txBox="true"/>
            <p:nvPr/>
          </p:nvSpPr>
          <p:spPr>
            <a:xfrm>
              <a:off x="0" y="-28575"/>
              <a:ext cx="5971997" cy="1467684"/>
            </a:xfrm>
            <a:prstGeom prst="rect">
              <a:avLst/>
            </a:prstGeom>
          </p:spPr>
          <p:txBody>
            <a:bodyPr anchor="ctr" rtlCol="false" tIns="50800" lIns="50800" bIns="50800" rIns="50800"/>
            <a:lstStyle/>
            <a:p>
              <a:pPr algn="ctr">
                <a:lnSpc>
                  <a:spcPts val="1960"/>
                </a:lnSpc>
                <a:spcBef>
                  <a:spcPct val="0"/>
                </a:spcBef>
              </a:pPr>
            </a:p>
          </p:txBody>
        </p:sp>
      </p:grpSp>
      <p:sp>
        <p:nvSpPr>
          <p:cNvPr name="TextBox 16" id="16"/>
          <p:cNvSpPr txBox="true"/>
          <p:nvPr/>
        </p:nvSpPr>
        <p:spPr>
          <a:xfrm rot="0">
            <a:off x="3759610" y="2208630"/>
            <a:ext cx="2234380" cy="502920"/>
          </a:xfrm>
          <a:prstGeom prst="rect">
            <a:avLst/>
          </a:prstGeom>
        </p:spPr>
        <p:txBody>
          <a:bodyPr anchor="t" rtlCol="false" tIns="0" lIns="0" bIns="0" rIns="0">
            <a:spAutoFit/>
          </a:bodyPr>
          <a:lstStyle/>
          <a:p>
            <a:pPr algn="l">
              <a:lnSpc>
                <a:spcPts val="3959"/>
              </a:lnSpc>
            </a:pPr>
            <a:r>
              <a:rPr lang="en-US" sz="3599" b="true">
                <a:solidFill>
                  <a:srgbClr val="3F291D"/>
                </a:solidFill>
                <a:latin typeface="DM Sans Bold"/>
                <a:ea typeface="DM Sans Bold"/>
                <a:cs typeface="DM Sans Bold"/>
                <a:sym typeface="DM Sans Bold"/>
              </a:rPr>
              <a:t>$123.456</a:t>
            </a:r>
          </a:p>
        </p:txBody>
      </p:sp>
      <p:sp>
        <p:nvSpPr>
          <p:cNvPr name="TextBox 17" id="17"/>
          <p:cNvSpPr txBox="true"/>
          <p:nvPr/>
        </p:nvSpPr>
        <p:spPr>
          <a:xfrm rot="0">
            <a:off x="6947304" y="4130186"/>
            <a:ext cx="2342985" cy="514350"/>
          </a:xfrm>
          <a:prstGeom prst="rect">
            <a:avLst/>
          </a:prstGeom>
        </p:spPr>
        <p:txBody>
          <a:bodyPr anchor="t" rtlCol="false" tIns="0" lIns="0" bIns="0" rIns="0">
            <a:spAutoFit/>
          </a:bodyPr>
          <a:lstStyle/>
          <a:p>
            <a:pPr algn="ctr">
              <a:lnSpc>
                <a:spcPts val="2039"/>
              </a:lnSpc>
            </a:pPr>
            <a:r>
              <a:rPr lang="en-US" b="true" sz="1699">
                <a:solidFill>
                  <a:srgbClr val="3F291D"/>
                </a:solidFill>
                <a:latin typeface="DM Sans Bold"/>
                <a:ea typeface="DM Sans Bold"/>
                <a:cs typeface="DM Sans Bold"/>
                <a:sym typeface="DM Sans Bold"/>
              </a:rPr>
              <a:t>CUSTOMER SATISFACTION RATE</a:t>
            </a:r>
          </a:p>
        </p:txBody>
      </p:sp>
      <p:sp>
        <p:nvSpPr>
          <p:cNvPr name="TextBox 18" id="18"/>
          <p:cNvSpPr txBox="true"/>
          <p:nvPr/>
        </p:nvSpPr>
        <p:spPr>
          <a:xfrm rot="0">
            <a:off x="566850" y="1779280"/>
            <a:ext cx="1559629" cy="257175"/>
          </a:xfrm>
          <a:prstGeom prst="rect">
            <a:avLst/>
          </a:prstGeom>
        </p:spPr>
        <p:txBody>
          <a:bodyPr anchor="t" rtlCol="false" tIns="0" lIns="0" bIns="0" rIns="0">
            <a:spAutoFit/>
          </a:bodyPr>
          <a:lstStyle/>
          <a:p>
            <a:pPr algn="l">
              <a:lnSpc>
                <a:spcPts val="2039"/>
              </a:lnSpc>
            </a:pPr>
            <a:r>
              <a:rPr lang="en-US" sz="1699" b="true">
                <a:solidFill>
                  <a:srgbClr val="3F291D"/>
                </a:solidFill>
                <a:latin typeface="DM Sans Bold"/>
                <a:ea typeface="DM Sans Bold"/>
                <a:cs typeface="DM Sans Bold"/>
                <a:sym typeface="DM Sans Bold"/>
              </a:rPr>
              <a:t>SUMMARY</a:t>
            </a:r>
          </a:p>
        </p:txBody>
      </p:sp>
      <p:sp>
        <p:nvSpPr>
          <p:cNvPr name="TextBox 19" id="19"/>
          <p:cNvSpPr txBox="true"/>
          <p:nvPr/>
        </p:nvSpPr>
        <p:spPr>
          <a:xfrm rot="0">
            <a:off x="566850" y="4194178"/>
            <a:ext cx="1768767" cy="1166495"/>
          </a:xfrm>
          <a:prstGeom prst="rect">
            <a:avLst/>
          </a:prstGeom>
        </p:spPr>
        <p:txBody>
          <a:bodyPr anchor="t" rtlCol="false" tIns="0" lIns="0" bIns="0" rIns="0">
            <a:spAutoFit/>
          </a:bodyPr>
          <a:lstStyle/>
          <a:p>
            <a:pPr algn="l">
              <a:lnSpc>
                <a:spcPts val="2379"/>
              </a:lnSpc>
              <a:spcBef>
                <a:spcPct val="0"/>
              </a:spcBef>
            </a:pPr>
            <a:r>
              <a:rPr lang="en-US" b="true" sz="1699">
                <a:solidFill>
                  <a:srgbClr val="3F291D"/>
                </a:solidFill>
                <a:latin typeface="DM Sans Bold"/>
                <a:ea typeface="DM Sans Bold"/>
                <a:cs typeface="DM Sans Bold"/>
                <a:sym typeface="DM Sans Bold"/>
              </a:rPr>
              <a:t>SALES PERFORMANCE ACROSS CHANNELS</a:t>
            </a:r>
          </a:p>
        </p:txBody>
      </p:sp>
      <p:sp>
        <p:nvSpPr>
          <p:cNvPr name="TextBox 20" id="20"/>
          <p:cNvSpPr txBox="true"/>
          <p:nvPr/>
        </p:nvSpPr>
        <p:spPr>
          <a:xfrm rot="0">
            <a:off x="566850" y="2169117"/>
            <a:ext cx="2297410" cy="1062989"/>
          </a:xfrm>
          <a:prstGeom prst="rect">
            <a:avLst/>
          </a:prstGeom>
        </p:spPr>
        <p:txBody>
          <a:bodyPr anchor="t" rtlCol="false" tIns="0" lIns="0" bIns="0" rIns="0">
            <a:spAutoFit/>
          </a:bodyPr>
          <a:lstStyle/>
          <a:p>
            <a:pPr algn="l">
              <a:lnSpc>
                <a:spcPts val="1260"/>
              </a:lnSpc>
              <a:spcBef>
                <a:spcPct val="0"/>
              </a:spcBef>
            </a:pPr>
            <a:r>
              <a:rPr lang="en-US" sz="900">
                <a:solidFill>
                  <a:srgbClr val="3F291D"/>
                </a:solidFill>
                <a:latin typeface="DM Sans"/>
                <a:ea typeface="DM Sans"/>
                <a:cs typeface="DM Sans"/>
                <a:sym typeface="DM Sans"/>
              </a:rPr>
              <a:t>Lorem ipsum dolor sit amet, consectetur adipiscing elit. Quisque suscipit magna ut est posuere pellentesque. Maecenas ac lectus venenatis, dignissim erat ut, convallis sem. Sed eleifend tortor at purus tristique vehicula. Nunc sem est, vehicula vitae consectetur et, tristique quis lectus.</a:t>
            </a:r>
          </a:p>
        </p:txBody>
      </p:sp>
      <p:sp>
        <p:nvSpPr>
          <p:cNvPr name="TextBox 21" id="21"/>
          <p:cNvSpPr txBox="true"/>
          <p:nvPr/>
        </p:nvSpPr>
        <p:spPr>
          <a:xfrm rot="0">
            <a:off x="3759610" y="2778717"/>
            <a:ext cx="2234380" cy="453389"/>
          </a:xfrm>
          <a:prstGeom prst="rect">
            <a:avLst/>
          </a:prstGeom>
        </p:spPr>
        <p:txBody>
          <a:bodyPr anchor="t" rtlCol="false" tIns="0" lIns="0" bIns="0" rIns="0">
            <a:spAutoFit/>
          </a:bodyPr>
          <a:lstStyle/>
          <a:p>
            <a:pPr algn="l">
              <a:lnSpc>
                <a:spcPts val="1260"/>
              </a:lnSpc>
              <a:spcBef>
                <a:spcPct val="0"/>
              </a:spcBef>
            </a:pPr>
            <a:r>
              <a:rPr lang="en-US" sz="900">
                <a:solidFill>
                  <a:srgbClr val="3F291D"/>
                </a:solidFill>
                <a:latin typeface="DM Sans"/>
                <a:ea typeface="DM Sans"/>
                <a:cs typeface="DM Sans"/>
                <a:sym typeface="DM Sans"/>
              </a:rPr>
              <a:t>Lorem ipsum dolor sit amet, consectetur adipiscing elit. Quisque suscipit magna ut est posuere pellentesque.</a:t>
            </a:r>
          </a:p>
        </p:txBody>
      </p:sp>
      <p:sp>
        <p:nvSpPr>
          <p:cNvPr name="TextBox 22" id="22"/>
          <p:cNvSpPr txBox="true"/>
          <p:nvPr/>
        </p:nvSpPr>
        <p:spPr>
          <a:xfrm rot="0">
            <a:off x="6893625" y="3083517"/>
            <a:ext cx="579865" cy="148589"/>
          </a:xfrm>
          <a:prstGeom prst="rect">
            <a:avLst/>
          </a:prstGeom>
        </p:spPr>
        <p:txBody>
          <a:bodyPr anchor="t" rtlCol="false" tIns="0" lIns="0" bIns="0" rIns="0">
            <a:spAutoFit/>
          </a:bodyPr>
          <a:lstStyle/>
          <a:p>
            <a:pPr algn="l">
              <a:lnSpc>
                <a:spcPts val="1260"/>
              </a:lnSpc>
              <a:spcBef>
                <a:spcPct val="0"/>
              </a:spcBef>
            </a:pPr>
            <a:r>
              <a:rPr lang="en-US" sz="900">
                <a:solidFill>
                  <a:srgbClr val="3F291D"/>
                </a:solidFill>
                <a:latin typeface="DM Sans"/>
                <a:ea typeface="DM Sans"/>
                <a:cs typeface="DM Sans"/>
                <a:sym typeface="DM Sans"/>
              </a:rPr>
              <a:t>Progress</a:t>
            </a:r>
          </a:p>
        </p:txBody>
      </p:sp>
      <p:sp>
        <p:nvSpPr>
          <p:cNvPr name="TextBox 23" id="23"/>
          <p:cNvSpPr txBox="true"/>
          <p:nvPr/>
        </p:nvSpPr>
        <p:spPr>
          <a:xfrm rot="0">
            <a:off x="566850" y="5589273"/>
            <a:ext cx="1768767" cy="910589"/>
          </a:xfrm>
          <a:prstGeom prst="rect">
            <a:avLst/>
          </a:prstGeom>
        </p:spPr>
        <p:txBody>
          <a:bodyPr anchor="t" rtlCol="false" tIns="0" lIns="0" bIns="0" rIns="0">
            <a:spAutoFit/>
          </a:bodyPr>
          <a:lstStyle/>
          <a:p>
            <a:pPr algn="l">
              <a:lnSpc>
                <a:spcPts val="1260"/>
              </a:lnSpc>
              <a:spcBef>
                <a:spcPct val="0"/>
              </a:spcBef>
            </a:pPr>
            <a:r>
              <a:rPr lang="en-US" sz="900">
                <a:solidFill>
                  <a:srgbClr val="3F291D"/>
                </a:solidFill>
                <a:latin typeface="DM Sans"/>
                <a:ea typeface="DM Sans"/>
                <a:cs typeface="DM Sans"/>
                <a:sym typeface="DM Sans"/>
              </a:rPr>
              <a:t>Lorem ipsum dolor sit amet, consectetur adipiscing elit. Quisque suscipit magna ut est posuere pellentesque. Maecenas ac lectus venenatis, dignissim erat ut, convallis sem.</a:t>
            </a:r>
          </a:p>
        </p:txBody>
      </p:sp>
      <p:pic>
        <p:nvPicPr>
          <p:cNvPr name="Picture 24" id="24"/>
          <p:cNvPicPr>
            <a:picLocks noChangeAspect="true"/>
          </p:cNvPicPr>
          <p:nvPr/>
        </p:nvPicPr>
        <p:blipFill>
          <a:blip r:embed="rId3"/>
          <a:stretch>
            <a:fillRect/>
          </a:stretch>
        </p:blipFill>
        <p:spPr>
          <a:xfrm rot="0">
            <a:off x="2407172" y="3810548"/>
            <a:ext cx="4138278" cy="3034170"/>
          </a:xfrm>
          <a:prstGeom prst="rect">
            <a:avLst/>
          </a:prstGeom>
        </p:spPr>
      </p:pic>
      <p:sp>
        <p:nvSpPr>
          <p:cNvPr name="TextBox 25" id="25"/>
          <p:cNvSpPr txBox="true"/>
          <p:nvPr/>
        </p:nvSpPr>
        <p:spPr>
          <a:xfrm rot="0">
            <a:off x="3759610" y="1750705"/>
            <a:ext cx="2234380" cy="280670"/>
          </a:xfrm>
          <a:prstGeom prst="rect">
            <a:avLst/>
          </a:prstGeom>
        </p:spPr>
        <p:txBody>
          <a:bodyPr anchor="t" rtlCol="false" tIns="0" lIns="0" bIns="0" rIns="0">
            <a:spAutoFit/>
          </a:bodyPr>
          <a:lstStyle/>
          <a:p>
            <a:pPr algn="l">
              <a:lnSpc>
                <a:spcPts val="2379"/>
              </a:lnSpc>
              <a:spcBef>
                <a:spcPct val="0"/>
              </a:spcBef>
            </a:pPr>
            <a:r>
              <a:rPr lang="en-US" b="true" sz="1699">
                <a:solidFill>
                  <a:srgbClr val="3F291D"/>
                </a:solidFill>
                <a:latin typeface="DM Sans Bold"/>
                <a:ea typeface="DM Sans Bold"/>
                <a:cs typeface="DM Sans Bold"/>
                <a:sym typeface="DM Sans Bold"/>
              </a:rPr>
              <a:t>REVENUE GROWTH</a:t>
            </a:r>
          </a:p>
        </p:txBody>
      </p:sp>
      <p:sp>
        <p:nvSpPr>
          <p:cNvPr name="TextBox 26" id="26"/>
          <p:cNvSpPr txBox="true"/>
          <p:nvPr/>
        </p:nvSpPr>
        <p:spPr>
          <a:xfrm rot="0">
            <a:off x="6893625" y="1750705"/>
            <a:ext cx="2174293" cy="280670"/>
          </a:xfrm>
          <a:prstGeom prst="rect">
            <a:avLst/>
          </a:prstGeom>
        </p:spPr>
        <p:txBody>
          <a:bodyPr anchor="t" rtlCol="false" tIns="0" lIns="0" bIns="0" rIns="0">
            <a:spAutoFit/>
          </a:bodyPr>
          <a:lstStyle/>
          <a:p>
            <a:pPr algn="l">
              <a:lnSpc>
                <a:spcPts val="2379"/>
              </a:lnSpc>
              <a:spcBef>
                <a:spcPct val="0"/>
              </a:spcBef>
            </a:pPr>
            <a:r>
              <a:rPr lang="en-US" b="true" sz="1699">
                <a:solidFill>
                  <a:srgbClr val="3F291D"/>
                </a:solidFill>
                <a:latin typeface="DM Sans Bold"/>
                <a:ea typeface="DM Sans Bold"/>
                <a:cs typeface="DM Sans Bold"/>
                <a:sym typeface="DM Sans Bold"/>
              </a:rPr>
              <a:t>TARGET CUSTOMER</a:t>
            </a:r>
          </a:p>
        </p:txBody>
      </p:sp>
      <p:pic>
        <p:nvPicPr>
          <p:cNvPr name="Picture 27" id="27"/>
          <p:cNvPicPr>
            <a:picLocks noChangeAspect="true"/>
          </p:cNvPicPr>
          <p:nvPr/>
        </p:nvPicPr>
        <p:blipFill>
          <a:blip r:embed="rId4"/>
          <a:stretch>
            <a:fillRect/>
          </a:stretch>
        </p:blipFill>
        <p:spPr>
          <a:xfrm rot="0">
            <a:off x="6676196" y="1953101"/>
            <a:ext cx="2609152" cy="1126865"/>
          </a:xfrm>
          <a:prstGeom prst="rect">
            <a:avLst/>
          </a:prstGeom>
        </p:spPr>
      </p:pic>
      <p:pic>
        <p:nvPicPr>
          <p:cNvPr name="Picture 28" id="28"/>
          <p:cNvPicPr>
            <a:picLocks noChangeAspect="true"/>
          </p:cNvPicPr>
          <p:nvPr/>
        </p:nvPicPr>
        <p:blipFill>
          <a:blip r:embed="rId5"/>
          <a:stretch>
            <a:fillRect/>
          </a:stretch>
        </p:blipFill>
        <p:spPr>
          <a:xfrm rot="0">
            <a:off x="7438323" y="2967340"/>
            <a:ext cx="1777740" cy="399992"/>
          </a:xfrm>
          <a:prstGeom prst="rect">
            <a:avLst/>
          </a:prstGeom>
        </p:spPr>
      </p:pic>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1C1C37"/>
        </a:solidFill>
      </p:bgPr>
    </p:bg>
    <p:spTree>
      <p:nvGrpSpPr>
        <p:cNvPr id="1" name=""/>
        <p:cNvGrpSpPr/>
        <p:nvPr/>
      </p:nvGrpSpPr>
      <p:grpSpPr>
        <a:xfrm>
          <a:off x="0" y="0"/>
          <a:ext cx="0" cy="0"/>
          <a:chOff x="0" y="0"/>
          <a:chExt cx="0" cy="0"/>
        </a:xfrm>
      </p:grpSpPr>
      <p:sp>
        <p:nvSpPr>
          <p:cNvPr name="Freeform 2" id="2"/>
          <p:cNvSpPr/>
          <p:nvPr/>
        </p:nvSpPr>
        <p:spPr>
          <a:xfrm flipH="false" flipV="false" rot="-508943">
            <a:off x="5700156" y="-1038069"/>
            <a:ext cx="4465474" cy="3845890"/>
          </a:xfrm>
          <a:custGeom>
            <a:avLst/>
            <a:gdLst/>
            <a:ahLst/>
            <a:cxnLst/>
            <a:rect r="r" b="b" t="t" l="l"/>
            <a:pathLst>
              <a:path h="3845890" w="4465474">
                <a:moveTo>
                  <a:pt x="0" y="0"/>
                </a:moveTo>
                <a:lnTo>
                  <a:pt x="4465474" y="0"/>
                </a:lnTo>
                <a:lnTo>
                  <a:pt x="4465474" y="3845890"/>
                </a:lnTo>
                <a:lnTo>
                  <a:pt x="0" y="3845890"/>
                </a:lnTo>
                <a:lnTo>
                  <a:pt x="0" y="0"/>
                </a:lnTo>
                <a:close/>
              </a:path>
            </a:pathLst>
          </a:custGeom>
          <a:blipFill>
            <a:blip r:embed="rId2">
              <a:alphaModFix amt="19999"/>
              <a:extLst>
                <a:ext uri="{96DAC541-7B7A-43D3-8B79-37D633B846F1}">
                  <asvg:svgBlip xmlns:asvg="http://schemas.microsoft.com/office/drawing/2016/SVG/main" r:embed="rId3"/>
                </a:ext>
              </a:extLst>
            </a:blip>
            <a:stretch>
              <a:fillRect l="0" t="0" r="0" b="0"/>
            </a:stretch>
          </a:blipFill>
          <a:ln cap="sq">
            <a:noFill/>
            <a:prstDash val="solid"/>
            <a:miter/>
          </a:ln>
        </p:spPr>
      </p:sp>
      <p:grpSp>
        <p:nvGrpSpPr>
          <p:cNvPr name="Group 3" id="3"/>
          <p:cNvGrpSpPr/>
          <p:nvPr/>
        </p:nvGrpSpPr>
        <p:grpSpPr>
          <a:xfrm rot="0">
            <a:off x="6502400" y="-57150"/>
            <a:ext cx="3251200" cy="193833"/>
            <a:chOff x="0" y="0"/>
            <a:chExt cx="1004307" cy="59876"/>
          </a:xfrm>
        </p:grpSpPr>
        <p:sp>
          <p:nvSpPr>
            <p:cNvPr name="Freeform 4" id="4"/>
            <p:cNvSpPr/>
            <p:nvPr/>
          </p:nvSpPr>
          <p:spPr>
            <a:xfrm flipH="false" flipV="false" rot="0">
              <a:off x="0" y="0"/>
              <a:ext cx="1004307" cy="59876"/>
            </a:xfrm>
            <a:custGeom>
              <a:avLst/>
              <a:gdLst/>
              <a:ahLst/>
              <a:cxnLst/>
              <a:rect r="r" b="b" t="t" l="l"/>
              <a:pathLst>
                <a:path h="59876" w="1004307">
                  <a:moveTo>
                    <a:pt x="0" y="0"/>
                  </a:moveTo>
                  <a:lnTo>
                    <a:pt x="1004307" y="0"/>
                  </a:lnTo>
                  <a:lnTo>
                    <a:pt x="1004307" y="59876"/>
                  </a:lnTo>
                  <a:lnTo>
                    <a:pt x="0" y="59876"/>
                  </a:lnTo>
                  <a:close/>
                </a:path>
              </a:pathLst>
            </a:custGeom>
            <a:solidFill>
              <a:srgbClr val="FFFFFF"/>
            </a:solidFill>
          </p:spPr>
        </p:sp>
        <p:sp>
          <p:nvSpPr>
            <p:cNvPr name="TextBox 5" id="5"/>
            <p:cNvSpPr txBox="true"/>
            <p:nvPr/>
          </p:nvSpPr>
          <p:spPr>
            <a:xfrm>
              <a:off x="0" y="-38100"/>
              <a:ext cx="1004307" cy="97976"/>
            </a:xfrm>
            <a:prstGeom prst="rect">
              <a:avLst/>
            </a:prstGeom>
          </p:spPr>
          <p:txBody>
            <a:bodyPr anchor="ctr" rtlCol="false" tIns="50800" lIns="50800" bIns="50800" rIns="50800"/>
            <a:lstStyle/>
            <a:p>
              <a:pPr algn="ctr">
                <a:lnSpc>
                  <a:spcPts val="2100"/>
                </a:lnSpc>
              </a:pPr>
            </a:p>
          </p:txBody>
        </p:sp>
      </p:grpSp>
      <p:grpSp>
        <p:nvGrpSpPr>
          <p:cNvPr name="Group 6" id="6"/>
          <p:cNvGrpSpPr/>
          <p:nvPr/>
        </p:nvGrpSpPr>
        <p:grpSpPr>
          <a:xfrm rot="0">
            <a:off x="3251200" y="-57150"/>
            <a:ext cx="3251200" cy="193833"/>
            <a:chOff x="0" y="0"/>
            <a:chExt cx="1004307" cy="59876"/>
          </a:xfrm>
        </p:grpSpPr>
        <p:sp>
          <p:nvSpPr>
            <p:cNvPr name="Freeform 7" id="7"/>
            <p:cNvSpPr/>
            <p:nvPr/>
          </p:nvSpPr>
          <p:spPr>
            <a:xfrm flipH="false" flipV="false" rot="0">
              <a:off x="0" y="0"/>
              <a:ext cx="1004307" cy="59876"/>
            </a:xfrm>
            <a:custGeom>
              <a:avLst/>
              <a:gdLst/>
              <a:ahLst/>
              <a:cxnLst/>
              <a:rect r="r" b="b" t="t" l="l"/>
              <a:pathLst>
                <a:path h="59876" w="1004307">
                  <a:moveTo>
                    <a:pt x="0" y="0"/>
                  </a:moveTo>
                  <a:lnTo>
                    <a:pt x="1004307" y="0"/>
                  </a:lnTo>
                  <a:lnTo>
                    <a:pt x="1004307" y="59876"/>
                  </a:lnTo>
                  <a:lnTo>
                    <a:pt x="0" y="59876"/>
                  </a:lnTo>
                  <a:close/>
                </a:path>
              </a:pathLst>
            </a:custGeom>
            <a:solidFill>
              <a:srgbClr val="A0A0D6"/>
            </a:solidFill>
          </p:spPr>
        </p:sp>
        <p:sp>
          <p:nvSpPr>
            <p:cNvPr name="TextBox 8" id="8"/>
            <p:cNvSpPr txBox="true"/>
            <p:nvPr/>
          </p:nvSpPr>
          <p:spPr>
            <a:xfrm>
              <a:off x="0" y="-38100"/>
              <a:ext cx="1004307" cy="97976"/>
            </a:xfrm>
            <a:prstGeom prst="rect">
              <a:avLst/>
            </a:prstGeom>
          </p:spPr>
          <p:txBody>
            <a:bodyPr anchor="ctr" rtlCol="false" tIns="50800" lIns="50800" bIns="50800" rIns="50800"/>
            <a:lstStyle/>
            <a:p>
              <a:pPr algn="ctr">
                <a:lnSpc>
                  <a:spcPts val="2100"/>
                </a:lnSpc>
              </a:pPr>
            </a:p>
          </p:txBody>
        </p:sp>
      </p:grpSp>
      <p:grpSp>
        <p:nvGrpSpPr>
          <p:cNvPr name="Group 9" id="9"/>
          <p:cNvGrpSpPr/>
          <p:nvPr/>
        </p:nvGrpSpPr>
        <p:grpSpPr>
          <a:xfrm rot="0">
            <a:off x="0" y="-57150"/>
            <a:ext cx="3251200" cy="193833"/>
            <a:chOff x="0" y="0"/>
            <a:chExt cx="1004307" cy="59876"/>
          </a:xfrm>
        </p:grpSpPr>
        <p:sp>
          <p:nvSpPr>
            <p:cNvPr name="Freeform 10" id="10"/>
            <p:cNvSpPr/>
            <p:nvPr/>
          </p:nvSpPr>
          <p:spPr>
            <a:xfrm flipH="false" flipV="false" rot="0">
              <a:off x="0" y="0"/>
              <a:ext cx="1004307" cy="59876"/>
            </a:xfrm>
            <a:custGeom>
              <a:avLst/>
              <a:gdLst/>
              <a:ahLst/>
              <a:cxnLst/>
              <a:rect r="r" b="b" t="t" l="l"/>
              <a:pathLst>
                <a:path h="59876" w="1004307">
                  <a:moveTo>
                    <a:pt x="0" y="0"/>
                  </a:moveTo>
                  <a:lnTo>
                    <a:pt x="1004307" y="0"/>
                  </a:lnTo>
                  <a:lnTo>
                    <a:pt x="1004307" y="59876"/>
                  </a:lnTo>
                  <a:lnTo>
                    <a:pt x="0" y="59876"/>
                  </a:lnTo>
                  <a:close/>
                </a:path>
              </a:pathLst>
            </a:custGeom>
            <a:solidFill>
              <a:srgbClr val="8383BB"/>
            </a:solidFill>
          </p:spPr>
        </p:sp>
        <p:sp>
          <p:nvSpPr>
            <p:cNvPr name="TextBox 11" id="11"/>
            <p:cNvSpPr txBox="true"/>
            <p:nvPr/>
          </p:nvSpPr>
          <p:spPr>
            <a:xfrm>
              <a:off x="0" y="-38100"/>
              <a:ext cx="1004307" cy="97976"/>
            </a:xfrm>
            <a:prstGeom prst="rect">
              <a:avLst/>
            </a:prstGeom>
          </p:spPr>
          <p:txBody>
            <a:bodyPr anchor="ctr" rtlCol="false" tIns="50800" lIns="50800" bIns="50800" rIns="50800"/>
            <a:lstStyle/>
            <a:p>
              <a:pPr algn="ctr">
                <a:lnSpc>
                  <a:spcPts val="2100"/>
                </a:lnSpc>
              </a:pPr>
            </a:p>
          </p:txBody>
        </p:sp>
      </p:grpSp>
      <p:sp>
        <p:nvSpPr>
          <p:cNvPr name="TextBox 12" id="12"/>
          <p:cNvSpPr txBox="true"/>
          <p:nvPr/>
        </p:nvSpPr>
        <p:spPr>
          <a:xfrm rot="0">
            <a:off x="498943" y="901456"/>
            <a:ext cx="4057162" cy="399528"/>
          </a:xfrm>
          <a:prstGeom prst="rect">
            <a:avLst/>
          </a:prstGeom>
        </p:spPr>
        <p:txBody>
          <a:bodyPr anchor="t" rtlCol="false" tIns="0" lIns="0" bIns="0" rIns="0">
            <a:spAutoFit/>
          </a:bodyPr>
          <a:lstStyle/>
          <a:p>
            <a:pPr algn="just">
              <a:lnSpc>
                <a:spcPts val="2943"/>
              </a:lnSpc>
            </a:pPr>
            <a:r>
              <a:rPr lang="en-US" sz="3199" b="true">
                <a:solidFill>
                  <a:srgbClr val="FFFFFF"/>
                </a:solidFill>
                <a:latin typeface="Helvetica Now Display Bold"/>
                <a:ea typeface="Helvetica Now Display Bold"/>
                <a:cs typeface="Helvetica Now Display Bold"/>
                <a:sym typeface="Helvetica Now Display Bold"/>
              </a:rPr>
              <a:t>Comprehensive</a:t>
            </a:r>
          </a:p>
        </p:txBody>
      </p:sp>
      <p:sp>
        <p:nvSpPr>
          <p:cNvPr name="AutoShape 13" id="13"/>
          <p:cNvSpPr/>
          <p:nvPr/>
        </p:nvSpPr>
        <p:spPr>
          <a:xfrm>
            <a:off x="498943" y="2779516"/>
            <a:ext cx="5173353" cy="0"/>
          </a:xfrm>
          <a:prstGeom prst="line">
            <a:avLst/>
          </a:prstGeom>
          <a:ln cap="flat" w="9525">
            <a:solidFill>
              <a:srgbClr val="8383BB"/>
            </a:solidFill>
            <a:prstDash val="solid"/>
            <a:headEnd type="none" len="sm" w="sm"/>
            <a:tailEnd type="none" len="sm" w="sm"/>
          </a:ln>
        </p:spPr>
      </p:sp>
      <p:sp>
        <p:nvSpPr>
          <p:cNvPr name="Freeform 14" id="14"/>
          <p:cNvSpPr/>
          <p:nvPr/>
        </p:nvSpPr>
        <p:spPr>
          <a:xfrm flipH="false" flipV="false" rot="0">
            <a:off x="540023" y="427176"/>
            <a:ext cx="174316" cy="166690"/>
          </a:xfrm>
          <a:custGeom>
            <a:avLst/>
            <a:gdLst/>
            <a:ahLst/>
            <a:cxnLst/>
            <a:rect r="r" b="b" t="t" l="l"/>
            <a:pathLst>
              <a:path h="166690" w="174316">
                <a:moveTo>
                  <a:pt x="0" y="0"/>
                </a:moveTo>
                <a:lnTo>
                  <a:pt x="174316" y="0"/>
                </a:lnTo>
                <a:lnTo>
                  <a:pt x="174316" y="166689"/>
                </a:lnTo>
                <a:lnTo>
                  <a:pt x="0" y="16668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grpSp>
        <p:nvGrpSpPr>
          <p:cNvPr name="Group 15" id="15"/>
          <p:cNvGrpSpPr/>
          <p:nvPr/>
        </p:nvGrpSpPr>
        <p:grpSpPr>
          <a:xfrm rot="0">
            <a:off x="5893307" y="731520"/>
            <a:ext cx="3361350" cy="2047996"/>
            <a:chOff x="0" y="0"/>
            <a:chExt cx="2399486" cy="1461954"/>
          </a:xfrm>
        </p:grpSpPr>
        <p:sp>
          <p:nvSpPr>
            <p:cNvPr name="Freeform 16" id="16"/>
            <p:cNvSpPr/>
            <p:nvPr/>
          </p:nvSpPr>
          <p:spPr>
            <a:xfrm flipH="false" flipV="false" rot="0">
              <a:off x="0" y="0"/>
              <a:ext cx="2399486" cy="1461954"/>
            </a:xfrm>
            <a:custGeom>
              <a:avLst/>
              <a:gdLst/>
              <a:ahLst/>
              <a:cxnLst/>
              <a:rect r="r" b="b" t="t" l="l"/>
              <a:pathLst>
                <a:path h="1461954" w="2399486">
                  <a:moveTo>
                    <a:pt x="23032" y="0"/>
                  </a:moveTo>
                  <a:lnTo>
                    <a:pt x="2376454" y="0"/>
                  </a:lnTo>
                  <a:cubicBezTo>
                    <a:pt x="2382563" y="0"/>
                    <a:pt x="2388421" y="2427"/>
                    <a:pt x="2392740" y="6746"/>
                  </a:cubicBezTo>
                  <a:cubicBezTo>
                    <a:pt x="2397060" y="11065"/>
                    <a:pt x="2399486" y="16924"/>
                    <a:pt x="2399486" y="23032"/>
                  </a:cubicBezTo>
                  <a:lnTo>
                    <a:pt x="2399486" y="1438921"/>
                  </a:lnTo>
                  <a:cubicBezTo>
                    <a:pt x="2399486" y="1445030"/>
                    <a:pt x="2397060" y="1450888"/>
                    <a:pt x="2392740" y="1455208"/>
                  </a:cubicBezTo>
                  <a:cubicBezTo>
                    <a:pt x="2388421" y="1459527"/>
                    <a:pt x="2382563" y="1461954"/>
                    <a:pt x="2376454" y="1461954"/>
                  </a:cubicBezTo>
                  <a:lnTo>
                    <a:pt x="23032" y="1461954"/>
                  </a:lnTo>
                  <a:cubicBezTo>
                    <a:pt x="16924" y="1461954"/>
                    <a:pt x="11065" y="1459527"/>
                    <a:pt x="6746" y="1455208"/>
                  </a:cubicBezTo>
                  <a:cubicBezTo>
                    <a:pt x="2427" y="1450888"/>
                    <a:pt x="0" y="1445030"/>
                    <a:pt x="0" y="1438921"/>
                  </a:cubicBezTo>
                  <a:lnTo>
                    <a:pt x="0" y="23032"/>
                  </a:lnTo>
                  <a:cubicBezTo>
                    <a:pt x="0" y="16924"/>
                    <a:pt x="2427" y="11065"/>
                    <a:pt x="6746" y="6746"/>
                  </a:cubicBezTo>
                  <a:cubicBezTo>
                    <a:pt x="11065" y="2427"/>
                    <a:pt x="16924" y="0"/>
                    <a:pt x="23032" y="0"/>
                  </a:cubicBezTo>
                  <a:close/>
                </a:path>
              </a:pathLst>
            </a:custGeom>
            <a:solidFill>
              <a:srgbClr val="33335B"/>
            </a:solidFill>
          </p:spPr>
        </p:sp>
        <p:sp>
          <p:nvSpPr>
            <p:cNvPr name="TextBox 17" id="17"/>
            <p:cNvSpPr txBox="true"/>
            <p:nvPr/>
          </p:nvSpPr>
          <p:spPr>
            <a:xfrm>
              <a:off x="0" y="-38100"/>
              <a:ext cx="2399486" cy="1500054"/>
            </a:xfrm>
            <a:prstGeom prst="rect">
              <a:avLst/>
            </a:prstGeom>
          </p:spPr>
          <p:txBody>
            <a:bodyPr anchor="ctr" rtlCol="false" tIns="50800" lIns="50800" bIns="50800" rIns="50800"/>
            <a:lstStyle/>
            <a:p>
              <a:pPr algn="ctr">
                <a:lnSpc>
                  <a:spcPts val="2100"/>
                </a:lnSpc>
              </a:pPr>
            </a:p>
          </p:txBody>
        </p:sp>
      </p:grpSp>
      <p:pic>
        <p:nvPicPr>
          <p:cNvPr name="Picture 18" id="18"/>
          <p:cNvPicPr>
            <a:picLocks noChangeAspect="true"/>
          </p:cNvPicPr>
          <p:nvPr/>
        </p:nvPicPr>
        <p:blipFill>
          <a:blip r:embed="rId6"/>
          <a:stretch>
            <a:fillRect/>
          </a:stretch>
        </p:blipFill>
        <p:spPr>
          <a:xfrm rot="0">
            <a:off x="6276732" y="1202417"/>
            <a:ext cx="1134010" cy="1133973"/>
          </a:xfrm>
          <a:prstGeom prst="rect">
            <a:avLst/>
          </a:prstGeom>
        </p:spPr>
      </p:pic>
      <p:sp>
        <p:nvSpPr>
          <p:cNvPr name="AutoShape 19" id="19"/>
          <p:cNvSpPr/>
          <p:nvPr/>
        </p:nvSpPr>
        <p:spPr>
          <a:xfrm>
            <a:off x="7463218" y="1542794"/>
            <a:ext cx="1241830" cy="0"/>
          </a:xfrm>
          <a:prstGeom prst="line">
            <a:avLst/>
          </a:prstGeom>
          <a:ln cap="flat" w="9525">
            <a:solidFill>
              <a:srgbClr val="8383BB"/>
            </a:solidFill>
            <a:prstDash val="solid"/>
            <a:headEnd type="none" len="sm" w="sm"/>
            <a:tailEnd type="none" len="sm" w="sm"/>
          </a:ln>
        </p:spPr>
      </p:sp>
      <p:sp>
        <p:nvSpPr>
          <p:cNvPr name="AutoShape 20" id="20"/>
          <p:cNvSpPr/>
          <p:nvPr/>
        </p:nvSpPr>
        <p:spPr>
          <a:xfrm flipV="true">
            <a:off x="7463218" y="1889632"/>
            <a:ext cx="1241830" cy="0"/>
          </a:xfrm>
          <a:prstGeom prst="line">
            <a:avLst/>
          </a:prstGeom>
          <a:ln cap="flat" w="9525">
            <a:solidFill>
              <a:srgbClr val="8383BB"/>
            </a:solidFill>
            <a:prstDash val="solid"/>
            <a:headEnd type="none" len="sm" w="sm"/>
            <a:tailEnd type="none" len="sm" w="sm"/>
          </a:ln>
        </p:spPr>
      </p:sp>
      <p:sp>
        <p:nvSpPr>
          <p:cNvPr name="AutoShape 21" id="21"/>
          <p:cNvSpPr/>
          <p:nvPr/>
        </p:nvSpPr>
        <p:spPr>
          <a:xfrm>
            <a:off x="7463218" y="2237126"/>
            <a:ext cx="1241830" cy="0"/>
          </a:xfrm>
          <a:prstGeom prst="line">
            <a:avLst/>
          </a:prstGeom>
          <a:ln cap="flat" w="9525">
            <a:solidFill>
              <a:srgbClr val="8383BB"/>
            </a:solidFill>
            <a:prstDash val="solid"/>
            <a:headEnd type="none" len="sm" w="sm"/>
            <a:tailEnd type="none" len="sm" w="sm"/>
          </a:ln>
        </p:spPr>
      </p:sp>
      <p:sp>
        <p:nvSpPr>
          <p:cNvPr name="AutoShape 22" id="22"/>
          <p:cNvSpPr/>
          <p:nvPr/>
        </p:nvSpPr>
        <p:spPr>
          <a:xfrm>
            <a:off x="6168111" y="2445656"/>
            <a:ext cx="2811741" cy="0"/>
          </a:xfrm>
          <a:prstGeom prst="line">
            <a:avLst/>
          </a:prstGeom>
          <a:ln cap="flat" w="9525">
            <a:solidFill>
              <a:srgbClr val="8383BB"/>
            </a:solidFill>
            <a:prstDash val="solid"/>
            <a:headEnd type="none" len="sm" w="sm"/>
            <a:tailEnd type="none" len="sm" w="sm"/>
          </a:ln>
        </p:spPr>
      </p:sp>
      <p:sp>
        <p:nvSpPr>
          <p:cNvPr name="Freeform 23" id="23"/>
          <p:cNvSpPr/>
          <p:nvPr/>
        </p:nvSpPr>
        <p:spPr>
          <a:xfrm flipH="true" flipV="false" rot="0">
            <a:off x="13982" y="5312065"/>
            <a:ext cx="9739618" cy="4492399"/>
          </a:xfrm>
          <a:custGeom>
            <a:avLst/>
            <a:gdLst/>
            <a:ahLst/>
            <a:cxnLst/>
            <a:rect r="r" b="b" t="t" l="l"/>
            <a:pathLst>
              <a:path h="4492399" w="9739618">
                <a:moveTo>
                  <a:pt x="9739618" y="0"/>
                </a:moveTo>
                <a:lnTo>
                  <a:pt x="0" y="0"/>
                </a:lnTo>
                <a:lnTo>
                  <a:pt x="0" y="4492399"/>
                </a:lnTo>
                <a:lnTo>
                  <a:pt x="9739618" y="4492399"/>
                </a:lnTo>
                <a:lnTo>
                  <a:pt x="9739618" y="0"/>
                </a:lnTo>
                <a:close/>
              </a:path>
            </a:pathLst>
          </a:custGeom>
          <a:blipFill>
            <a:blip r:embed="rId7">
              <a:alphaModFix amt="19999"/>
              <a:extLst>
                <a:ext uri="{96DAC541-7B7A-43D3-8B79-37D633B846F1}">
                  <asvg:svgBlip xmlns:asvg="http://schemas.microsoft.com/office/drawing/2016/SVG/main" r:embed="rId8"/>
                </a:ext>
              </a:extLst>
            </a:blip>
            <a:stretch>
              <a:fillRect l="0" t="0" r="0" b="0"/>
            </a:stretch>
          </a:blipFill>
        </p:spPr>
      </p:sp>
      <p:sp>
        <p:nvSpPr>
          <p:cNvPr name="AutoShape 24" id="24"/>
          <p:cNvSpPr/>
          <p:nvPr/>
        </p:nvSpPr>
        <p:spPr>
          <a:xfrm>
            <a:off x="5692445" y="6588443"/>
            <a:ext cx="2811741" cy="0"/>
          </a:xfrm>
          <a:prstGeom prst="line">
            <a:avLst/>
          </a:prstGeom>
          <a:ln cap="flat" w="9525">
            <a:solidFill>
              <a:srgbClr val="8383BB"/>
            </a:solidFill>
            <a:prstDash val="solid"/>
            <a:headEnd type="none" len="sm" w="sm"/>
            <a:tailEnd type="none" len="sm" w="sm"/>
          </a:ln>
        </p:spPr>
      </p:sp>
      <p:grpSp>
        <p:nvGrpSpPr>
          <p:cNvPr name="Group 25" id="25"/>
          <p:cNvGrpSpPr/>
          <p:nvPr/>
        </p:nvGrpSpPr>
        <p:grpSpPr>
          <a:xfrm rot="0">
            <a:off x="498943" y="2993829"/>
            <a:ext cx="4312683" cy="1851511"/>
            <a:chOff x="0" y="0"/>
            <a:chExt cx="3215904" cy="1380644"/>
          </a:xfrm>
        </p:grpSpPr>
        <p:sp>
          <p:nvSpPr>
            <p:cNvPr name="Freeform 26" id="26"/>
            <p:cNvSpPr/>
            <p:nvPr/>
          </p:nvSpPr>
          <p:spPr>
            <a:xfrm flipH="false" flipV="false" rot="0">
              <a:off x="0" y="0"/>
              <a:ext cx="3215904" cy="1380644"/>
            </a:xfrm>
            <a:custGeom>
              <a:avLst/>
              <a:gdLst/>
              <a:ahLst/>
              <a:cxnLst/>
              <a:rect r="r" b="b" t="t" l="l"/>
              <a:pathLst>
                <a:path h="1380644" w="3215904">
                  <a:moveTo>
                    <a:pt x="17952" y="0"/>
                  </a:moveTo>
                  <a:lnTo>
                    <a:pt x="3197952" y="0"/>
                  </a:lnTo>
                  <a:cubicBezTo>
                    <a:pt x="3202713" y="0"/>
                    <a:pt x="3207279" y="1891"/>
                    <a:pt x="3210646" y="5258"/>
                  </a:cubicBezTo>
                  <a:cubicBezTo>
                    <a:pt x="3214012" y="8624"/>
                    <a:pt x="3215904" y="13190"/>
                    <a:pt x="3215904" y="17952"/>
                  </a:cubicBezTo>
                  <a:lnTo>
                    <a:pt x="3215904" y="1362693"/>
                  </a:lnTo>
                  <a:cubicBezTo>
                    <a:pt x="3215904" y="1372607"/>
                    <a:pt x="3207867" y="1380644"/>
                    <a:pt x="3197952" y="1380644"/>
                  </a:cubicBezTo>
                  <a:lnTo>
                    <a:pt x="17952" y="1380644"/>
                  </a:lnTo>
                  <a:cubicBezTo>
                    <a:pt x="13190" y="1380644"/>
                    <a:pt x="8624" y="1378753"/>
                    <a:pt x="5258" y="1375386"/>
                  </a:cubicBezTo>
                  <a:cubicBezTo>
                    <a:pt x="1891" y="1372020"/>
                    <a:pt x="0" y="1367454"/>
                    <a:pt x="0" y="1362693"/>
                  </a:cubicBezTo>
                  <a:lnTo>
                    <a:pt x="0" y="17952"/>
                  </a:lnTo>
                  <a:cubicBezTo>
                    <a:pt x="0" y="13190"/>
                    <a:pt x="1891" y="8624"/>
                    <a:pt x="5258" y="5258"/>
                  </a:cubicBezTo>
                  <a:cubicBezTo>
                    <a:pt x="8624" y="1891"/>
                    <a:pt x="13190" y="0"/>
                    <a:pt x="17952" y="0"/>
                  </a:cubicBezTo>
                  <a:close/>
                </a:path>
              </a:pathLst>
            </a:custGeom>
            <a:solidFill>
              <a:srgbClr val="33335B"/>
            </a:solidFill>
          </p:spPr>
        </p:sp>
        <p:sp>
          <p:nvSpPr>
            <p:cNvPr name="TextBox 27" id="27"/>
            <p:cNvSpPr txBox="true"/>
            <p:nvPr/>
          </p:nvSpPr>
          <p:spPr>
            <a:xfrm>
              <a:off x="0" y="-38100"/>
              <a:ext cx="3215904" cy="1418744"/>
            </a:xfrm>
            <a:prstGeom prst="rect">
              <a:avLst/>
            </a:prstGeom>
          </p:spPr>
          <p:txBody>
            <a:bodyPr anchor="ctr" rtlCol="false" tIns="50800" lIns="50800" bIns="50800" rIns="50800"/>
            <a:lstStyle/>
            <a:p>
              <a:pPr algn="ctr">
                <a:lnSpc>
                  <a:spcPts val="2100"/>
                </a:lnSpc>
              </a:pPr>
            </a:p>
          </p:txBody>
        </p:sp>
      </p:grpSp>
      <p:pic>
        <p:nvPicPr>
          <p:cNvPr name="Picture 28" id="28"/>
          <p:cNvPicPr>
            <a:picLocks noChangeAspect="true"/>
          </p:cNvPicPr>
          <p:nvPr/>
        </p:nvPicPr>
        <p:blipFill>
          <a:blip r:embed="rId9"/>
          <a:stretch>
            <a:fillRect/>
          </a:stretch>
        </p:blipFill>
        <p:spPr>
          <a:xfrm rot="0">
            <a:off x="458206" y="3307710"/>
            <a:ext cx="2989087" cy="1604141"/>
          </a:xfrm>
          <a:prstGeom prst="rect">
            <a:avLst/>
          </a:prstGeom>
        </p:spPr>
      </p:pic>
      <p:grpSp>
        <p:nvGrpSpPr>
          <p:cNvPr name="Group 29" id="29"/>
          <p:cNvGrpSpPr/>
          <p:nvPr/>
        </p:nvGrpSpPr>
        <p:grpSpPr>
          <a:xfrm rot="0">
            <a:off x="498943" y="5035840"/>
            <a:ext cx="4312683" cy="373999"/>
            <a:chOff x="0" y="0"/>
            <a:chExt cx="3215904" cy="278885"/>
          </a:xfrm>
        </p:grpSpPr>
        <p:sp>
          <p:nvSpPr>
            <p:cNvPr name="Freeform 30" id="30"/>
            <p:cNvSpPr/>
            <p:nvPr/>
          </p:nvSpPr>
          <p:spPr>
            <a:xfrm flipH="false" flipV="false" rot="0">
              <a:off x="0" y="0"/>
              <a:ext cx="3215904" cy="278885"/>
            </a:xfrm>
            <a:custGeom>
              <a:avLst/>
              <a:gdLst/>
              <a:ahLst/>
              <a:cxnLst/>
              <a:rect r="r" b="b" t="t" l="l"/>
              <a:pathLst>
                <a:path h="278885" w="3215904">
                  <a:moveTo>
                    <a:pt x="16156" y="0"/>
                  </a:moveTo>
                  <a:lnTo>
                    <a:pt x="3199747" y="0"/>
                  </a:lnTo>
                  <a:cubicBezTo>
                    <a:pt x="3208670" y="0"/>
                    <a:pt x="3215904" y="7233"/>
                    <a:pt x="3215904" y="16156"/>
                  </a:cubicBezTo>
                  <a:lnTo>
                    <a:pt x="3215904" y="262729"/>
                  </a:lnTo>
                  <a:cubicBezTo>
                    <a:pt x="3215904" y="271652"/>
                    <a:pt x="3208670" y="278885"/>
                    <a:pt x="3199747" y="278885"/>
                  </a:cubicBezTo>
                  <a:lnTo>
                    <a:pt x="16156" y="278885"/>
                  </a:lnTo>
                  <a:cubicBezTo>
                    <a:pt x="11871" y="278885"/>
                    <a:pt x="7762" y="277183"/>
                    <a:pt x="4732" y="274153"/>
                  </a:cubicBezTo>
                  <a:cubicBezTo>
                    <a:pt x="1702" y="271123"/>
                    <a:pt x="0" y="267014"/>
                    <a:pt x="0" y="262729"/>
                  </a:cubicBezTo>
                  <a:lnTo>
                    <a:pt x="0" y="16156"/>
                  </a:lnTo>
                  <a:cubicBezTo>
                    <a:pt x="0" y="7233"/>
                    <a:pt x="7233" y="0"/>
                    <a:pt x="16156" y="0"/>
                  </a:cubicBezTo>
                  <a:close/>
                </a:path>
              </a:pathLst>
            </a:custGeom>
            <a:solidFill>
              <a:srgbClr val="A0A0D6"/>
            </a:solidFill>
          </p:spPr>
        </p:sp>
        <p:sp>
          <p:nvSpPr>
            <p:cNvPr name="TextBox 31" id="31"/>
            <p:cNvSpPr txBox="true"/>
            <p:nvPr/>
          </p:nvSpPr>
          <p:spPr>
            <a:xfrm>
              <a:off x="0" y="-19050"/>
              <a:ext cx="3215904" cy="297935"/>
            </a:xfrm>
            <a:prstGeom prst="rect">
              <a:avLst/>
            </a:prstGeom>
          </p:spPr>
          <p:txBody>
            <a:bodyPr anchor="ctr" rtlCol="false" tIns="50800" lIns="50800" bIns="50800" rIns="50800"/>
            <a:lstStyle/>
            <a:p>
              <a:pPr algn="ctr">
                <a:lnSpc>
                  <a:spcPts val="1960"/>
                </a:lnSpc>
              </a:pPr>
              <a:r>
                <a:rPr lang="en-US" b="true" sz="1400">
                  <a:solidFill>
                    <a:srgbClr val="1C1C37"/>
                  </a:solidFill>
                  <a:latin typeface="Helvetica Now Display Bold"/>
                  <a:ea typeface="Helvetica Now Display Bold"/>
                  <a:cs typeface="Helvetica Now Display Bold"/>
                  <a:sym typeface="Helvetica Now Display Bold"/>
                </a:rPr>
                <a:t>Cash Flow Statement</a:t>
              </a:r>
            </a:p>
          </p:txBody>
        </p:sp>
      </p:grpSp>
      <p:grpSp>
        <p:nvGrpSpPr>
          <p:cNvPr name="Group 32" id="32"/>
          <p:cNvGrpSpPr/>
          <p:nvPr/>
        </p:nvGrpSpPr>
        <p:grpSpPr>
          <a:xfrm rot="0">
            <a:off x="4941974" y="2993829"/>
            <a:ext cx="4312683" cy="1851511"/>
            <a:chOff x="0" y="0"/>
            <a:chExt cx="3215904" cy="1380644"/>
          </a:xfrm>
        </p:grpSpPr>
        <p:sp>
          <p:nvSpPr>
            <p:cNvPr name="Freeform 33" id="33"/>
            <p:cNvSpPr/>
            <p:nvPr/>
          </p:nvSpPr>
          <p:spPr>
            <a:xfrm flipH="false" flipV="false" rot="0">
              <a:off x="0" y="0"/>
              <a:ext cx="3215904" cy="1380644"/>
            </a:xfrm>
            <a:custGeom>
              <a:avLst/>
              <a:gdLst/>
              <a:ahLst/>
              <a:cxnLst/>
              <a:rect r="r" b="b" t="t" l="l"/>
              <a:pathLst>
                <a:path h="1380644" w="3215904">
                  <a:moveTo>
                    <a:pt x="17952" y="0"/>
                  </a:moveTo>
                  <a:lnTo>
                    <a:pt x="3197952" y="0"/>
                  </a:lnTo>
                  <a:cubicBezTo>
                    <a:pt x="3202713" y="0"/>
                    <a:pt x="3207279" y="1891"/>
                    <a:pt x="3210646" y="5258"/>
                  </a:cubicBezTo>
                  <a:cubicBezTo>
                    <a:pt x="3214012" y="8624"/>
                    <a:pt x="3215904" y="13190"/>
                    <a:pt x="3215904" y="17952"/>
                  </a:cubicBezTo>
                  <a:lnTo>
                    <a:pt x="3215904" y="1362693"/>
                  </a:lnTo>
                  <a:cubicBezTo>
                    <a:pt x="3215904" y="1372607"/>
                    <a:pt x="3207867" y="1380644"/>
                    <a:pt x="3197952" y="1380644"/>
                  </a:cubicBezTo>
                  <a:lnTo>
                    <a:pt x="17952" y="1380644"/>
                  </a:lnTo>
                  <a:cubicBezTo>
                    <a:pt x="13190" y="1380644"/>
                    <a:pt x="8624" y="1378753"/>
                    <a:pt x="5258" y="1375386"/>
                  </a:cubicBezTo>
                  <a:cubicBezTo>
                    <a:pt x="1891" y="1372020"/>
                    <a:pt x="0" y="1367454"/>
                    <a:pt x="0" y="1362693"/>
                  </a:cubicBezTo>
                  <a:lnTo>
                    <a:pt x="0" y="17952"/>
                  </a:lnTo>
                  <a:cubicBezTo>
                    <a:pt x="0" y="13190"/>
                    <a:pt x="1891" y="8624"/>
                    <a:pt x="5258" y="5258"/>
                  </a:cubicBezTo>
                  <a:cubicBezTo>
                    <a:pt x="8624" y="1891"/>
                    <a:pt x="13190" y="0"/>
                    <a:pt x="17952" y="0"/>
                  </a:cubicBezTo>
                  <a:close/>
                </a:path>
              </a:pathLst>
            </a:custGeom>
            <a:solidFill>
              <a:srgbClr val="A0A0D6"/>
            </a:solidFill>
          </p:spPr>
        </p:sp>
        <p:sp>
          <p:nvSpPr>
            <p:cNvPr name="TextBox 34" id="34"/>
            <p:cNvSpPr txBox="true"/>
            <p:nvPr/>
          </p:nvSpPr>
          <p:spPr>
            <a:xfrm>
              <a:off x="0" y="-38100"/>
              <a:ext cx="3215904" cy="1418744"/>
            </a:xfrm>
            <a:prstGeom prst="rect">
              <a:avLst/>
            </a:prstGeom>
          </p:spPr>
          <p:txBody>
            <a:bodyPr anchor="ctr" rtlCol="false" tIns="50800" lIns="50800" bIns="50800" rIns="50800"/>
            <a:lstStyle/>
            <a:p>
              <a:pPr algn="ctr">
                <a:lnSpc>
                  <a:spcPts val="2100"/>
                </a:lnSpc>
              </a:pPr>
            </a:p>
          </p:txBody>
        </p:sp>
      </p:grpSp>
      <p:sp>
        <p:nvSpPr>
          <p:cNvPr name="AutoShape 35" id="35"/>
          <p:cNvSpPr/>
          <p:nvPr/>
        </p:nvSpPr>
        <p:spPr>
          <a:xfrm>
            <a:off x="7738706" y="4657999"/>
            <a:ext cx="1214569" cy="0"/>
          </a:xfrm>
          <a:prstGeom prst="line">
            <a:avLst/>
          </a:prstGeom>
          <a:ln cap="flat" w="9525">
            <a:solidFill>
              <a:srgbClr val="5D5D94"/>
            </a:solidFill>
            <a:prstDash val="solid"/>
            <a:headEnd type="none" len="sm" w="sm"/>
            <a:tailEnd type="none" len="sm" w="sm"/>
          </a:ln>
        </p:spPr>
      </p:sp>
      <p:pic>
        <p:nvPicPr>
          <p:cNvPr name="Picture 36" id="36"/>
          <p:cNvPicPr>
            <a:picLocks noChangeAspect="true"/>
          </p:cNvPicPr>
          <p:nvPr/>
        </p:nvPicPr>
        <p:blipFill>
          <a:blip r:embed="rId10"/>
          <a:stretch>
            <a:fillRect/>
          </a:stretch>
        </p:blipFill>
        <p:spPr>
          <a:xfrm rot="0">
            <a:off x="4956001" y="3280630"/>
            <a:ext cx="2855980" cy="1620130"/>
          </a:xfrm>
          <a:prstGeom prst="rect">
            <a:avLst/>
          </a:prstGeom>
        </p:spPr>
      </p:pic>
      <p:grpSp>
        <p:nvGrpSpPr>
          <p:cNvPr name="Group 37" id="37"/>
          <p:cNvGrpSpPr/>
          <p:nvPr/>
        </p:nvGrpSpPr>
        <p:grpSpPr>
          <a:xfrm rot="0">
            <a:off x="4941974" y="5035840"/>
            <a:ext cx="4312683" cy="1851511"/>
            <a:chOff x="0" y="0"/>
            <a:chExt cx="3215904" cy="1380644"/>
          </a:xfrm>
        </p:grpSpPr>
        <p:sp>
          <p:nvSpPr>
            <p:cNvPr name="Freeform 38" id="38"/>
            <p:cNvSpPr/>
            <p:nvPr/>
          </p:nvSpPr>
          <p:spPr>
            <a:xfrm flipH="false" flipV="false" rot="0">
              <a:off x="0" y="0"/>
              <a:ext cx="3215904" cy="1380644"/>
            </a:xfrm>
            <a:custGeom>
              <a:avLst/>
              <a:gdLst/>
              <a:ahLst/>
              <a:cxnLst/>
              <a:rect r="r" b="b" t="t" l="l"/>
              <a:pathLst>
                <a:path h="1380644" w="3215904">
                  <a:moveTo>
                    <a:pt x="17952" y="0"/>
                  </a:moveTo>
                  <a:lnTo>
                    <a:pt x="3197952" y="0"/>
                  </a:lnTo>
                  <a:cubicBezTo>
                    <a:pt x="3202713" y="0"/>
                    <a:pt x="3207279" y="1891"/>
                    <a:pt x="3210646" y="5258"/>
                  </a:cubicBezTo>
                  <a:cubicBezTo>
                    <a:pt x="3214012" y="8624"/>
                    <a:pt x="3215904" y="13190"/>
                    <a:pt x="3215904" y="17952"/>
                  </a:cubicBezTo>
                  <a:lnTo>
                    <a:pt x="3215904" y="1362693"/>
                  </a:lnTo>
                  <a:cubicBezTo>
                    <a:pt x="3215904" y="1372607"/>
                    <a:pt x="3207867" y="1380644"/>
                    <a:pt x="3197952" y="1380644"/>
                  </a:cubicBezTo>
                  <a:lnTo>
                    <a:pt x="17952" y="1380644"/>
                  </a:lnTo>
                  <a:cubicBezTo>
                    <a:pt x="13190" y="1380644"/>
                    <a:pt x="8624" y="1378753"/>
                    <a:pt x="5258" y="1375386"/>
                  </a:cubicBezTo>
                  <a:cubicBezTo>
                    <a:pt x="1891" y="1372020"/>
                    <a:pt x="0" y="1367454"/>
                    <a:pt x="0" y="1362693"/>
                  </a:cubicBezTo>
                  <a:lnTo>
                    <a:pt x="0" y="17952"/>
                  </a:lnTo>
                  <a:cubicBezTo>
                    <a:pt x="0" y="13190"/>
                    <a:pt x="1891" y="8624"/>
                    <a:pt x="5258" y="5258"/>
                  </a:cubicBezTo>
                  <a:cubicBezTo>
                    <a:pt x="8624" y="1891"/>
                    <a:pt x="13190" y="0"/>
                    <a:pt x="17952" y="0"/>
                  </a:cubicBezTo>
                  <a:close/>
                </a:path>
              </a:pathLst>
            </a:custGeom>
            <a:solidFill>
              <a:srgbClr val="33335B"/>
            </a:solidFill>
          </p:spPr>
        </p:sp>
        <p:sp>
          <p:nvSpPr>
            <p:cNvPr name="TextBox 39" id="39"/>
            <p:cNvSpPr txBox="true"/>
            <p:nvPr/>
          </p:nvSpPr>
          <p:spPr>
            <a:xfrm>
              <a:off x="0" y="-38100"/>
              <a:ext cx="3215904" cy="1418744"/>
            </a:xfrm>
            <a:prstGeom prst="rect">
              <a:avLst/>
            </a:prstGeom>
          </p:spPr>
          <p:txBody>
            <a:bodyPr anchor="ctr" rtlCol="false" tIns="50800" lIns="50800" bIns="50800" rIns="50800"/>
            <a:lstStyle/>
            <a:p>
              <a:pPr algn="ctr">
                <a:lnSpc>
                  <a:spcPts val="2100"/>
                </a:lnSpc>
              </a:pPr>
            </a:p>
          </p:txBody>
        </p:sp>
      </p:grpSp>
      <p:sp>
        <p:nvSpPr>
          <p:cNvPr name="AutoShape 40" id="40"/>
          <p:cNvSpPr/>
          <p:nvPr/>
        </p:nvSpPr>
        <p:spPr>
          <a:xfrm flipV="true">
            <a:off x="5159822" y="6613465"/>
            <a:ext cx="3876986" cy="4762"/>
          </a:xfrm>
          <a:prstGeom prst="line">
            <a:avLst/>
          </a:prstGeom>
          <a:ln cap="flat" w="9525">
            <a:solidFill>
              <a:srgbClr val="8383BB"/>
            </a:solidFill>
            <a:prstDash val="solid"/>
            <a:headEnd type="none" len="sm" w="sm"/>
            <a:tailEnd type="none" len="sm" w="sm"/>
          </a:ln>
        </p:spPr>
      </p:sp>
      <p:pic>
        <p:nvPicPr>
          <p:cNvPr name="Picture 41" id="41"/>
          <p:cNvPicPr>
            <a:picLocks noChangeAspect="true"/>
          </p:cNvPicPr>
          <p:nvPr/>
        </p:nvPicPr>
        <p:blipFill>
          <a:blip r:embed="rId11"/>
          <a:stretch>
            <a:fillRect/>
          </a:stretch>
        </p:blipFill>
        <p:spPr>
          <a:xfrm rot="0">
            <a:off x="4772123" y="5107260"/>
            <a:ext cx="4652383" cy="1769473"/>
          </a:xfrm>
          <a:prstGeom prst="rect">
            <a:avLst/>
          </a:prstGeom>
        </p:spPr>
      </p:pic>
      <p:sp>
        <p:nvSpPr>
          <p:cNvPr name="AutoShape 42" id="42"/>
          <p:cNvSpPr/>
          <p:nvPr/>
        </p:nvSpPr>
        <p:spPr>
          <a:xfrm>
            <a:off x="3388703" y="4657999"/>
            <a:ext cx="1214569" cy="0"/>
          </a:xfrm>
          <a:prstGeom prst="line">
            <a:avLst/>
          </a:prstGeom>
          <a:ln cap="flat" w="9525">
            <a:solidFill>
              <a:srgbClr val="8383BB"/>
            </a:solidFill>
            <a:prstDash val="solid"/>
            <a:headEnd type="none" len="sm" w="sm"/>
            <a:tailEnd type="none" len="sm" w="sm"/>
          </a:ln>
        </p:spPr>
      </p:sp>
      <p:sp>
        <p:nvSpPr>
          <p:cNvPr name="TextBox 43" id="43"/>
          <p:cNvSpPr txBox="true"/>
          <p:nvPr/>
        </p:nvSpPr>
        <p:spPr>
          <a:xfrm rot="0">
            <a:off x="498943" y="1362484"/>
            <a:ext cx="4057162" cy="399528"/>
          </a:xfrm>
          <a:prstGeom prst="rect">
            <a:avLst/>
          </a:prstGeom>
        </p:spPr>
        <p:txBody>
          <a:bodyPr anchor="t" rtlCol="false" tIns="0" lIns="0" bIns="0" rIns="0">
            <a:spAutoFit/>
          </a:bodyPr>
          <a:lstStyle/>
          <a:p>
            <a:pPr algn="just">
              <a:lnSpc>
                <a:spcPts val="2943"/>
              </a:lnSpc>
            </a:pPr>
            <a:r>
              <a:rPr lang="en-US" sz="3199" b="true">
                <a:solidFill>
                  <a:srgbClr val="A0A0D6"/>
                </a:solidFill>
                <a:latin typeface="Helvetica Now Display Bold"/>
                <a:ea typeface="Helvetica Now Display Bold"/>
                <a:cs typeface="Helvetica Now Display Bold"/>
                <a:sym typeface="Helvetica Now Display Bold"/>
              </a:rPr>
              <a:t>Financial Overview</a:t>
            </a:r>
          </a:p>
        </p:txBody>
      </p:sp>
      <p:sp>
        <p:nvSpPr>
          <p:cNvPr name="TextBox 44" id="44"/>
          <p:cNvSpPr txBox="true"/>
          <p:nvPr/>
        </p:nvSpPr>
        <p:spPr>
          <a:xfrm rot="0">
            <a:off x="498943" y="1991042"/>
            <a:ext cx="4211849" cy="535107"/>
          </a:xfrm>
          <a:prstGeom prst="rect">
            <a:avLst/>
          </a:prstGeom>
        </p:spPr>
        <p:txBody>
          <a:bodyPr anchor="t" rtlCol="false" tIns="0" lIns="0" bIns="0" rIns="0">
            <a:spAutoFit/>
          </a:bodyPr>
          <a:lstStyle/>
          <a:p>
            <a:pPr algn="l">
              <a:lnSpc>
                <a:spcPts val="1440"/>
              </a:lnSpc>
            </a:pPr>
            <a:r>
              <a:rPr lang="en-US" sz="900">
                <a:solidFill>
                  <a:srgbClr val="FFFFFF"/>
                </a:solidFill>
                <a:latin typeface="Helvetica Now Display"/>
                <a:ea typeface="Helvetica Now Display"/>
                <a:cs typeface="Helvetica Now Display"/>
                <a:sym typeface="Helvetica Now Display"/>
              </a:rPr>
              <a:t>The Financial Performance Overview dashboard offers a comprehensive</a:t>
            </a:r>
          </a:p>
          <a:p>
            <a:pPr algn="l">
              <a:lnSpc>
                <a:spcPts val="1440"/>
              </a:lnSpc>
            </a:pPr>
            <a:r>
              <a:rPr lang="en-US" sz="900">
                <a:solidFill>
                  <a:srgbClr val="FFFFFF"/>
                </a:solidFill>
                <a:latin typeface="Helvetica Now Display"/>
                <a:ea typeface="Helvetica Now Display"/>
                <a:cs typeface="Helvetica Now Display"/>
                <a:sym typeface="Helvetica Now Display"/>
              </a:rPr>
              <a:t>snapshot of the company's financial health, covering key metrics and trends</a:t>
            </a:r>
          </a:p>
          <a:p>
            <a:pPr algn="l">
              <a:lnSpc>
                <a:spcPts val="1440"/>
              </a:lnSpc>
            </a:pPr>
            <a:r>
              <a:rPr lang="en-US" sz="900">
                <a:solidFill>
                  <a:srgbClr val="FFFFFF"/>
                </a:solidFill>
                <a:latin typeface="Helvetica Now Display"/>
                <a:ea typeface="Helvetica Now Display"/>
                <a:cs typeface="Helvetica Now Display"/>
                <a:sym typeface="Helvetica Now Display"/>
              </a:rPr>
              <a:t>to support informed decision-making and strategic planning.</a:t>
            </a:r>
          </a:p>
        </p:txBody>
      </p:sp>
      <p:sp>
        <p:nvSpPr>
          <p:cNvPr name="TextBox 45" id="45"/>
          <p:cNvSpPr txBox="true"/>
          <p:nvPr/>
        </p:nvSpPr>
        <p:spPr>
          <a:xfrm rot="0">
            <a:off x="755419" y="424372"/>
            <a:ext cx="961504" cy="143722"/>
          </a:xfrm>
          <a:prstGeom prst="rect">
            <a:avLst/>
          </a:prstGeom>
        </p:spPr>
        <p:txBody>
          <a:bodyPr anchor="t" rtlCol="false" tIns="0" lIns="0" bIns="0" rIns="0">
            <a:spAutoFit/>
          </a:bodyPr>
          <a:lstStyle/>
          <a:p>
            <a:pPr algn="l" marL="0" indent="0" lvl="0">
              <a:lnSpc>
                <a:spcPts val="1120"/>
              </a:lnSpc>
              <a:spcBef>
                <a:spcPct val="0"/>
              </a:spcBef>
            </a:pPr>
            <a:r>
              <a:rPr lang="en-US" b="true" sz="800" spc="-16" strike="noStrike" u="none">
                <a:solidFill>
                  <a:srgbClr val="FFFFFF"/>
                </a:solidFill>
                <a:latin typeface="Helvetica Now Display Bold"/>
                <a:ea typeface="Helvetica Now Display Bold"/>
                <a:cs typeface="Helvetica Now Display Bold"/>
                <a:sym typeface="Helvetica Now Display Bold"/>
              </a:rPr>
              <a:t>Larana, Inc.</a:t>
            </a:r>
          </a:p>
        </p:txBody>
      </p:sp>
      <p:sp>
        <p:nvSpPr>
          <p:cNvPr name="TextBox 46" id="46"/>
          <p:cNvSpPr txBox="true"/>
          <p:nvPr/>
        </p:nvSpPr>
        <p:spPr>
          <a:xfrm rot="0">
            <a:off x="5893307" y="871857"/>
            <a:ext cx="3361350" cy="231124"/>
          </a:xfrm>
          <a:prstGeom prst="rect">
            <a:avLst/>
          </a:prstGeom>
        </p:spPr>
        <p:txBody>
          <a:bodyPr anchor="t" rtlCol="false" tIns="0" lIns="0" bIns="0" rIns="0">
            <a:spAutoFit/>
          </a:bodyPr>
          <a:lstStyle/>
          <a:p>
            <a:pPr algn="ctr">
              <a:lnSpc>
                <a:spcPts val="1959"/>
              </a:lnSpc>
            </a:pPr>
            <a:r>
              <a:rPr lang="en-US" sz="1399" b="true">
                <a:solidFill>
                  <a:srgbClr val="FFFFFF"/>
                </a:solidFill>
                <a:latin typeface="Helvetica Now Display Bold"/>
                <a:ea typeface="Helvetica Now Display Bold"/>
                <a:cs typeface="Helvetica Now Display Bold"/>
                <a:sym typeface="Helvetica Now Display Bold"/>
              </a:rPr>
              <a:t>Revenue Breakdown by Source</a:t>
            </a:r>
          </a:p>
        </p:txBody>
      </p:sp>
      <p:sp>
        <p:nvSpPr>
          <p:cNvPr name="TextBox 47" id="47"/>
          <p:cNvSpPr txBox="true"/>
          <p:nvPr/>
        </p:nvSpPr>
        <p:spPr>
          <a:xfrm rot="0">
            <a:off x="7463218" y="1268808"/>
            <a:ext cx="550976" cy="231123"/>
          </a:xfrm>
          <a:prstGeom prst="rect">
            <a:avLst/>
          </a:prstGeom>
        </p:spPr>
        <p:txBody>
          <a:bodyPr anchor="t" rtlCol="false" tIns="0" lIns="0" bIns="0" rIns="0">
            <a:spAutoFit/>
          </a:bodyPr>
          <a:lstStyle/>
          <a:p>
            <a:pPr algn="l">
              <a:lnSpc>
                <a:spcPts val="1960"/>
              </a:lnSpc>
            </a:pPr>
            <a:r>
              <a:rPr lang="en-US" sz="1400" b="true">
                <a:solidFill>
                  <a:srgbClr val="5D5D94"/>
                </a:solidFill>
                <a:latin typeface="Helvetica Now Display Bold"/>
                <a:ea typeface="Helvetica Now Display Bold"/>
                <a:cs typeface="Helvetica Now Display Bold"/>
                <a:sym typeface="Helvetica Now Display Bold"/>
              </a:rPr>
              <a:t>60%</a:t>
            </a:r>
          </a:p>
        </p:txBody>
      </p:sp>
      <p:sp>
        <p:nvSpPr>
          <p:cNvPr name="TextBox 48" id="48"/>
          <p:cNvSpPr txBox="true"/>
          <p:nvPr/>
        </p:nvSpPr>
        <p:spPr>
          <a:xfrm rot="0">
            <a:off x="7463218" y="1615646"/>
            <a:ext cx="550976" cy="231123"/>
          </a:xfrm>
          <a:prstGeom prst="rect">
            <a:avLst/>
          </a:prstGeom>
        </p:spPr>
        <p:txBody>
          <a:bodyPr anchor="t" rtlCol="false" tIns="0" lIns="0" bIns="0" rIns="0">
            <a:spAutoFit/>
          </a:bodyPr>
          <a:lstStyle/>
          <a:p>
            <a:pPr algn="l">
              <a:lnSpc>
                <a:spcPts val="1960"/>
              </a:lnSpc>
            </a:pPr>
            <a:r>
              <a:rPr lang="en-US" sz="1400" b="true">
                <a:solidFill>
                  <a:srgbClr val="8383BB"/>
                </a:solidFill>
                <a:latin typeface="Helvetica Now Display Bold"/>
                <a:ea typeface="Helvetica Now Display Bold"/>
                <a:cs typeface="Helvetica Now Display Bold"/>
                <a:sym typeface="Helvetica Now Display Bold"/>
              </a:rPr>
              <a:t>25%</a:t>
            </a:r>
          </a:p>
        </p:txBody>
      </p:sp>
      <p:sp>
        <p:nvSpPr>
          <p:cNvPr name="TextBox 49" id="49"/>
          <p:cNvSpPr txBox="true"/>
          <p:nvPr/>
        </p:nvSpPr>
        <p:spPr>
          <a:xfrm rot="0">
            <a:off x="7463218" y="1962741"/>
            <a:ext cx="550976" cy="231123"/>
          </a:xfrm>
          <a:prstGeom prst="rect">
            <a:avLst/>
          </a:prstGeom>
        </p:spPr>
        <p:txBody>
          <a:bodyPr anchor="t" rtlCol="false" tIns="0" lIns="0" bIns="0" rIns="0">
            <a:spAutoFit/>
          </a:bodyPr>
          <a:lstStyle/>
          <a:p>
            <a:pPr algn="l">
              <a:lnSpc>
                <a:spcPts val="1960"/>
              </a:lnSpc>
            </a:pPr>
            <a:r>
              <a:rPr lang="en-US" sz="1400" b="true">
                <a:solidFill>
                  <a:srgbClr val="A0A0D6"/>
                </a:solidFill>
                <a:latin typeface="Helvetica Now Display Bold"/>
                <a:ea typeface="Helvetica Now Display Bold"/>
                <a:cs typeface="Helvetica Now Display Bold"/>
                <a:sym typeface="Helvetica Now Display Bold"/>
              </a:rPr>
              <a:t>15%</a:t>
            </a:r>
          </a:p>
        </p:txBody>
      </p:sp>
      <p:sp>
        <p:nvSpPr>
          <p:cNvPr name="TextBox 50" id="50"/>
          <p:cNvSpPr txBox="true"/>
          <p:nvPr/>
        </p:nvSpPr>
        <p:spPr>
          <a:xfrm rot="0">
            <a:off x="6173526" y="2485517"/>
            <a:ext cx="2800913" cy="154896"/>
          </a:xfrm>
          <a:prstGeom prst="rect">
            <a:avLst/>
          </a:prstGeom>
        </p:spPr>
        <p:txBody>
          <a:bodyPr anchor="t" rtlCol="false" tIns="0" lIns="0" bIns="0" rIns="0">
            <a:spAutoFit/>
          </a:bodyPr>
          <a:lstStyle/>
          <a:p>
            <a:pPr algn="ctr">
              <a:lnSpc>
                <a:spcPts val="1240"/>
              </a:lnSpc>
            </a:pPr>
            <a:r>
              <a:rPr lang="en-US" sz="800">
                <a:solidFill>
                  <a:srgbClr val="FFFFFF"/>
                </a:solidFill>
                <a:latin typeface="Helvetica Now Display"/>
                <a:ea typeface="Helvetica Now Display"/>
                <a:cs typeface="Helvetica Now Display"/>
                <a:sym typeface="Helvetica Now Display"/>
              </a:rPr>
              <a:t>*Revenue generated from different sources </a:t>
            </a:r>
          </a:p>
        </p:txBody>
      </p:sp>
      <p:sp>
        <p:nvSpPr>
          <p:cNvPr name="TextBox 51" id="51"/>
          <p:cNvSpPr txBox="true"/>
          <p:nvPr/>
        </p:nvSpPr>
        <p:spPr>
          <a:xfrm rot="0">
            <a:off x="5697859" y="6628304"/>
            <a:ext cx="2800913" cy="154896"/>
          </a:xfrm>
          <a:prstGeom prst="rect">
            <a:avLst/>
          </a:prstGeom>
        </p:spPr>
        <p:txBody>
          <a:bodyPr anchor="t" rtlCol="false" tIns="0" lIns="0" bIns="0" rIns="0">
            <a:spAutoFit/>
          </a:bodyPr>
          <a:lstStyle/>
          <a:p>
            <a:pPr algn="ctr">
              <a:lnSpc>
                <a:spcPts val="1240"/>
              </a:lnSpc>
            </a:pPr>
            <a:r>
              <a:rPr lang="en-US" sz="800">
                <a:solidFill>
                  <a:srgbClr val="FFFFFF"/>
                </a:solidFill>
                <a:latin typeface="Helvetica Now Display"/>
                <a:ea typeface="Helvetica Now Display"/>
                <a:cs typeface="Helvetica Now Display"/>
                <a:sym typeface="Helvetica Now Display"/>
              </a:rPr>
              <a:t>*Revenue generated from different sources </a:t>
            </a:r>
          </a:p>
        </p:txBody>
      </p:sp>
      <p:sp>
        <p:nvSpPr>
          <p:cNvPr name="TextBox 52" id="52"/>
          <p:cNvSpPr txBox="true"/>
          <p:nvPr/>
        </p:nvSpPr>
        <p:spPr>
          <a:xfrm rot="0">
            <a:off x="7932893" y="1322614"/>
            <a:ext cx="708469" cy="158268"/>
          </a:xfrm>
          <a:prstGeom prst="rect">
            <a:avLst/>
          </a:prstGeom>
        </p:spPr>
        <p:txBody>
          <a:bodyPr anchor="t" rtlCol="false" tIns="0" lIns="0" bIns="0" rIns="0">
            <a:spAutoFit/>
          </a:bodyPr>
          <a:lstStyle/>
          <a:p>
            <a:pPr algn="l">
              <a:lnSpc>
                <a:spcPts val="1280"/>
              </a:lnSpc>
            </a:pPr>
            <a:r>
              <a:rPr lang="en-US" sz="800">
                <a:solidFill>
                  <a:srgbClr val="FFFFFF"/>
                </a:solidFill>
                <a:latin typeface="Helvetica Now Display"/>
                <a:ea typeface="Helvetica Now Display"/>
                <a:cs typeface="Helvetica Now Display"/>
                <a:sym typeface="Helvetica Now Display"/>
              </a:rPr>
              <a:t>Product Sales</a:t>
            </a:r>
          </a:p>
        </p:txBody>
      </p:sp>
      <p:sp>
        <p:nvSpPr>
          <p:cNvPr name="TextBox 53" id="53"/>
          <p:cNvSpPr txBox="true"/>
          <p:nvPr/>
        </p:nvSpPr>
        <p:spPr>
          <a:xfrm rot="0">
            <a:off x="6871735" y="1748585"/>
            <a:ext cx="372495" cy="158268"/>
          </a:xfrm>
          <a:prstGeom prst="rect">
            <a:avLst/>
          </a:prstGeom>
        </p:spPr>
        <p:txBody>
          <a:bodyPr anchor="t" rtlCol="false" tIns="0" lIns="0" bIns="0" rIns="0">
            <a:spAutoFit/>
          </a:bodyPr>
          <a:lstStyle/>
          <a:p>
            <a:pPr algn="ctr">
              <a:lnSpc>
                <a:spcPts val="1280"/>
              </a:lnSpc>
            </a:pPr>
            <a:r>
              <a:rPr lang="en-US" sz="800">
                <a:solidFill>
                  <a:srgbClr val="FFFFFF"/>
                </a:solidFill>
                <a:latin typeface="Helvetica Now Display"/>
                <a:ea typeface="Helvetica Now Display"/>
                <a:cs typeface="Helvetica Now Display"/>
                <a:sym typeface="Helvetica Now Display"/>
              </a:rPr>
              <a:t>60%</a:t>
            </a:r>
          </a:p>
        </p:txBody>
      </p:sp>
      <p:sp>
        <p:nvSpPr>
          <p:cNvPr name="TextBox 54" id="54"/>
          <p:cNvSpPr txBox="true"/>
          <p:nvPr/>
        </p:nvSpPr>
        <p:spPr>
          <a:xfrm rot="0">
            <a:off x="6377508" y="1688501"/>
            <a:ext cx="372495" cy="158268"/>
          </a:xfrm>
          <a:prstGeom prst="rect">
            <a:avLst/>
          </a:prstGeom>
        </p:spPr>
        <p:txBody>
          <a:bodyPr anchor="t" rtlCol="false" tIns="0" lIns="0" bIns="0" rIns="0">
            <a:spAutoFit/>
          </a:bodyPr>
          <a:lstStyle/>
          <a:p>
            <a:pPr algn="ctr">
              <a:lnSpc>
                <a:spcPts val="1280"/>
              </a:lnSpc>
            </a:pPr>
            <a:r>
              <a:rPr lang="en-US" sz="800">
                <a:solidFill>
                  <a:srgbClr val="FFFFFF"/>
                </a:solidFill>
                <a:latin typeface="Helvetica Now Display"/>
                <a:ea typeface="Helvetica Now Display"/>
                <a:cs typeface="Helvetica Now Display"/>
                <a:sym typeface="Helvetica Now Display"/>
              </a:rPr>
              <a:t>25%</a:t>
            </a:r>
          </a:p>
        </p:txBody>
      </p:sp>
      <p:sp>
        <p:nvSpPr>
          <p:cNvPr name="TextBox 55" id="55"/>
          <p:cNvSpPr txBox="true"/>
          <p:nvPr/>
        </p:nvSpPr>
        <p:spPr>
          <a:xfrm rot="0">
            <a:off x="6502400" y="1382698"/>
            <a:ext cx="372495" cy="158268"/>
          </a:xfrm>
          <a:prstGeom prst="rect">
            <a:avLst/>
          </a:prstGeom>
        </p:spPr>
        <p:txBody>
          <a:bodyPr anchor="t" rtlCol="false" tIns="0" lIns="0" bIns="0" rIns="0">
            <a:spAutoFit/>
          </a:bodyPr>
          <a:lstStyle/>
          <a:p>
            <a:pPr algn="ctr">
              <a:lnSpc>
                <a:spcPts val="1280"/>
              </a:lnSpc>
            </a:pPr>
            <a:r>
              <a:rPr lang="en-US" sz="800">
                <a:solidFill>
                  <a:srgbClr val="FFFFFF"/>
                </a:solidFill>
                <a:latin typeface="Helvetica Now Display"/>
                <a:ea typeface="Helvetica Now Display"/>
                <a:cs typeface="Helvetica Now Display"/>
                <a:sym typeface="Helvetica Now Display"/>
              </a:rPr>
              <a:t>15%</a:t>
            </a:r>
          </a:p>
        </p:txBody>
      </p:sp>
      <p:sp>
        <p:nvSpPr>
          <p:cNvPr name="TextBox 56" id="56"/>
          <p:cNvSpPr txBox="true"/>
          <p:nvPr/>
        </p:nvSpPr>
        <p:spPr>
          <a:xfrm rot="0">
            <a:off x="7932893" y="1659926"/>
            <a:ext cx="708469" cy="158268"/>
          </a:xfrm>
          <a:prstGeom prst="rect">
            <a:avLst/>
          </a:prstGeom>
        </p:spPr>
        <p:txBody>
          <a:bodyPr anchor="t" rtlCol="false" tIns="0" lIns="0" bIns="0" rIns="0">
            <a:spAutoFit/>
          </a:bodyPr>
          <a:lstStyle/>
          <a:p>
            <a:pPr algn="l">
              <a:lnSpc>
                <a:spcPts val="1280"/>
              </a:lnSpc>
            </a:pPr>
            <a:r>
              <a:rPr lang="en-US" sz="800">
                <a:solidFill>
                  <a:srgbClr val="FFFFFF"/>
                </a:solidFill>
                <a:latin typeface="Helvetica Now Display"/>
                <a:ea typeface="Helvetica Now Display"/>
                <a:cs typeface="Helvetica Now Display"/>
                <a:sym typeface="Helvetica Now Display"/>
              </a:rPr>
              <a:t>Services</a:t>
            </a:r>
          </a:p>
        </p:txBody>
      </p:sp>
      <p:sp>
        <p:nvSpPr>
          <p:cNvPr name="TextBox 57" id="57"/>
          <p:cNvSpPr txBox="true"/>
          <p:nvPr/>
        </p:nvSpPr>
        <p:spPr>
          <a:xfrm rot="0">
            <a:off x="7932893" y="2008911"/>
            <a:ext cx="668562" cy="158268"/>
          </a:xfrm>
          <a:prstGeom prst="rect">
            <a:avLst/>
          </a:prstGeom>
        </p:spPr>
        <p:txBody>
          <a:bodyPr anchor="t" rtlCol="false" tIns="0" lIns="0" bIns="0" rIns="0">
            <a:spAutoFit/>
          </a:bodyPr>
          <a:lstStyle/>
          <a:p>
            <a:pPr algn="l">
              <a:lnSpc>
                <a:spcPts val="1280"/>
              </a:lnSpc>
            </a:pPr>
            <a:r>
              <a:rPr lang="en-US" sz="800">
                <a:solidFill>
                  <a:srgbClr val="FFFFFF"/>
                </a:solidFill>
                <a:latin typeface="Helvetica Now Display"/>
                <a:ea typeface="Helvetica Now Display"/>
                <a:cs typeface="Helvetica Now Display"/>
                <a:sym typeface="Helvetica Now Display"/>
              </a:rPr>
              <a:t>Other </a:t>
            </a:r>
            <a:r>
              <a:rPr lang="en-US" sz="800">
                <a:solidFill>
                  <a:srgbClr val="FFFFFF"/>
                </a:solidFill>
                <a:latin typeface="Helvetica Now Display"/>
                <a:ea typeface="Helvetica Now Display"/>
                <a:cs typeface="Helvetica Now Display"/>
                <a:sym typeface="Helvetica Now Display"/>
              </a:rPr>
              <a:t>Income</a:t>
            </a:r>
          </a:p>
        </p:txBody>
      </p:sp>
      <p:sp>
        <p:nvSpPr>
          <p:cNvPr name="TextBox 58" id="58"/>
          <p:cNvSpPr txBox="true"/>
          <p:nvPr/>
        </p:nvSpPr>
        <p:spPr>
          <a:xfrm rot="0">
            <a:off x="3400155" y="3897172"/>
            <a:ext cx="1266781" cy="640729"/>
          </a:xfrm>
          <a:prstGeom prst="rect">
            <a:avLst/>
          </a:prstGeom>
        </p:spPr>
        <p:txBody>
          <a:bodyPr anchor="t" rtlCol="false" tIns="0" lIns="0" bIns="0" rIns="0">
            <a:spAutoFit/>
          </a:bodyPr>
          <a:lstStyle/>
          <a:p>
            <a:pPr algn="l">
              <a:lnSpc>
                <a:spcPts val="1280"/>
              </a:lnSpc>
            </a:pPr>
            <a:r>
              <a:rPr lang="en-US" sz="800">
                <a:solidFill>
                  <a:srgbClr val="FFFFFF"/>
                </a:solidFill>
                <a:latin typeface="Helvetica Now Display"/>
                <a:ea typeface="Helvetica Now Display"/>
                <a:cs typeface="Helvetica Now Display"/>
                <a:sym typeface="Helvetica Now Display"/>
              </a:rPr>
              <a:t>Allocation of expenses across categories such as salaries, marketing, utilities, and overhead costs.</a:t>
            </a:r>
          </a:p>
        </p:txBody>
      </p:sp>
      <p:sp>
        <p:nvSpPr>
          <p:cNvPr name="TextBox 59" id="59"/>
          <p:cNvSpPr txBox="true"/>
          <p:nvPr/>
        </p:nvSpPr>
        <p:spPr>
          <a:xfrm rot="0">
            <a:off x="7750159" y="3897172"/>
            <a:ext cx="1310637" cy="479912"/>
          </a:xfrm>
          <a:prstGeom prst="rect">
            <a:avLst/>
          </a:prstGeom>
        </p:spPr>
        <p:txBody>
          <a:bodyPr anchor="t" rtlCol="false" tIns="0" lIns="0" bIns="0" rIns="0">
            <a:spAutoFit/>
          </a:bodyPr>
          <a:lstStyle/>
          <a:p>
            <a:pPr algn="l">
              <a:lnSpc>
                <a:spcPts val="1280"/>
              </a:lnSpc>
            </a:pPr>
            <a:r>
              <a:rPr lang="en-US" sz="800">
                <a:solidFill>
                  <a:srgbClr val="1C1C37"/>
                </a:solidFill>
                <a:latin typeface="Helvetica Now Display"/>
                <a:ea typeface="Helvetica Now Display"/>
                <a:cs typeface="Helvetica Now Display"/>
                <a:sym typeface="Helvetica Now Display"/>
              </a:rPr>
              <a:t>Monthly or quarterly profit figures to track profitability trends over time.</a:t>
            </a:r>
          </a:p>
        </p:txBody>
      </p:sp>
      <p:sp>
        <p:nvSpPr>
          <p:cNvPr name="TextBox 60" id="60"/>
          <p:cNvSpPr txBox="true"/>
          <p:nvPr/>
        </p:nvSpPr>
        <p:spPr>
          <a:xfrm rot="0">
            <a:off x="793886" y="3144702"/>
            <a:ext cx="3722796" cy="231124"/>
          </a:xfrm>
          <a:prstGeom prst="rect">
            <a:avLst/>
          </a:prstGeom>
        </p:spPr>
        <p:txBody>
          <a:bodyPr anchor="t" rtlCol="false" tIns="0" lIns="0" bIns="0" rIns="0">
            <a:spAutoFit/>
          </a:bodyPr>
          <a:lstStyle/>
          <a:p>
            <a:pPr algn="ctr">
              <a:lnSpc>
                <a:spcPts val="1959"/>
              </a:lnSpc>
            </a:pPr>
            <a:r>
              <a:rPr lang="en-US" sz="1399" b="true">
                <a:solidFill>
                  <a:srgbClr val="FFFFFF"/>
                </a:solidFill>
                <a:latin typeface="Helvetica Now Display Bold"/>
                <a:ea typeface="Helvetica Now Display Bold"/>
                <a:cs typeface="Helvetica Now Display Bold"/>
                <a:sym typeface="Helvetica Now Display Bold"/>
              </a:rPr>
              <a:t>Expense Distribution by Category</a:t>
            </a:r>
          </a:p>
        </p:txBody>
      </p:sp>
      <p:sp>
        <p:nvSpPr>
          <p:cNvPr name="TextBox 61" id="61"/>
          <p:cNvSpPr txBox="true"/>
          <p:nvPr/>
        </p:nvSpPr>
        <p:spPr>
          <a:xfrm rot="0">
            <a:off x="5236917" y="3144702"/>
            <a:ext cx="3722796" cy="231124"/>
          </a:xfrm>
          <a:prstGeom prst="rect">
            <a:avLst/>
          </a:prstGeom>
        </p:spPr>
        <p:txBody>
          <a:bodyPr anchor="t" rtlCol="false" tIns="0" lIns="0" bIns="0" rIns="0">
            <a:spAutoFit/>
          </a:bodyPr>
          <a:lstStyle/>
          <a:p>
            <a:pPr algn="ctr">
              <a:lnSpc>
                <a:spcPts val="1959"/>
              </a:lnSpc>
            </a:pPr>
            <a:r>
              <a:rPr lang="en-US" sz="1399" b="true">
                <a:solidFill>
                  <a:srgbClr val="1C1C37"/>
                </a:solidFill>
                <a:latin typeface="Helvetica Now Display Bold"/>
                <a:ea typeface="Helvetica Now Display Bold"/>
                <a:cs typeface="Helvetica Now Display Bold"/>
                <a:sym typeface="Helvetica Now Display Bold"/>
              </a:rPr>
              <a:t>Profit Trend Over Time</a:t>
            </a:r>
          </a:p>
        </p:txBody>
      </p:sp>
      <p:sp>
        <p:nvSpPr>
          <p:cNvPr name="TextBox 62" id="62"/>
          <p:cNvSpPr txBox="true"/>
          <p:nvPr/>
        </p:nvSpPr>
        <p:spPr>
          <a:xfrm rot="0">
            <a:off x="5236917" y="5169190"/>
            <a:ext cx="3722796" cy="231124"/>
          </a:xfrm>
          <a:prstGeom prst="rect">
            <a:avLst/>
          </a:prstGeom>
        </p:spPr>
        <p:txBody>
          <a:bodyPr anchor="t" rtlCol="false" tIns="0" lIns="0" bIns="0" rIns="0">
            <a:spAutoFit/>
          </a:bodyPr>
          <a:lstStyle/>
          <a:p>
            <a:pPr algn="ctr">
              <a:lnSpc>
                <a:spcPts val="1959"/>
              </a:lnSpc>
            </a:pPr>
            <a:r>
              <a:rPr lang="en-US" sz="1399" b="true">
                <a:solidFill>
                  <a:srgbClr val="FFFFFF"/>
                </a:solidFill>
                <a:latin typeface="Helvetica Now Display Bold"/>
                <a:ea typeface="Helvetica Now Display Bold"/>
                <a:cs typeface="Helvetica Now Display Bold"/>
                <a:sym typeface="Helvetica Now Display Bold"/>
              </a:rPr>
              <a:t>Budget vs. Actual Analysis</a:t>
            </a:r>
          </a:p>
        </p:txBody>
      </p:sp>
      <p:grpSp>
        <p:nvGrpSpPr>
          <p:cNvPr name="Group 63" id="63"/>
          <p:cNvGrpSpPr/>
          <p:nvPr/>
        </p:nvGrpSpPr>
        <p:grpSpPr>
          <a:xfrm rot="0">
            <a:off x="498943" y="5486038"/>
            <a:ext cx="1371807" cy="1027414"/>
            <a:chOff x="0" y="0"/>
            <a:chExt cx="1027922" cy="769862"/>
          </a:xfrm>
        </p:grpSpPr>
        <p:sp>
          <p:nvSpPr>
            <p:cNvPr name="Freeform 64" id="64"/>
            <p:cNvSpPr/>
            <p:nvPr/>
          </p:nvSpPr>
          <p:spPr>
            <a:xfrm flipH="false" flipV="false" rot="0">
              <a:off x="0" y="0"/>
              <a:ext cx="1027922" cy="769862"/>
            </a:xfrm>
            <a:custGeom>
              <a:avLst/>
              <a:gdLst/>
              <a:ahLst/>
              <a:cxnLst/>
              <a:rect r="r" b="b" t="t" l="l"/>
              <a:pathLst>
                <a:path h="769862" w="1027922">
                  <a:moveTo>
                    <a:pt x="33862" y="0"/>
                  </a:moveTo>
                  <a:lnTo>
                    <a:pt x="994060" y="0"/>
                  </a:lnTo>
                  <a:cubicBezTo>
                    <a:pt x="1012762" y="0"/>
                    <a:pt x="1027922" y="15160"/>
                    <a:pt x="1027922" y="33862"/>
                  </a:cubicBezTo>
                  <a:lnTo>
                    <a:pt x="1027922" y="736000"/>
                  </a:lnTo>
                  <a:cubicBezTo>
                    <a:pt x="1027922" y="754701"/>
                    <a:pt x="1012762" y="769862"/>
                    <a:pt x="994060" y="769862"/>
                  </a:cubicBezTo>
                  <a:lnTo>
                    <a:pt x="33862" y="769862"/>
                  </a:lnTo>
                  <a:cubicBezTo>
                    <a:pt x="24881" y="769862"/>
                    <a:pt x="16268" y="766294"/>
                    <a:pt x="9918" y="759944"/>
                  </a:cubicBezTo>
                  <a:cubicBezTo>
                    <a:pt x="3568" y="753593"/>
                    <a:pt x="0" y="744981"/>
                    <a:pt x="0" y="736000"/>
                  </a:cubicBezTo>
                  <a:lnTo>
                    <a:pt x="0" y="33862"/>
                  </a:lnTo>
                  <a:cubicBezTo>
                    <a:pt x="0" y="15160"/>
                    <a:pt x="15160" y="0"/>
                    <a:pt x="33862" y="0"/>
                  </a:cubicBezTo>
                  <a:close/>
                </a:path>
              </a:pathLst>
            </a:custGeom>
            <a:solidFill>
              <a:srgbClr val="A0A0D6"/>
            </a:solidFill>
            <a:ln cap="sq">
              <a:noFill/>
              <a:prstDash val="solid"/>
              <a:miter/>
            </a:ln>
          </p:spPr>
        </p:sp>
        <p:sp>
          <p:nvSpPr>
            <p:cNvPr name="TextBox 65" id="65"/>
            <p:cNvSpPr txBox="true"/>
            <p:nvPr/>
          </p:nvSpPr>
          <p:spPr>
            <a:xfrm>
              <a:off x="0" y="-38100"/>
              <a:ext cx="1027922" cy="807962"/>
            </a:xfrm>
            <a:prstGeom prst="rect">
              <a:avLst/>
            </a:prstGeom>
          </p:spPr>
          <p:txBody>
            <a:bodyPr anchor="ctr" rtlCol="false" tIns="50800" lIns="50800" bIns="50800" rIns="50800"/>
            <a:lstStyle/>
            <a:p>
              <a:pPr algn="ctr" marL="0" indent="0" lvl="0">
                <a:lnSpc>
                  <a:spcPts val="2100"/>
                </a:lnSpc>
                <a:spcBef>
                  <a:spcPct val="0"/>
                </a:spcBef>
              </a:pPr>
            </a:p>
          </p:txBody>
        </p:sp>
      </p:grpSp>
      <p:grpSp>
        <p:nvGrpSpPr>
          <p:cNvPr name="Group 66" id="66"/>
          <p:cNvGrpSpPr/>
          <p:nvPr/>
        </p:nvGrpSpPr>
        <p:grpSpPr>
          <a:xfrm rot="0">
            <a:off x="1967773" y="5486038"/>
            <a:ext cx="1371807" cy="1027414"/>
            <a:chOff x="0" y="0"/>
            <a:chExt cx="1027922" cy="769862"/>
          </a:xfrm>
        </p:grpSpPr>
        <p:sp>
          <p:nvSpPr>
            <p:cNvPr name="Freeform 67" id="67"/>
            <p:cNvSpPr/>
            <p:nvPr/>
          </p:nvSpPr>
          <p:spPr>
            <a:xfrm flipH="false" flipV="false" rot="0">
              <a:off x="0" y="0"/>
              <a:ext cx="1027922" cy="769862"/>
            </a:xfrm>
            <a:custGeom>
              <a:avLst/>
              <a:gdLst/>
              <a:ahLst/>
              <a:cxnLst/>
              <a:rect r="r" b="b" t="t" l="l"/>
              <a:pathLst>
                <a:path h="769862" w="1027922">
                  <a:moveTo>
                    <a:pt x="33862" y="0"/>
                  </a:moveTo>
                  <a:lnTo>
                    <a:pt x="994060" y="0"/>
                  </a:lnTo>
                  <a:cubicBezTo>
                    <a:pt x="1012762" y="0"/>
                    <a:pt x="1027922" y="15160"/>
                    <a:pt x="1027922" y="33862"/>
                  </a:cubicBezTo>
                  <a:lnTo>
                    <a:pt x="1027922" y="736000"/>
                  </a:lnTo>
                  <a:cubicBezTo>
                    <a:pt x="1027922" y="754701"/>
                    <a:pt x="1012762" y="769862"/>
                    <a:pt x="994060" y="769862"/>
                  </a:cubicBezTo>
                  <a:lnTo>
                    <a:pt x="33862" y="769862"/>
                  </a:lnTo>
                  <a:cubicBezTo>
                    <a:pt x="24881" y="769862"/>
                    <a:pt x="16268" y="766294"/>
                    <a:pt x="9918" y="759944"/>
                  </a:cubicBezTo>
                  <a:cubicBezTo>
                    <a:pt x="3568" y="753593"/>
                    <a:pt x="0" y="744981"/>
                    <a:pt x="0" y="736000"/>
                  </a:cubicBezTo>
                  <a:lnTo>
                    <a:pt x="0" y="33862"/>
                  </a:lnTo>
                  <a:cubicBezTo>
                    <a:pt x="0" y="15160"/>
                    <a:pt x="15160" y="0"/>
                    <a:pt x="33862" y="0"/>
                  </a:cubicBezTo>
                  <a:close/>
                </a:path>
              </a:pathLst>
            </a:custGeom>
            <a:solidFill>
              <a:srgbClr val="A0A0D6"/>
            </a:solidFill>
            <a:ln cap="sq">
              <a:noFill/>
              <a:prstDash val="solid"/>
              <a:miter/>
            </a:ln>
          </p:spPr>
        </p:sp>
        <p:sp>
          <p:nvSpPr>
            <p:cNvPr name="TextBox 68" id="68"/>
            <p:cNvSpPr txBox="true"/>
            <p:nvPr/>
          </p:nvSpPr>
          <p:spPr>
            <a:xfrm>
              <a:off x="0" y="-38100"/>
              <a:ext cx="1027922" cy="807962"/>
            </a:xfrm>
            <a:prstGeom prst="rect">
              <a:avLst/>
            </a:prstGeom>
          </p:spPr>
          <p:txBody>
            <a:bodyPr anchor="ctr" rtlCol="false" tIns="50800" lIns="50800" bIns="50800" rIns="50800"/>
            <a:lstStyle/>
            <a:p>
              <a:pPr algn="ctr" marL="0" indent="0" lvl="0">
                <a:lnSpc>
                  <a:spcPts val="2100"/>
                </a:lnSpc>
                <a:spcBef>
                  <a:spcPct val="0"/>
                </a:spcBef>
              </a:pPr>
            </a:p>
          </p:txBody>
        </p:sp>
      </p:grpSp>
      <p:grpSp>
        <p:nvGrpSpPr>
          <p:cNvPr name="Group 69" id="69"/>
          <p:cNvGrpSpPr/>
          <p:nvPr/>
        </p:nvGrpSpPr>
        <p:grpSpPr>
          <a:xfrm rot="0">
            <a:off x="498943" y="6589652"/>
            <a:ext cx="4312683" cy="297698"/>
            <a:chOff x="0" y="0"/>
            <a:chExt cx="3231578" cy="223071"/>
          </a:xfrm>
        </p:grpSpPr>
        <p:sp>
          <p:nvSpPr>
            <p:cNvPr name="Freeform 70" id="70"/>
            <p:cNvSpPr/>
            <p:nvPr/>
          </p:nvSpPr>
          <p:spPr>
            <a:xfrm flipH="false" flipV="false" rot="0">
              <a:off x="0" y="0"/>
              <a:ext cx="3231578" cy="223071"/>
            </a:xfrm>
            <a:custGeom>
              <a:avLst/>
              <a:gdLst/>
              <a:ahLst/>
              <a:cxnLst/>
              <a:rect r="r" b="b" t="t" l="l"/>
              <a:pathLst>
                <a:path h="223071" w="3231578">
                  <a:moveTo>
                    <a:pt x="7181" y="0"/>
                  </a:moveTo>
                  <a:lnTo>
                    <a:pt x="3224398" y="0"/>
                  </a:lnTo>
                  <a:cubicBezTo>
                    <a:pt x="3226302" y="0"/>
                    <a:pt x="3228129" y="757"/>
                    <a:pt x="3229475" y="2103"/>
                  </a:cubicBezTo>
                  <a:cubicBezTo>
                    <a:pt x="3230822" y="3450"/>
                    <a:pt x="3231578" y="5276"/>
                    <a:pt x="3231578" y="7181"/>
                  </a:cubicBezTo>
                  <a:lnTo>
                    <a:pt x="3231578" y="215891"/>
                  </a:lnTo>
                  <a:cubicBezTo>
                    <a:pt x="3231578" y="217795"/>
                    <a:pt x="3230822" y="219621"/>
                    <a:pt x="3229475" y="220968"/>
                  </a:cubicBezTo>
                  <a:cubicBezTo>
                    <a:pt x="3228129" y="222315"/>
                    <a:pt x="3226302" y="223071"/>
                    <a:pt x="3224398" y="223071"/>
                  </a:cubicBezTo>
                  <a:lnTo>
                    <a:pt x="7181" y="223071"/>
                  </a:lnTo>
                  <a:cubicBezTo>
                    <a:pt x="5276" y="223071"/>
                    <a:pt x="3450" y="222315"/>
                    <a:pt x="2103" y="220968"/>
                  </a:cubicBezTo>
                  <a:cubicBezTo>
                    <a:pt x="757" y="219621"/>
                    <a:pt x="0" y="217795"/>
                    <a:pt x="0" y="215891"/>
                  </a:cubicBezTo>
                  <a:lnTo>
                    <a:pt x="0" y="7181"/>
                  </a:lnTo>
                  <a:cubicBezTo>
                    <a:pt x="0" y="5276"/>
                    <a:pt x="757" y="3450"/>
                    <a:pt x="2103" y="2103"/>
                  </a:cubicBezTo>
                  <a:cubicBezTo>
                    <a:pt x="3450" y="757"/>
                    <a:pt x="5276" y="0"/>
                    <a:pt x="7181" y="0"/>
                  </a:cubicBezTo>
                  <a:close/>
                </a:path>
              </a:pathLst>
            </a:custGeom>
            <a:solidFill>
              <a:srgbClr val="A0A0D6"/>
            </a:solidFill>
            <a:ln cap="sq">
              <a:noFill/>
              <a:prstDash val="solid"/>
              <a:miter/>
            </a:ln>
          </p:spPr>
        </p:sp>
        <p:sp>
          <p:nvSpPr>
            <p:cNvPr name="TextBox 71" id="71"/>
            <p:cNvSpPr txBox="true"/>
            <p:nvPr/>
          </p:nvSpPr>
          <p:spPr>
            <a:xfrm>
              <a:off x="0" y="-28575"/>
              <a:ext cx="3231578" cy="251646"/>
            </a:xfrm>
            <a:prstGeom prst="rect">
              <a:avLst/>
            </a:prstGeom>
          </p:spPr>
          <p:txBody>
            <a:bodyPr anchor="ctr" rtlCol="false" tIns="50800" lIns="50800" bIns="50800" rIns="50800"/>
            <a:lstStyle/>
            <a:p>
              <a:pPr algn="ctr" marL="0" indent="0" lvl="0">
                <a:lnSpc>
                  <a:spcPts val="1120"/>
                </a:lnSpc>
                <a:spcBef>
                  <a:spcPct val="0"/>
                </a:spcBef>
              </a:pPr>
              <a:r>
                <a:rPr lang="en-US" sz="800">
                  <a:solidFill>
                    <a:srgbClr val="1C1C37"/>
                  </a:solidFill>
                  <a:latin typeface="Helvetica Now Display"/>
                  <a:ea typeface="Helvetica Now Display"/>
                  <a:cs typeface="Helvetica Now Display"/>
                  <a:sym typeface="Helvetica Now Display"/>
                </a:rPr>
                <a:t>Cash inflows and outflows categorized into operating, investing, and financing activities.</a:t>
              </a:r>
            </a:p>
          </p:txBody>
        </p:sp>
      </p:grpSp>
      <p:grpSp>
        <p:nvGrpSpPr>
          <p:cNvPr name="Group 72" id="72"/>
          <p:cNvGrpSpPr/>
          <p:nvPr/>
        </p:nvGrpSpPr>
        <p:grpSpPr>
          <a:xfrm rot="0">
            <a:off x="3439819" y="5486038"/>
            <a:ext cx="1371807" cy="1027414"/>
            <a:chOff x="0" y="0"/>
            <a:chExt cx="1027922" cy="769862"/>
          </a:xfrm>
        </p:grpSpPr>
        <p:sp>
          <p:nvSpPr>
            <p:cNvPr name="Freeform 73" id="73"/>
            <p:cNvSpPr/>
            <p:nvPr/>
          </p:nvSpPr>
          <p:spPr>
            <a:xfrm flipH="false" flipV="false" rot="0">
              <a:off x="0" y="0"/>
              <a:ext cx="1027922" cy="769862"/>
            </a:xfrm>
            <a:custGeom>
              <a:avLst/>
              <a:gdLst/>
              <a:ahLst/>
              <a:cxnLst/>
              <a:rect r="r" b="b" t="t" l="l"/>
              <a:pathLst>
                <a:path h="769862" w="1027922">
                  <a:moveTo>
                    <a:pt x="33862" y="0"/>
                  </a:moveTo>
                  <a:lnTo>
                    <a:pt x="994060" y="0"/>
                  </a:lnTo>
                  <a:cubicBezTo>
                    <a:pt x="1012762" y="0"/>
                    <a:pt x="1027922" y="15160"/>
                    <a:pt x="1027922" y="33862"/>
                  </a:cubicBezTo>
                  <a:lnTo>
                    <a:pt x="1027922" y="736000"/>
                  </a:lnTo>
                  <a:cubicBezTo>
                    <a:pt x="1027922" y="754701"/>
                    <a:pt x="1012762" y="769862"/>
                    <a:pt x="994060" y="769862"/>
                  </a:cubicBezTo>
                  <a:lnTo>
                    <a:pt x="33862" y="769862"/>
                  </a:lnTo>
                  <a:cubicBezTo>
                    <a:pt x="24881" y="769862"/>
                    <a:pt x="16268" y="766294"/>
                    <a:pt x="9918" y="759944"/>
                  </a:cubicBezTo>
                  <a:cubicBezTo>
                    <a:pt x="3568" y="753593"/>
                    <a:pt x="0" y="744981"/>
                    <a:pt x="0" y="736000"/>
                  </a:cubicBezTo>
                  <a:lnTo>
                    <a:pt x="0" y="33862"/>
                  </a:lnTo>
                  <a:cubicBezTo>
                    <a:pt x="0" y="15160"/>
                    <a:pt x="15160" y="0"/>
                    <a:pt x="33862" y="0"/>
                  </a:cubicBezTo>
                  <a:close/>
                </a:path>
              </a:pathLst>
            </a:custGeom>
            <a:solidFill>
              <a:srgbClr val="A0A0D6"/>
            </a:solidFill>
            <a:ln cap="sq">
              <a:noFill/>
              <a:prstDash val="solid"/>
              <a:miter/>
            </a:ln>
          </p:spPr>
        </p:sp>
        <p:sp>
          <p:nvSpPr>
            <p:cNvPr name="TextBox 74" id="74"/>
            <p:cNvSpPr txBox="true"/>
            <p:nvPr/>
          </p:nvSpPr>
          <p:spPr>
            <a:xfrm>
              <a:off x="0" y="-38100"/>
              <a:ext cx="1027922" cy="807962"/>
            </a:xfrm>
            <a:prstGeom prst="rect">
              <a:avLst/>
            </a:prstGeom>
          </p:spPr>
          <p:txBody>
            <a:bodyPr anchor="ctr" rtlCol="false" tIns="50800" lIns="50800" bIns="50800" rIns="50800"/>
            <a:lstStyle/>
            <a:p>
              <a:pPr algn="ctr" marL="0" indent="0" lvl="0">
                <a:lnSpc>
                  <a:spcPts val="2100"/>
                </a:lnSpc>
                <a:spcBef>
                  <a:spcPct val="0"/>
                </a:spcBef>
              </a:pPr>
            </a:p>
          </p:txBody>
        </p:sp>
      </p:grpSp>
      <p:sp>
        <p:nvSpPr>
          <p:cNvPr name="TextBox 75" id="75"/>
          <p:cNvSpPr txBox="true"/>
          <p:nvPr/>
        </p:nvSpPr>
        <p:spPr>
          <a:xfrm rot="0">
            <a:off x="754464" y="5654390"/>
            <a:ext cx="860765" cy="238225"/>
          </a:xfrm>
          <a:prstGeom prst="rect">
            <a:avLst/>
          </a:prstGeom>
        </p:spPr>
        <p:txBody>
          <a:bodyPr anchor="t" rtlCol="false" tIns="0" lIns="0" bIns="0" rIns="0">
            <a:spAutoFit/>
          </a:bodyPr>
          <a:lstStyle/>
          <a:p>
            <a:pPr algn="ctr" marL="0" indent="0" lvl="0">
              <a:lnSpc>
                <a:spcPts val="903"/>
              </a:lnSpc>
            </a:pPr>
            <a:r>
              <a:rPr lang="en-US" b="true" sz="1004">
                <a:solidFill>
                  <a:srgbClr val="1C1C37"/>
                </a:solidFill>
                <a:latin typeface="Helvetica Now Display Bold"/>
                <a:ea typeface="Helvetica Now Display Bold"/>
                <a:cs typeface="Helvetica Now Display Bold"/>
                <a:sym typeface="Helvetica Now Display Bold"/>
              </a:rPr>
              <a:t>Operating Activities</a:t>
            </a:r>
          </a:p>
        </p:txBody>
      </p:sp>
      <p:sp>
        <p:nvSpPr>
          <p:cNvPr name="TextBox 76" id="76"/>
          <p:cNvSpPr txBox="true"/>
          <p:nvPr/>
        </p:nvSpPr>
        <p:spPr>
          <a:xfrm rot="0">
            <a:off x="2224902" y="5654390"/>
            <a:ext cx="860765" cy="238225"/>
          </a:xfrm>
          <a:prstGeom prst="rect">
            <a:avLst/>
          </a:prstGeom>
        </p:spPr>
        <p:txBody>
          <a:bodyPr anchor="t" rtlCol="false" tIns="0" lIns="0" bIns="0" rIns="0">
            <a:spAutoFit/>
          </a:bodyPr>
          <a:lstStyle/>
          <a:p>
            <a:pPr algn="ctr" marL="0" indent="0" lvl="0">
              <a:lnSpc>
                <a:spcPts val="903"/>
              </a:lnSpc>
            </a:pPr>
            <a:r>
              <a:rPr lang="en-US" b="true" sz="1004">
                <a:solidFill>
                  <a:srgbClr val="1C1C37"/>
                </a:solidFill>
                <a:latin typeface="Helvetica Now Display Bold"/>
                <a:ea typeface="Helvetica Now Display Bold"/>
                <a:cs typeface="Helvetica Now Display Bold"/>
                <a:sym typeface="Helvetica Now Display Bold"/>
              </a:rPr>
              <a:t>Investing Activities</a:t>
            </a:r>
          </a:p>
        </p:txBody>
      </p:sp>
      <p:sp>
        <p:nvSpPr>
          <p:cNvPr name="TextBox 77" id="77"/>
          <p:cNvSpPr txBox="true"/>
          <p:nvPr/>
        </p:nvSpPr>
        <p:spPr>
          <a:xfrm rot="0">
            <a:off x="3695340" y="5654390"/>
            <a:ext cx="860765" cy="238225"/>
          </a:xfrm>
          <a:prstGeom prst="rect">
            <a:avLst/>
          </a:prstGeom>
        </p:spPr>
        <p:txBody>
          <a:bodyPr anchor="t" rtlCol="false" tIns="0" lIns="0" bIns="0" rIns="0">
            <a:spAutoFit/>
          </a:bodyPr>
          <a:lstStyle/>
          <a:p>
            <a:pPr algn="ctr" marL="0" indent="0" lvl="0">
              <a:lnSpc>
                <a:spcPts val="903"/>
              </a:lnSpc>
            </a:pPr>
            <a:r>
              <a:rPr lang="en-US" b="true" sz="1004">
                <a:solidFill>
                  <a:srgbClr val="1C1C37"/>
                </a:solidFill>
                <a:latin typeface="Helvetica Now Display Bold"/>
                <a:ea typeface="Helvetica Now Display Bold"/>
                <a:cs typeface="Helvetica Now Display Bold"/>
                <a:sym typeface="Helvetica Now Display Bold"/>
              </a:rPr>
              <a:t>Financing Activities</a:t>
            </a:r>
          </a:p>
        </p:txBody>
      </p:sp>
      <p:pic>
        <p:nvPicPr>
          <p:cNvPr name="Picture 78" id="78"/>
          <p:cNvPicPr>
            <a:picLocks noChangeAspect="true"/>
          </p:cNvPicPr>
          <p:nvPr/>
        </p:nvPicPr>
        <p:blipFill>
          <a:blip r:embed="rId12"/>
          <a:stretch>
            <a:fillRect/>
          </a:stretch>
        </p:blipFill>
        <p:spPr>
          <a:xfrm rot="0">
            <a:off x="780709" y="5939559"/>
            <a:ext cx="808274" cy="471493"/>
          </a:xfrm>
          <a:prstGeom prst="rect">
            <a:avLst/>
          </a:prstGeom>
        </p:spPr>
      </p:pic>
      <p:pic>
        <p:nvPicPr>
          <p:cNvPr name="Picture 79" id="79"/>
          <p:cNvPicPr>
            <a:picLocks noChangeAspect="true"/>
          </p:cNvPicPr>
          <p:nvPr/>
        </p:nvPicPr>
        <p:blipFill>
          <a:blip r:embed="rId13"/>
          <a:stretch>
            <a:fillRect/>
          </a:stretch>
        </p:blipFill>
        <p:spPr>
          <a:xfrm rot="0">
            <a:off x="2249539" y="5939559"/>
            <a:ext cx="808274" cy="471493"/>
          </a:xfrm>
          <a:prstGeom prst="rect">
            <a:avLst/>
          </a:prstGeom>
        </p:spPr>
      </p:pic>
      <p:pic>
        <p:nvPicPr>
          <p:cNvPr name="Picture 80" id="80"/>
          <p:cNvPicPr>
            <a:picLocks noChangeAspect="true"/>
          </p:cNvPicPr>
          <p:nvPr/>
        </p:nvPicPr>
        <p:blipFill>
          <a:blip r:embed="rId14"/>
          <a:stretch>
            <a:fillRect/>
          </a:stretch>
        </p:blipFill>
        <p:spPr>
          <a:xfrm rot="0">
            <a:off x="3721585" y="5939559"/>
            <a:ext cx="808274" cy="471493"/>
          </a:xfrm>
          <a:prstGeom prst="rect">
            <a:avLst/>
          </a:prstGeom>
        </p:spPr>
      </p:pic>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A91D3A"/>
        </a:solidFill>
      </p:bgPr>
    </p:bg>
    <p:spTree>
      <p:nvGrpSpPr>
        <p:cNvPr id="1" name=""/>
        <p:cNvGrpSpPr/>
        <p:nvPr/>
      </p:nvGrpSpPr>
      <p:grpSpPr>
        <a:xfrm>
          <a:off x="0" y="0"/>
          <a:ext cx="0" cy="0"/>
          <a:chOff x="0" y="0"/>
          <a:chExt cx="0" cy="0"/>
        </a:xfrm>
      </p:grpSpPr>
      <p:sp>
        <p:nvSpPr>
          <p:cNvPr name="Freeform 2" id="2"/>
          <p:cNvSpPr/>
          <p:nvPr/>
        </p:nvSpPr>
        <p:spPr>
          <a:xfrm flipH="false" flipV="false" rot="0">
            <a:off x="7559040" y="4431628"/>
            <a:ext cx="2926080" cy="2926080"/>
          </a:xfrm>
          <a:custGeom>
            <a:avLst/>
            <a:gdLst/>
            <a:ahLst/>
            <a:cxnLst/>
            <a:rect r="r" b="b" t="t" l="l"/>
            <a:pathLst>
              <a:path h="2926080" w="2926080">
                <a:moveTo>
                  <a:pt x="0" y="0"/>
                </a:moveTo>
                <a:lnTo>
                  <a:pt x="2926080" y="0"/>
                </a:lnTo>
                <a:lnTo>
                  <a:pt x="2926080" y="2926080"/>
                </a:lnTo>
                <a:lnTo>
                  <a:pt x="0" y="292608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884298" y="-562496"/>
            <a:ext cx="4056803" cy="4056803"/>
          </a:xfrm>
          <a:custGeom>
            <a:avLst/>
            <a:gdLst/>
            <a:ahLst/>
            <a:cxnLst/>
            <a:rect r="r" b="b" t="t" l="l"/>
            <a:pathLst>
              <a:path h="4056803" w="4056803">
                <a:moveTo>
                  <a:pt x="0" y="0"/>
                </a:moveTo>
                <a:lnTo>
                  <a:pt x="4056803" y="0"/>
                </a:lnTo>
                <a:lnTo>
                  <a:pt x="4056803" y="4056803"/>
                </a:lnTo>
                <a:lnTo>
                  <a:pt x="0" y="405680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717467" y="1570839"/>
            <a:ext cx="3810846" cy="2736963"/>
            <a:chOff x="0" y="0"/>
            <a:chExt cx="1502163" cy="1078859"/>
          </a:xfrm>
        </p:grpSpPr>
        <p:sp>
          <p:nvSpPr>
            <p:cNvPr name="Freeform 5" id="5"/>
            <p:cNvSpPr/>
            <p:nvPr/>
          </p:nvSpPr>
          <p:spPr>
            <a:xfrm flipH="false" flipV="false" rot="0">
              <a:off x="0" y="0"/>
              <a:ext cx="1502163" cy="1078859"/>
            </a:xfrm>
            <a:custGeom>
              <a:avLst/>
              <a:gdLst/>
              <a:ahLst/>
              <a:cxnLst/>
              <a:rect r="r" b="b" t="t" l="l"/>
              <a:pathLst>
                <a:path h="1078859" w="1502163">
                  <a:moveTo>
                    <a:pt x="0" y="0"/>
                  </a:moveTo>
                  <a:lnTo>
                    <a:pt x="1502163" y="0"/>
                  </a:lnTo>
                  <a:lnTo>
                    <a:pt x="1502163" y="1078859"/>
                  </a:lnTo>
                  <a:lnTo>
                    <a:pt x="0" y="1078859"/>
                  </a:lnTo>
                  <a:close/>
                </a:path>
              </a:pathLst>
            </a:custGeom>
            <a:solidFill>
              <a:srgbClr val="EEEEEE"/>
            </a:solidFill>
          </p:spPr>
        </p:sp>
        <p:sp>
          <p:nvSpPr>
            <p:cNvPr name="TextBox 6" id="6"/>
            <p:cNvSpPr txBox="true"/>
            <p:nvPr/>
          </p:nvSpPr>
          <p:spPr>
            <a:xfrm>
              <a:off x="0" y="-28575"/>
              <a:ext cx="1502163" cy="1107434"/>
            </a:xfrm>
            <a:prstGeom prst="rect">
              <a:avLst/>
            </a:prstGeom>
          </p:spPr>
          <p:txBody>
            <a:bodyPr anchor="ctr" rtlCol="false" tIns="50800" lIns="50800" bIns="50800" rIns="50800"/>
            <a:lstStyle/>
            <a:p>
              <a:pPr algn="ctr">
                <a:lnSpc>
                  <a:spcPts val="1960"/>
                </a:lnSpc>
                <a:spcBef>
                  <a:spcPct val="0"/>
                </a:spcBef>
              </a:pPr>
            </a:p>
          </p:txBody>
        </p:sp>
      </p:grpSp>
      <p:grpSp>
        <p:nvGrpSpPr>
          <p:cNvPr name="Group 7" id="7"/>
          <p:cNvGrpSpPr/>
          <p:nvPr/>
        </p:nvGrpSpPr>
        <p:grpSpPr>
          <a:xfrm rot="0">
            <a:off x="717467" y="4431628"/>
            <a:ext cx="3796793" cy="2255747"/>
            <a:chOff x="0" y="0"/>
            <a:chExt cx="1406220" cy="835462"/>
          </a:xfrm>
        </p:grpSpPr>
        <p:sp>
          <p:nvSpPr>
            <p:cNvPr name="Freeform 8" id="8"/>
            <p:cNvSpPr/>
            <p:nvPr/>
          </p:nvSpPr>
          <p:spPr>
            <a:xfrm flipH="false" flipV="false" rot="0">
              <a:off x="0" y="0"/>
              <a:ext cx="1406219" cy="835462"/>
            </a:xfrm>
            <a:custGeom>
              <a:avLst/>
              <a:gdLst/>
              <a:ahLst/>
              <a:cxnLst/>
              <a:rect r="r" b="b" t="t" l="l"/>
              <a:pathLst>
                <a:path h="835462" w="1406219">
                  <a:moveTo>
                    <a:pt x="0" y="0"/>
                  </a:moveTo>
                  <a:lnTo>
                    <a:pt x="1406219" y="0"/>
                  </a:lnTo>
                  <a:lnTo>
                    <a:pt x="1406219" y="835462"/>
                  </a:lnTo>
                  <a:lnTo>
                    <a:pt x="0" y="835462"/>
                  </a:lnTo>
                  <a:close/>
                </a:path>
              </a:pathLst>
            </a:custGeom>
            <a:solidFill>
              <a:srgbClr val="EEEEEE"/>
            </a:solidFill>
          </p:spPr>
        </p:sp>
        <p:sp>
          <p:nvSpPr>
            <p:cNvPr name="TextBox 9" id="9"/>
            <p:cNvSpPr txBox="true"/>
            <p:nvPr/>
          </p:nvSpPr>
          <p:spPr>
            <a:xfrm>
              <a:off x="0" y="-28575"/>
              <a:ext cx="1406220" cy="864037"/>
            </a:xfrm>
            <a:prstGeom prst="rect">
              <a:avLst/>
            </a:prstGeom>
          </p:spPr>
          <p:txBody>
            <a:bodyPr anchor="ctr" rtlCol="false" tIns="50800" lIns="50800" bIns="50800" rIns="50800"/>
            <a:lstStyle/>
            <a:p>
              <a:pPr algn="ctr">
                <a:lnSpc>
                  <a:spcPts val="1960"/>
                </a:lnSpc>
                <a:spcBef>
                  <a:spcPct val="0"/>
                </a:spcBef>
              </a:pPr>
            </a:p>
          </p:txBody>
        </p:sp>
      </p:grpSp>
      <p:grpSp>
        <p:nvGrpSpPr>
          <p:cNvPr name="Group 10" id="10"/>
          <p:cNvGrpSpPr/>
          <p:nvPr/>
        </p:nvGrpSpPr>
        <p:grpSpPr>
          <a:xfrm rot="0">
            <a:off x="4614038" y="1570839"/>
            <a:ext cx="4408042" cy="2335151"/>
            <a:chOff x="0" y="0"/>
            <a:chExt cx="1632608" cy="864871"/>
          </a:xfrm>
        </p:grpSpPr>
        <p:sp>
          <p:nvSpPr>
            <p:cNvPr name="Freeform 11" id="11"/>
            <p:cNvSpPr/>
            <p:nvPr/>
          </p:nvSpPr>
          <p:spPr>
            <a:xfrm flipH="false" flipV="false" rot="0">
              <a:off x="0" y="0"/>
              <a:ext cx="1632608" cy="864871"/>
            </a:xfrm>
            <a:custGeom>
              <a:avLst/>
              <a:gdLst/>
              <a:ahLst/>
              <a:cxnLst/>
              <a:rect r="r" b="b" t="t" l="l"/>
              <a:pathLst>
                <a:path h="864871" w="1632608">
                  <a:moveTo>
                    <a:pt x="0" y="0"/>
                  </a:moveTo>
                  <a:lnTo>
                    <a:pt x="1632608" y="0"/>
                  </a:lnTo>
                  <a:lnTo>
                    <a:pt x="1632608" y="864871"/>
                  </a:lnTo>
                  <a:lnTo>
                    <a:pt x="0" y="864871"/>
                  </a:lnTo>
                  <a:close/>
                </a:path>
              </a:pathLst>
            </a:custGeom>
            <a:solidFill>
              <a:srgbClr val="EEEEEE"/>
            </a:solidFill>
          </p:spPr>
        </p:sp>
        <p:sp>
          <p:nvSpPr>
            <p:cNvPr name="TextBox 12" id="12"/>
            <p:cNvSpPr txBox="true"/>
            <p:nvPr/>
          </p:nvSpPr>
          <p:spPr>
            <a:xfrm>
              <a:off x="0" y="-28575"/>
              <a:ext cx="1632608" cy="893446"/>
            </a:xfrm>
            <a:prstGeom prst="rect">
              <a:avLst/>
            </a:prstGeom>
          </p:spPr>
          <p:txBody>
            <a:bodyPr anchor="ctr" rtlCol="false" tIns="50800" lIns="50800" bIns="50800" rIns="50800"/>
            <a:lstStyle/>
            <a:p>
              <a:pPr algn="ctr">
                <a:lnSpc>
                  <a:spcPts val="1960"/>
                </a:lnSpc>
                <a:spcBef>
                  <a:spcPct val="0"/>
                </a:spcBef>
              </a:pPr>
            </a:p>
          </p:txBody>
        </p:sp>
      </p:grpSp>
      <p:grpSp>
        <p:nvGrpSpPr>
          <p:cNvPr name="Group 13" id="13"/>
          <p:cNvGrpSpPr/>
          <p:nvPr/>
        </p:nvGrpSpPr>
        <p:grpSpPr>
          <a:xfrm rot="0">
            <a:off x="4614038" y="4005584"/>
            <a:ext cx="1752148" cy="2681791"/>
            <a:chOff x="0" y="0"/>
            <a:chExt cx="648944" cy="993256"/>
          </a:xfrm>
        </p:grpSpPr>
        <p:sp>
          <p:nvSpPr>
            <p:cNvPr name="Freeform 14" id="14"/>
            <p:cNvSpPr/>
            <p:nvPr/>
          </p:nvSpPr>
          <p:spPr>
            <a:xfrm flipH="false" flipV="false" rot="0">
              <a:off x="0" y="0"/>
              <a:ext cx="648944" cy="993256"/>
            </a:xfrm>
            <a:custGeom>
              <a:avLst/>
              <a:gdLst/>
              <a:ahLst/>
              <a:cxnLst/>
              <a:rect r="r" b="b" t="t" l="l"/>
              <a:pathLst>
                <a:path h="993256" w="648944">
                  <a:moveTo>
                    <a:pt x="0" y="0"/>
                  </a:moveTo>
                  <a:lnTo>
                    <a:pt x="648944" y="0"/>
                  </a:lnTo>
                  <a:lnTo>
                    <a:pt x="648944" y="993256"/>
                  </a:lnTo>
                  <a:lnTo>
                    <a:pt x="0" y="993256"/>
                  </a:lnTo>
                  <a:close/>
                </a:path>
              </a:pathLst>
            </a:custGeom>
            <a:solidFill>
              <a:srgbClr val="EEEEEE"/>
            </a:solidFill>
          </p:spPr>
        </p:sp>
        <p:sp>
          <p:nvSpPr>
            <p:cNvPr name="TextBox 15" id="15"/>
            <p:cNvSpPr txBox="true"/>
            <p:nvPr/>
          </p:nvSpPr>
          <p:spPr>
            <a:xfrm>
              <a:off x="0" y="-28575"/>
              <a:ext cx="648944" cy="1021831"/>
            </a:xfrm>
            <a:prstGeom prst="rect">
              <a:avLst/>
            </a:prstGeom>
          </p:spPr>
          <p:txBody>
            <a:bodyPr anchor="ctr" rtlCol="false" tIns="50800" lIns="50800" bIns="50800" rIns="50800"/>
            <a:lstStyle/>
            <a:p>
              <a:pPr algn="ctr">
                <a:lnSpc>
                  <a:spcPts val="1960"/>
                </a:lnSpc>
                <a:spcBef>
                  <a:spcPct val="0"/>
                </a:spcBef>
              </a:pPr>
            </a:p>
          </p:txBody>
        </p:sp>
      </p:grpSp>
      <p:grpSp>
        <p:nvGrpSpPr>
          <p:cNvPr name="Group 16" id="16"/>
          <p:cNvGrpSpPr/>
          <p:nvPr/>
        </p:nvGrpSpPr>
        <p:grpSpPr>
          <a:xfrm rot="0">
            <a:off x="6451911" y="4005584"/>
            <a:ext cx="2570169" cy="2681791"/>
            <a:chOff x="0" y="0"/>
            <a:chExt cx="951914" cy="993256"/>
          </a:xfrm>
        </p:grpSpPr>
        <p:sp>
          <p:nvSpPr>
            <p:cNvPr name="Freeform 17" id="17"/>
            <p:cNvSpPr/>
            <p:nvPr/>
          </p:nvSpPr>
          <p:spPr>
            <a:xfrm flipH="false" flipV="false" rot="0">
              <a:off x="0" y="0"/>
              <a:ext cx="951914" cy="993256"/>
            </a:xfrm>
            <a:custGeom>
              <a:avLst/>
              <a:gdLst/>
              <a:ahLst/>
              <a:cxnLst/>
              <a:rect r="r" b="b" t="t" l="l"/>
              <a:pathLst>
                <a:path h="993256" w="951914">
                  <a:moveTo>
                    <a:pt x="0" y="0"/>
                  </a:moveTo>
                  <a:lnTo>
                    <a:pt x="951914" y="0"/>
                  </a:lnTo>
                  <a:lnTo>
                    <a:pt x="951914" y="993256"/>
                  </a:lnTo>
                  <a:lnTo>
                    <a:pt x="0" y="993256"/>
                  </a:lnTo>
                  <a:close/>
                </a:path>
              </a:pathLst>
            </a:custGeom>
            <a:solidFill>
              <a:srgbClr val="EEEEEE"/>
            </a:solidFill>
          </p:spPr>
        </p:sp>
        <p:sp>
          <p:nvSpPr>
            <p:cNvPr name="TextBox 18" id="18"/>
            <p:cNvSpPr txBox="true"/>
            <p:nvPr/>
          </p:nvSpPr>
          <p:spPr>
            <a:xfrm>
              <a:off x="0" y="-28575"/>
              <a:ext cx="951914" cy="1021831"/>
            </a:xfrm>
            <a:prstGeom prst="rect">
              <a:avLst/>
            </a:prstGeom>
          </p:spPr>
          <p:txBody>
            <a:bodyPr anchor="ctr" rtlCol="false" tIns="50800" lIns="50800" bIns="50800" rIns="50800"/>
            <a:lstStyle/>
            <a:p>
              <a:pPr algn="ctr">
                <a:lnSpc>
                  <a:spcPts val="1960"/>
                </a:lnSpc>
                <a:spcBef>
                  <a:spcPct val="0"/>
                </a:spcBef>
              </a:pPr>
            </a:p>
          </p:txBody>
        </p:sp>
      </p:grpSp>
      <p:pic>
        <p:nvPicPr>
          <p:cNvPr name="Picture 19" id="19"/>
          <p:cNvPicPr>
            <a:picLocks noChangeAspect="true"/>
          </p:cNvPicPr>
          <p:nvPr/>
        </p:nvPicPr>
        <p:blipFill>
          <a:blip r:embed="rId4"/>
          <a:stretch>
            <a:fillRect/>
          </a:stretch>
        </p:blipFill>
        <p:spPr>
          <a:xfrm rot="0">
            <a:off x="1731926" y="2177034"/>
            <a:ext cx="2225243" cy="611942"/>
          </a:xfrm>
          <a:prstGeom prst="rect">
            <a:avLst/>
          </a:prstGeom>
        </p:spPr>
      </p:pic>
      <p:pic>
        <p:nvPicPr>
          <p:cNvPr name="Picture 20" id="20"/>
          <p:cNvPicPr>
            <a:picLocks noChangeAspect="true"/>
          </p:cNvPicPr>
          <p:nvPr/>
        </p:nvPicPr>
        <p:blipFill>
          <a:blip r:embed="rId5"/>
          <a:stretch>
            <a:fillRect/>
          </a:stretch>
        </p:blipFill>
        <p:spPr>
          <a:xfrm rot="0">
            <a:off x="1731926" y="2623944"/>
            <a:ext cx="2225243" cy="611942"/>
          </a:xfrm>
          <a:prstGeom prst="rect">
            <a:avLst/>
          </a:prstGeom>
        </p:spPr>
      </p:pic>
      <p:pic>
        <p:nvPicPr>
          <p:cNvPr name="Picture 21" id="21"/>
          <p:cNvPicPr>
            <a:picLocks noChangeAspect="true"/>
          </p:cNvPicPr>
          <p:nvPr/>
        </p:nvPicPr>
        <p:blipFill>
          <a:blip r:embed="rId6"/>
          <a:stretch>
            <a:fillRect/>
          </a:stretch>
        </p:blipFill>
        <p:spPr>
          <a:xfrm rot="0">
            <a:off x="1731926" y="3067802"/>
            <a:ext cx="2225243" cy="611942"/>
          </a:xfrm>
          <a:prstGeom prst="rect">
            <a:avLst/>
          </a:prstGeom>
        </p:spPr>
      </p:pic>
      <p:pic>
        <p:nvPicPr>
          <p:cNvPr name="Picture 22" id="22"/>
          <p:cNvPicPr>
            <a:picLocks noChangeAspect="true"/>
          </p:cNvPicPr>
          <p:nvPr/>
        </p:nvPicPr>
        <p:blipFill>
          <a:blip r:embed="rId7"/>
          <a:stretch>
            <a:fillRect/>
          </a:stretch>
        </p:blipFill>
        <p:spPr>
          <a:xfrm rot="0">
            <a:off x="1731926" y="3514712"/>
            <a:ext cx="2225243" cy="611942"/>
          </a:xfrm>
          <a:prstGeom prst="rect">
            <a:avLst/>
          </a:prstGeom>
        </p:spPr>
      </p:pic>
      <p:pic>
        <p:nvPicPr>
          <p:cNvPr name="Picture 23" id="23"/>
          <p:cNvPicPr>
            <a:picLocks noChangeAspect="true"/>
          </p:cNvPicPr>
          <p:nvPr/>
        </p:nvPicPr>
        <p:blipFill>
          <a:blip r:embed="rId8"/>
          <a:stretch>
            <a:fillRect/>
          </a:stretch>
        </p:blipFill>
        <p:spPr>
          <a:xfrm rot="0">
            <a:off x="4450939" y="1815516"/>
            <a:ext cx="4664784" cy="2327340"/>
          </a:xfrm>
          <a:prstGeom prst="rect">
            <a:avLst/>
          </a:prstGeom>
        </p:spPr>
      </p:pic>
      <p:pic>
        <p:nvPicPr>
          <p:cNvPr name="Picture 24" id="24"/>
          <p:cNvPicPr>
            <a:picLocks noChangeAspect="true"/>
          </p:cNvPicPr>
          <p:nvPr/>
        </p:nvPicPr>
        <p:blipFill>
          <a:blip r:embed="rId9"/>
          <a:stretch>
            <a:fillRect/>
          </a:stretch>
        </p:blipFill>
        <p:spPr>
          <a:xfrm rot="0">
            <a:off x="624388" y="4754172"/>
            <a:ext cx="3962329" cy="2088977"/>
          </a:xfrm>
          <a:prstGeom prst="rect">
            <a:avLst/>
          </a:prstGeom>
        </p:spPr>
      </p:pic>
      <p:pic>
        <p:nvPicPr>
          <p:cNvPr name="Picture 25" id="25"/>
          <p:cNvPicPr>
            <a:picLocks noChangeAspect="true"/>
          </p:cNvPicPr>
          <p:nvPr/>
        </p:nvPicPr>
        <p:blipFill>
          <a:blip r:embed="rId10"/>
          <a:stretch>
            <a:fillRect/>
          </a:stretch>
        </p:blipFill>
        <p:spPr>
          <a:xfrm rot="0">
            <a:off x="6523201" y="4329393"/>
            <a:ext cx="2444561" cy="2459222"/>
          </a:xfrm>
          <a:prstGeom prst="rect">
            <a:avLst/>
          </a:prstGeom>
        </p:spPr>
      </p:pic>
      <p:pic>
        <p:nvPicPr>
          <p:cNvPr name="Picture 26" id="26"/>
          <p:cNvPicPr>
            <a:picLocks noChangeAspect="true"/>
          </p:cNvPicPr>
          <p:nvPr/>
        </p:nvPicPr>
        <p:blipFill>
          <a:blip r:embed="rId11"/>
          <a:stretch>
            <a:fillRect/>
          </a:stretch>
        </p:blipFill>
        <p:spPr>
          <a:xfrm rot="0">
            <a:off x="4633148" y="4900916"/>
            <a:ext cx="1699876" cy="524302"/>
          </a:xfrm>
          <a:prstGeom prst="rect">
            <a:avLst/>
          </a:prstGeom>
        </p:spPr>
      </p:pic>
      <p:pic>
        <p:nvPicPr>
          <p:cNvPr name="Picture 27" id="27"/>
          <p:cNvPicPr>
            <a:picLocks noChangeAspect="true"/>
          </p:cNvPicPr>
          <p:nvPr/>
        </p:nvPicPr>
        <p:blipFill>
          <a:blip r:embed="rId12"/>
          <a:stretch>
            <a:fillRect/>
          </a:stretch>
        </p:blipFill>
        <p:spPr>
          <a:xfrm rot="0">
            <a:off x="4641175" y="5474062"/>
            <a:ext cx="1699876" cy="524302"/>
          </a:xfrm>
          <a:prstGeom prst="rect">
            <a:avLst/>
          </a:prstGeom>
        </p:spPr>
      </p:pic>
      <p:pic>
        <p:nvPicPr>
          <p:cNvPr name="Picture 28" id="28"/>
          <p:cNvPicPr>
            <a:picLocks noChangeAspect="true"/>
          </p:cNvPicPr>
          <p:nvPr/>
        </p:nvPicPr>
        <p:blipFill>
          <a:blip r:embed="rId13"/>
          <a:stretch>
            <a:fillRect/>
          </a:stretch>
        </p:blipFill>
        <p:spPr>
          <a:xfrm rot="0">
            <a:off x="4641175" y="6011259"/>
            <a:ext cx="1699876" cy="524302"/>
          </a:xfrm>
          <a:prstGeom prst="rect">
            <a:avLst/>
          </a:prstGeom>
        </p:spPr>
      </p:pic>
      <p:sp>
        <p:nvSpPr>
          <p:cNvPr name="TextBox 29" id="29"/>
          <p:cNvSpPr txBox="true"/>
          <p:nvPr/>
        </p:nvSpPr>
        <p:spPr>
          <a:xfrm rot="0">
            <a:off x="731520" y="646163"/>
            <a:ext cx="5340304" cy="794712"/>
          </a:xfrm>
          <a:prstGeom prst="rect">
            <a:avLst/>
          </a:prstGeom>
        </p:spPr>
        <p:txBody>
          <a:bodyPr anchor="t" rtlCol="false" tIns="0" lIns="0" bIns="0" rIns="0">
            <a:spAutoFit/>
          </a:bodyPr>
          <a:lstStyle/>
          <a:p>
            <a:pPr algn="l">
              <a:lnSpc>
                <a:spcPts val="3041"/>
              </a:lnSpc>
            </a:pPr>
            <a:r>
              <a:rPr lang="en-US" sz="3011">
                <a:solidFill>
                  <a:srgbClr val="EEEEEE"/>
                </a:solidFill>
                <a:latin typeface="Paalalabas Wide"/>
                <a:ea typeface="Paalalabas Wide"/>
                <a:cs typeface="Paalalabas Wide"/>
                <a:sym typeface="Paalalabas Wide"/>
              </a:rPr>
              <a:t>ContSruction Project</a:t>
            </a:r>
          </a:p>
          <a:p>
            <a:pPr algn="l">
              <a:lnSpc>
                <a:spcPts val="3041"/>
              </a:lnSpc>
            </a:pPr>
            <a:r>
              <a:rPr lang="en-US" sz="3011">
                <a:solidFill>
                  <a:srgbClr val="EEEEEE"/>
                </a:solidFill>
                <a:latin typeface="Paalalabas Wide"/>
                <a:ea typeface="Paalalabas Wide"/>
                <a:cs typeface="Paalalabas Wide"/>
                <a:sym typeface="Paalalabas Wide"/>
              </a:rPr>
              <a:t>Monthly Report</a:t>
            </a:r>
          </a:p>
        </p:txBody>
      </p:sp>
      <p:sp>
        <p:nvSpPr>
          <p:cNvPr name="TextBox 30" id="30"/>
          <p:cNvSpPr txBox="true"/>
          <p:nvPr/>
        </p:nvSpPr>
        <p:spPr>
          <a:xfrm rot="0">
            <a:off x="985226" y="1740724"/>
            <a:ext cx="1632253" cy="268059"/>
          </a:xfrm>
          <a:prstGeom prst="rect">
            <a:avLst/>
          </a:prstGeom>
        </p:spPr>
        <p:txBody>
          <a:bodyPr anchor="t" rtlCol="false" tIns="0" lIns="0" bIns="0" rIns="0">
            <a:spAutoFit/>
          </a:bodyPr>
          <a:lstStyle/>
          <a:p>
            <a:pPr algn="l">
              <a:lnSpc>
                <a:spcPts val="2123"/>
              </a:lnSpc>
            </a:pPr>
            <a:r>
              <a:rPr lang="en-US" sz="1516">
                <a:solidFill>
                  <a:srgbClr val="EEEEEE"/>
                </a:solidFill>
                <a:latin typeface="Paalalabas Wide"/>
                <a:ea typeface="Paalalabas Wide"/>
                <a:cs typeface="Paalalabas Wide"/>
                <a:sym typeface="Paalalabas Wide"/>
              </a:rPr>
              <a:t> Task Status</a:t>
            </a:r>
          </a:p>
        </p:txBody>
      </p:sp>
      <p:sp>
        <p:nvSpPr>
          <p:cNvPr name="TextBox 31" id="31"/>
          <p:cNvSpPr txBox="true"/>
          <p:nvPr/>
        </p:nvSpPr>
        <p:spPr>
          <a:xfrm rot="0">
            <a:off x="4782831" y="1759960"/>
            <a:ext cx="3166711" cy="282843"/>
          </a:xfrm>
          <a:prstGeom prst="rect">
            <a:avLst/>
          </a:prstGeom>
        </p:spPr>
        <p:txBody>
          <a:bodyPr anchor="t" rtlCol="false" tIns="0" lIns="0" bIns="0" rIns="0">
            <a:spAutoFit/>
          </a:bodyPr>
          <a:lstStyle/>
          <a:p>
            <a:pPr algn="l">
              <a:lnSpc>
                <a:spcPts val="2260"/>
              </a:lnSpc>
            </a:pPr>
            <a:r>
              <a:rPr lang="en-US" sz="1614">
                <a:solidFill>
                  <a:srgbClr val="EEEEEE"/>
                </a:solidFill>
                <a:latin typeface="Paalalabas Wide"/>
                <a:ea typeface="Paalalabas Wide"/>
                <a:cs typeface="Paalalabas Wide"/>
                <a:sym typeface="Paalalabas Wide"/>
              </a:rPr>
              <a:t> Task Status Bar Chart</a:t>
            </a:r>
          </a:p>
        </p:txBody>
      </p:sp>
      <p:sp>
        <p:nvSpPr>
          <p:cNvPr name="TextBox 32" id="32"/>
          <p:cNvSpPr txBox="true"/>
          <p:nvPr/>
        </p:nvSpPr>
        <p:spPr>
          <a:xfrm rot="0">
            <a:off x="422678" y="2333896"/>
            <a:ext cx="1250776" cy="224155"/>
          </a:xfrm>
          <a:prstGeom prst="rect">
            <a:avLst/>
          </a:prstGeom>
        </p:spPr>
        <p:txBody>
          <a:bodyPr anchor="t" rtlCol="false" tIns="0" lIns="0" bIns="0" rIns="0">
            <a:spAutoFit/>
          </a:bodyPr>
          <a:lstStyle/>
          <a:p>
            <a:pPr algn="r">
              <a:lnSpc>
                <a:spcPts val="1819"/>
              </a:lnSpc>
            </a:pPr>
            <a:r>
              <a:rPr lang="en-US" sz="1299">
                <a:solidFill>
                  <a:srgbClr val="000000"/>
                </a:solidFill>
                <a:latin typeface="Blinker"/>
                <a:ea typeface="Blinker"/>
                <a:cs typeface="Blinker"/>
                <a:sym typeface="Blinker"/>
              </a:rPr>
              <a:t>Project A</a:t>
            </a:r>
          </a:p>
        </p:txBody>
      </p:sp>
      <p:sp>
        <p:nvSpPr>
          <p:cNvPr name="TextBox 33" id="33"/>
          <p:cNvSpPr txBox="true"/>
          <p:nvPr/>
        </p:nvSpPr>
        <p:spPr>
          <a:xfrm rot="0">
            <a:off x="422678" y="2781923"/>
            <a:ext cx="1250776" cy="224155"/>
          </a:xfrm>
          <a:prstGeom prst="rect">
            <a:avLst/>
          </a:prstGeom>
        </p:spPr>
        <p:txBody>
          <a:bodyPr anchor="t" rtlCol="false" tIns="0" lIns="0" bIns="0" rIns="0">
            <a:spAutoFit/>
          </a:bodyPr>
          <a:lstStyle/>
          <a:p>
            <a:pPr algn="r">
              <a:lnSpc>
                <a:spcPts val="1819"/>
              </a:lnSpc>
            </a:pPr>
            <a:r>
              <a:rPr lang="en-US" sz="1299">
                <a:solidFill>
                  <a:srgbClr val="000000"/>
                </a:solidFill>
                <a:latin typeface="Blinker"/>
                <a:ea typeface="Blinker"/>
                <a:cs typeface="Blinker"/>
                <a:sym typeface="Blinker"/>
              </a:rPr>
              <a:t>Project B</a:t>
            </a:r>
          </a:p>
        </p:txBody>
      </p:sp>
      <p:sp>
        <p:nvSpPr>
          <p:cNvPr name="TextBox 34" id="34"/>
          <p:cNvSpPr txBox="true"/>
          <p:nvPr/>
        </p:nvSpPr>
        <p:spPr>
          <a:xfrm rot="0">
            <a:off x="422678" y="3229405"/>
            <a:ext cx="1250776" cy="224155"/>
          </a:xfrm>
          <a:prstGeom prst="rect">
            <a:avLst/>
          </a:prstGeom>
        </p:spPr>
        <p:txBody>
          <a:bodyPr anchor="t" rtlCol="false" tIns="0" lIns="0" bIns="0" rIns="0">
            <a:spAutoFit/>
          </a:bodyPr>
          <a:lstStyle/>
          <a:p>
            <a:pPr algn="r">
              <a:lnSpc>
                <a:spcPts val="1819"/>
              </a:lnSpc>
            </a:pPr>
            <a:r>
              <a:rPr lang="en-US" sz="1299">
                <a:solidFill>
                  <a:srgbClr val="000000"/>
                </a:solidFill>
                <a:latin typeface="Blinker"/>
                <a:ea typeface="Blinker"/>
                <a:cs typeface="Blinker"/>
                <a:sym typeface="Blinker"/>
              </a:rPr>
              <a:t>Project C</a:t>
            </a:r>
          </a:p>
        </p:txBody>
      </p:sp>
      <p:sp>
        <p:nvSpPr>
          <p:cNvPr name="TextBox 35" id="35"/>
          <p:cNvSpPr txBox="true"/>
          <p:nvPr/>
        </p:nvSpPr>
        <p:spPr>
          <a:xfrm rot="0">
            <a:off x="422678" y="3662624"/>
            <a:ext cx="1250776" cy="224155"/>
          </a:xfrm>
          <a:prstGeom prst="rect">
            <a:avLst/>
          </a:prstGeom>
        </p:spPr>
        <p:txBody>
          <a:bodyPr anchor="t" rtlCol="false" tIns="0" lIns="0" bIns="0" rIns="0">
            <a:spAutoFit/>
          </a:bodyPr>
          <a:lstStyle/>
          <a:p>
            <a:pPr algn="r">
              <a:lnSpc>
                <a:spcPts val="1819"/>
              </a:lnSpc>
            </a:pPr>
            <a:r>
              <a:rPr lang="en-US" sz="1299">
                <a:solidFill>
                  <a:srgbClr val="000000"/>
                </a:solidFill>
                <a:latin typeface="Blinker"/>
                <a:ea typeface="Blinker"/>
                <a:cs typeface="Blinker"/>
                <a:sym typeface="Blinker"/>
              </a:rPr>
              <a:t>Project D</a:t>
            </a:r>
          </a:p>
        </p:txBody>
      </p:sp>
      <p:sp>
        <p:nvSpPr>
          <p:cNvPr name="TextBox 36" id="36"/>
          <p:cNvSpPr txBox="true"/>
          <p:nvPr/>
        </p:nvSpPr>
        <p:spPr>
          <a:xfrm rot="0">
            <a:off x="3906689" y="2378060"/>
            <a:ext cx="430600" cy="181315"/>
          </a:xfrm>
          <a:prstGeom prst="rect">
            <a:avLst/>
          </a:prstGeom>
        </p:spPr>
        <p:txBody>
          <a:bodyPr anchor="t" rtlCol="false" tIns="0" lIns="0" bIns="0" rIns="0">
            <a:spAutoFit/>
          </a:bodyPr>
          <a:lstStyle/>
          <a:p>
            <a:pPr algn="just">
              <a:lnSpc>
                <a:spcPts val="1446"/>
              </a:lnSpc>
            </a:pPr>
            <a:r>
              <a:rPr lang="en-US" sz="1033">
                <a:solidFill>
                  <a:srgbClr val="A91D3A"/>
                </a:solidFill>
                <a:latin typeface="Genty Sans"/>
                <a:ea typeface="Genty Sans"/>
                <a:cs typeface="Genty Sans"/>
                <a:sym typeface="Genty Sans"/>
              </a:rPr>
              <a:t>60%</a:t>
            </a:r>
          </a:p>
        </p:txBody>
      </p:sp>
      <p:sp>
        <p:nvSpPr>
          <p:cNvPr name="TextBox 37" id="37"/>
          <p:cNvSpPr txBox="true"/>
          <p:nvPr/>
        </p:nvSpPr>
        <p:spPr>
          <a:xfrm rot="0">
            <a:off x="3906689" y="2824970"/>
            <a:ext cx="430600" cy="181315"/>
          </a:xfrm>
          <a:prstGeom prst="rect">
            <a:avLst/>
          </a:prstGeom>
        </p:spPr>
        <p:txBody>
          <a:bodyPr anchor="t" rtlCol="false" tIns="0" lIns="0" bIns="0" rIns="0">
            <a:spAutoFit/>
          </a:bodyPr>
          <a:lstStyle/>
          <a:p>
            <a:pPr algn="just">
              <a:lnSpc>
                <a:spcPts val="1446"/>
              </a:lnSpc>
            </a:pPr>
            <a:r>
              <a:rPr lang="en-US" sz="1033">
                <a:solidFill>
                  <a:srgbClr val="A91D3A"/>
                </a:solidFill>
                <a:latin typeface="Genty Sans"/>
                <a:ea typeface="Genty Sans"/>
                <a:cs typeface="Genty Sans"/>
                <a:sym typeface="Genty Sans"/>
              </a:rPr>
              <a:t>75%</a:t>
            </a:r>
          </a:p>
        </p:txBody>
      </p:sp>
      <p:sp>
        <p:nvSpPr>
          <p:cNvPr name="TextBox 38" id="38"/>
          <p:cNvSpPr txBox="true"/>
          <p:nvPr/>
        </p:nvSpPr>
        <p:spPr>
          <a:xfrm rot="0">
            <a:off x="3906689" y="3260430"/>
            <a:ext cx="430600" cy="181315"/>
          </a:xfrm>
          <a:prstGeom prst="rect">
            <a:avLst/>
          </a:prstGeom>
        </p:spPr>
        <p:txBody>
          <a:bodyPr anchor="t" rtlCol="false" tIns="0" lIns="0" bIns="0" rIns="0">
            <a:spAutoFit/>
          </a:bodyPr>
          <a:lstStyle/>
          <a:p>
            <a:pPr algn="just">
              <a:lnSpc>
                <a:spcPts val="1446"/>
              </a:lnSpc>
            </a:pPr>
            <a:r>
              <a:rPr lang="en-US" sz="1033">
                <a:solidFill>
                  <a:srgbClr val="A91D3A"/>
                </a:solidFill>
                <a:latin typeface="Genty Sans"/>
                <a:ea typeface="Genty Sans"/>
                <a:cs typeface="Genty Sans"/>
                <a:sym typeface="Genty Sans"/>
              </a:rPr>
              <a:t>25%</a:t>
            </a:r>
          </a:p>
        </p:txBody>
      </p:sp>
      <p:sp>
        <p:nvSpPr>
          <p:cNvPr name="TextBox 39" id="39"/>
          <p:cNvSpPr txBox="true"/>
          <p:nvPr/>
        </p:nvSpPr>
        <p:spPr>
          <a:xfrm rot="0">
            <a:off x="3906689" y="3724675"/>
            <a:ext cx="430600" cy="181315"/>
          </a:xfrm>
          <a:prstGeom prst="rect">
            <a:avLst/>
          </a:prstGeom>
        </p:spPr>
        <p:txBody>
          <a:bodyPr anchor="t" rtlCol="false" tIns="0" lIns="0" bIns="0" rIns="0">
            <a:spAutoFit/>
          </a:bodyPr>
          <a:lstStyle/>
          <a:p>
            <a:pPr algn="just">
              <a:lnSpc>
                <a:spcPts val="1446"/>
              </a:lnSpc>
            </a:pPr>
            <a:r>
              <a:rPr lang="en-US" sz="1033">
                <a:solidFill>
                  <a:srgbClr val="A91D3A"/>
                </a:solidFill>
                <a:latin typeface="Genty Sans"/>
                <a:ea typeface="Genty Sans"/>
                <a:cs typeface="Genty Sans"/>
                <a:sym typeface="Genty Sans"/>
              </a:rPr>
              <a:t>10%</a:t>
            </a:r>
          </a:p>
        </p:txBody>
      </p:sp>
      <p:sp>
        <p:nvSpPr>
          <p:cNvPr name="TextBox 40" id="40"/>
          <p:cNvSpPr txBox="true"/>
          <p:nvPr/>
        </p:nvSpPr>
        <p:spPr>
          <a:xfrm rot="0">
            <a:off x="990637" y="4603078"/>
            <a:ext cx="2074149" cy="268059"/>
          </a:xfrm>
          <a:prstGeom prst="rect">
            <a:avLst/>
          </a:prstGeom>
        </p:spPr>
        <p:txBody>
          <a:bodyPr anchor="t" rtlCol="false" tIns="0" lIns="0" bIns="0" rIns="0">
            <a:spAutoFit/>
          </a:bodyPr>
          <a:lstStyle/>
          <a:p>
            <a:pPr algn="l">
              <a:lnSpc>
                <a:spcPts val="2123"/>
              </a:lnSpc>
            </a:pPr>
            <a:r>
              <a:rPr lang="en-US" sz="1516">
                <a:solidFill>
                  <a:srgbClr val="EEEEEE"/>
                </a:solidFill>
                <a:latin typeface="Paalalabas Wide"/>
                <a:ea typeface="Paalalabas Wide"/>
                <a:cs typeface="Paalalabas Wide"/>
                <a:sym typeface="Paalalabas Wide"/>
              </a:rPr>
              <a:t>Budget Variance</a:t>
            </a:r>
          </a:p>
        </p:txBody>
      </p:sp>
      <p:sp>
        <p:nvSpPr>
          <p:cNvPr name="TextBox 41" id="41"/>
          <p:cNvSpPr txBox="true"/>
          <p:nvPr/>
        </p:nvSpPr>
        <p:spPr>
          <a:xfrm rot="0">
            <a:off x="6662901" y="4104588"/>
            <a:ext cx="2074149" cy="268059"/>
          </a:xfrm>
          <a:prstGeom prst="rect">
            <a:avLst/>
          </a:prstGeom>
        </p:spPr>
        <p:txBody>
          <a:bodyPr anchor="t" rtlCol="false" tIns="0" lIns="0" bIns="0" rIns="0">
            <a:spAutoFit/>
          </a:bodyPr>
          <a:lstStyle/>
          <a:p>
            <a:pPr algn="l">
              <a:lnSpc>
                <a:spcPts val="2123"/>
              </a:lnSpc>
            </a:pPr>
            <a:r>
              <a:rPr lang="en-US" sz="1516">
                <a:solidFill>
                  <a:srgbClr val="EEEEEE"/>
                </a:solidFill>
                <a:latin typeface="Paalalabas Wide"/>
                <a:ea typeface="Paalalabas Wide"/>
                <a:cs typeface="Paalalabas Wide"/>
                <a:sym typeface="Paalalabas Wide"/>
              </a:rPr>
              <a:t>Work Status</a:t>
            </a:r>
          </a:p>
        </p:txBody>
      </p:sp>
      <p:sp>
        <p:nvSpPr>
          <p:cNvPr name="TextBox 42" id="42"/>
          <p:cNvSpPr txBox="true"/>
          <p:nvPr/>
        </p:nvSpPr>
        <p:spPr>
          <a:xfrm rot="0">
            <a:off x="4782831" y="4106377"/>
            <a:ext cx="1288993" cy="532970"/>
          </a:xfrm>
          <a:prstGeom prst="rect">
            <a:avLst/>
          </a:prstGeom>
        </p:spPr>
        <p:txBody>
          <a:bodyPr anchor="t" rtlCol="false" tIns="0" lIns="0" bIns="0" rIns="0">
            <a:spAutoFit/>
          </a:bodyPr>
          <a:lstStyle/>
          <a:p>
            <a:pPr algn="l" marL="0" indent="0" lvl="0">
              <a:lnSpc>
                <a:spcPts val="2123"/>
              </a:lnSpc>
              <a:spcBef>
                <a:spcPct val="0"/>
              </a:spcBef>
            </a:pPr>
            <a:r>
              <a:rPr lang="en-US" sz="1516" strike="noStrike" u="none">
                <a:solidFill>
                  <a:srgbClr val="EEEEEE"/>
                </a:solidFill>
                <a:latin typeface="Paalalabas Wide"/>
                <a:ea typeface="Paalalabas Wide"/>
                <a:cs typeface="Paalalabas Wide"/>
                <a:sym typeface="Paalalabas Wide"/>
              </a:rPr>
              <a:t>Number of</a:t>
            </a:r>
          </a:p>
          <a:p>
            <a:pPr algn="l" marL="0" indent="0" lvl="0">
              <a:lnSpc>
                <a:spcPts val="2123"/>
              </a:lnSpc>
              <a:spcBef>
                <a:spcPct val="0"/>
              </a:spcBef>
            </a:pPr>
            <a:r>
              <a:rPr lang="en-US" sz="1516" strike="noStrike" u="none">
                <a:solidFill>
                  <a:srgbClr val="EEEEEE"/>
                </a:solidFill>
                <a:latin typeface="Paalalabas Wide"/>
                <a:ea typeface="Paalalabas Wide"/>
                <a:cs typeface="Paalalabas Wide"/>
                <a:sym typeface="Paalalabas Wide"/>
              </a:rPr>
              <a:t>workers</a:t>
            </a:r>
          </a:p>
        </p:txBody>
      </p:sp>
      <p:sp>
        <p:nvSpPr>
          <p:cNvPr name="TextBox 43" id="43"/>
          <p:cNvSpPr txBox="true"/>
          <p:nvPr/>
        </p:nvSpPr>
        <p:spPr>
          <a:xfrm rot="0">
            <a:off x="4782831" y="4772697"/>
            <a:ext cx="823143" cy="174625"/>
          </a:xfrm>
          <a:prstGeom prst="rect">
            <a:avLst/>
          </a:prstGeom>
        </p:spPr>
        <p:txBody>
          <a:bodyPr anchor="t" rtlCol="false" tIns="0" lIns="0" bIns="0" rIns="0">
            <a:spAutoFit/>
          </a:bodyPr>
          <a:lstStyle/>
          <a:p>
            <a:pPr algn="just">
              <a:lnSpc>
                <a:spcPts val="1400"/>
              </a:lnSpc>
            </a:pPr>
            <a:r>
              <a:rPr lang="en-US" sz="1000">
                <a:solidFill>
                  <a:srgbClr val="000000"/>
                </a:solidFill>
                <a:latin typeface="Blinker"/>
                <a:ea typeface="Blinker"/>
                <a:cs typeface="Blinker"/>
                <a:sym typeface="Blinker"/>
              </a:rPr>
              <a:t>Builders</a:t>
            </a:r>
          </a:p>
        </p:txBody>
      </p:sp>
      <p:sp>
        <p:nvSpPr>
          <p:cNvPr name="TextBox 44" id="44"/>
          <p:cNvSpPr txBox="true"/>
          <p:nvPr/>
        </p:nvSpPr>
        <p:spPr>
          <a:xfrm rot="0">
            <a:off x="4782831" y="5384876"/>
            <a:ext cx="823143" cy="174625"/>
          </a:xfrm>
          <a:prstGeom prst="rect">
            <a:avLst/>
          </a:prstGeom>
        </p:spPr>
        <p:txBody>
          <a:bodyPr anchor="t" rtlCol="false" tIns="0" lIns="0" bIns="0" rIns="0">
            <a:spAutoFit/>
          </a:bodyPr>
          <a:lstStyle/>
          <a:p>
            <a:pPr algn="just">
              <a:lnSpc>
                <a:spcPts val="1400"/>
              </a:lnSpc>
            </a:pPr>
            <a:r>
              <a:rPr lang="en-US" sz="1000">
                <a:solidFill>
                  <a:srgbClr val="000000"/>
                </a:solidFill>
                <a:latin typeface="Blinker"/>
                <a:ea typeface="Blinker"/>
                <a:cs typeface="Blinker"/>
                <a:sym typeface="Blinker"/>
              </a:rPr>
              <a:t>Plumbers</a:t>
            </a:r>
          </a:p>
        </p:txBody>
      </p:sp>
      <p:sp>
        <p:nvSpPr>
          <p:cNvPr name="TextBox 45" id="45"/>
          <p:cNvSpPr txBox="true"/>
          <p:nvPr/>
        </p:nvSpPr>
        <p:spPr>
          <a:xfrm rot="0">
            <a:off x="4782831" y="5923382"/>
            <a:ext cx="823143" cy="174625"/>
          </a:xfrm>
          <a:prstGeom prst="rect">
            <a:avLst/>
          </a:prstGeom>
        </p:spPr>
        <p:txBody>
          <a:bodyPr anchor="t" rtlCol="false" tIns="0" lIns="0" bIns="0" rIns="0">
            <a:spAutoFit/>
          </a:bodyPr>
          <a:lstStyle/>
          <a:p>
            <a:pPr algn="just">
              <a:lnSpc>
                <a:spcPts val="1400"/>
              </a:lnSpc>
            </a:pPr>
            <a:r>
              <a:rPr lang="en-US" sz="1000">
                <a:solidFill>
                  <a:srgbClr val="000000"/>
                </a:solidFill>
                <a:latin typeface="Blinker"/>
                <a:ea typeface="Blinker"/>
                <a:cs typeface="Blinker"/>
                <a:sym typeface="Blinker"/>
              </a:rPr>
              <a:t>Painters</a:t>
            </a:r>
          </a:p>
        </p:txBody>
      </p:sp>
      <p:sp>
        <p:nvSpPr>
          <p:cNvPr name="TextBox 46" id="46"/>
          <p:cNvSpPr txBox="true"/>
          <p:nvPr/>
        </p:nvSpPr>
        <p:spPr>
          <a:xfrm rot="0">
            <a:off x="7369052" y="607695"/>
            <a:ext cx="1645002" cy="273685"/>
          </a:xfrm>
          <a:prstGeom prst="rect">
            <a:avLst/>
          </a:prstGeom>
        </p:spPr>
        <p:txBody>
          <a:bodyPr anchor="t" rtlCol="false" tIns="0" lIns="0" bIns="0" rIns="0">
            <a:spAutoFit/>
          </a:bodyPr>
          <a:lstStyle/>
          <a:p>
            <a:pPr algn="r">
              <a:lnSpc>
                <a:spcPts val="2239"/>
              </a:lnSpc>
            </a:pPr>
            <a:r>
              <a:rPr lang="en-US" b="true" sz="1599">
                <a:solidFill>
                  <a:srgbClr val="EEEEEE"/>
                </a:solidFill>
                <a:latin typeface="Blinker Bold"/>
                <a:ea typeface="Blinker Bold"/>
                <a:cs typeface="Blinker Bold"/>
                <a:sym typeface="Blinker Bold"/>
              </a:rPr>
              <a:t>LARANA, INC.</a:t>
            </a:r>
          </a:p>
        </p:txBody>
      </p:sp>
      <p:sp>
        <p:nvSpPr>
          <p:cNvPr name="TextBox 47" id="47"/>
          <p:cNvSpPr txBox="true"/>
          <p:nvPr/>
        </p:nvSpPr>
        <p:spPr>
          <a:xfrm rot="0">
            <a:off x="6199394" y="946710"/>
            <a:ext cx="2822686" cy="165100"/>
          </a:xfrm>
          <a:prstGeom prst="rect">
            <a:avLst/>
          </a:prstGeom>
        </p:spPr>
        <p:txBody>
          <a:bodyPr anchor="t" rtlCol="false" tIns="0" lIns="0" bIns="0" rIns="0">
            <a:spAutoFit/>
          </a:bodyPr>
          <a:lstStyle/>
          <a:p>
            <a:pPr algn="r">
              <a:lnSpc>
                <a:spcPts val="1399"/>
              </a:lnSpc>
            </a:pPr>
            <a:r>
              <a:rPr lang="en-US" sz="999">
                <a:solidFill>
                  <a:srgbClr val="EEEEEE"/>
                </a:solidFill>
                <a:latin typeface="Canva Sans"/>
                <a:ea typeface="Canva Sans"/>
                <a:cs typeface="Canva Sans"/>
                <a:sym typeface="Canva Sans"/>
              </a:rPr>
              <a:t>123 Anywhere St., Any City, ST 12345</a:t>
            </a:r>
          </a:p>
        </p:txBody>
      </p:sp>
      <p:sp>
        <p:nvSpPr>
          <p:cNvPr name="TextBox 48" id="48"/>
          <p:cNvSpPr txBox="true"/>
          <p:nvPr/>
        </p:nvSpPr>
        <p:spPr>
          <a:xfrm rot="0">
            <a:off x="6818059" y="1177139"/>
            <a:ext cx="2195994" cy="165100"/>
          </a:xfrm>
          <a:prstGeom prst="rect">
            <a:avLst/>
          </a:prstGeom>
        </p:spPr>
        <p:txBody>
          <a:bodyPr anchor="t" rtlCol="false" tIns="0" lIns="0" bIns="0" rIns="0">
            <a:spAutoFit/>
          </a:bodyPr>
          <a:lstStyle/>
          <a:p>
            <a:pPr algn="r">
              <a:lnSpc>
                <a:spcPts val="1399"/>
              </a:lnSpc>
            </a:pPr>
            <a:r>
              <a:rPr lang="en-US" sz="999" u="sng">
                <a:solidFill>
                  <a:srgbClr val="EEEEEE"/>
                </a:solidFill>
                <a:latin typeface="Canva Sans"/>
                <a:ea typeface="Canva Sans"/>
                <a:cs typeface="Canva Sans"/>
                <a:sym typeface="Canva Sans"/>
              </a:rPr>
              <a:t>www.reallygreatsite.com</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131842"/>
        </a:solidFill>
      </p:bgPr>
    </p:bg>
    <p:spTree>
      <p:nvGrpSpPr>
        <p:cNvPr id="1" name=""/>
        <p:cNvGrpSpPr/>
        <p:nvPr/>
      </p:nvGrpSpPr>
      <p:grpSpPr>
        <a:xfrm>
          <a:off x="0" y="0"/>
          <a:ext cx="0" cy="0"/>
          <a:chOff x="0" y="0"/>
          <a:chExt cx="0" cy="0"/>
        </a:xfrm>
      </p:grpSpPr>
      <p:sp>
        <p:nvSpPr>
          <p:cNvPr name="Freeform 2" id="2"/>
          <p:cNvSpPr/>
          <p:nvPr/>
        </p:nvSpPr>
        <p:spPr>
          <a:xfrm flipH="false" flipV="false" rot="0">
            <a:off x="5330781" y="2046917"/>
            <a:ext cx="3691299" cy="3368310"/>
          </a:xfrm>
          <a:custGeom>
            <a:avLst/>
            <a:gdLst/>
            <a:ahLst/>
            <a:cxnLst/>
            <a:rect r="r" b="b" t="t" l="l"/>
            <a:pathLst>
              <a:path h="3368310" w="3691299">
                <a:moveTo>
                  <a:pt x="0" y="0"/>
                </a:moveTo>
                <a:lnTo>
                  <a:pt x="3691299" y="0"/>
                </a:lnTo>
                <a:lnTo>
                  <a:pt x="3691299" y="3368310"/>
                </a:lnTo>
                <a:lnTo>
                  <a:pt x="0" y="3368310"/>
                </a:lnTo>
                <a:lnTo>
                  <a:pt x="0" y="0"/>
                </a:lnTo>
                <a:close/>
              </a:path>
            </a:pathLst>
          </a:custGeom>
          <a:blipFill>
            <a:blip r:embed="rId2"/>
            <a:stretch>
              <a:fillRect l="0" t="0" r="0" b="0"/>
            </a:stretch>
          </a:blipFill>
        </p:spPr>
      </p:sp>
      <p:sp>
        <p:nvSpPr>
          <p:cNvPr name="Freeform 3" id="3"/>
          <p:cNvSpPr/>
          <p:nvPr/>
        </p:nvSpPr>
        <p:spPr>
          <a:xfrm flipH="false" flipV="true" rot="-2252770">
            <a:off x="6427022" y="1698046"/>
            <a:ext cx="762749" cy="215477"/>
          </a:xfrm>
          <a:custGeom>
            <a:avLst/>
            <a:gdLst/>
            <a:ahLst/>
            <a:cxnLst/>
            <a:rect r="r" b="b" t="t" l="l"/>
            <a:pathLst>
              <a:path h="215477" w="762749">
                <a:moveTo>
                  <a:pt x="0" y="215477"/>
                </a:moveTo>
                <a:lnTo>
                  <a:pt x="762750" y="215477"/>
                </a:lnTo>
                <a:lnTo>
                  <a:pt x="762750" y="0"/>
                </a:lnTo>
                <a:lnTo>
                  <a:pt x="0" y="0"/>
                </a:lnTo>
                <a:lnTo>
                  <a:pt x="0" y="215477"/>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true" rot="-4349807">
            <a:off x="4637530" y="4243326"/>
            <a:ext cx="762749" cy="215477"/>
          </a:xfrm>
          <a:custGeom>
            <a:avLst/>
            <a:gdLst/>
            <a:ahLst/>
            <a:cxnLst/>
            <a:rect r="r" b="b" t="t" l="l"/>
            <a:pathLst>
              <a:path h="215477" w="762749">
                <a:moveTo>
                  <a:pt x="762749" y="215477"/>
                </a:moveTo>
                <a:lnTo>
                  <a:pt x="0" y="215477"/>
                </a:lnTo>
                <a:lnTo>
                  <a:pt x="0" y="0"/>
                </a:lnTo>
                <a:lnTo>
                  <a:pt x="762749" y="0"/>
                </a:lnTo>
                <a:lnTo>
                  <a:pt x="762749" y="215477"/>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true" flipV="false" rot="-3626228">
            <a:off x="7207155" y="5561919"/>
            <a:ext cx="762749" cy="215477"/>
          </a:xfrm>
          <a:custGeom>
            <a:avLst/>
            <a:gdLst/>
            <a:ahLst/>
            <a:cxnLst/>
            <a:rect r="r" b="b" t="t" l="l"/>
            <a:pathLst>
              <a:path h="215477" w="762749">
                <a:moveTo>
                  <a:pt x="762749" y="0"/>
                </a:moveTo>
                <a:lnTo>
                  <a:pt x="0" y="0"/>
                </a:lnTo>
                <a:lnTo>
                  <a:pt x="0" y="215476"/>
                </a:lnTo>
                <a:lnTo>
                  <a:pt x="762749" y="215476"/>
                </a:lnTo>
                <a:lnTo>
                  <a:pt x="762749"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true" flipV="false" rot="-5898019">
            <a:off x="8738208" y="4474370"/>
            <a:ext cx="762749" cy="215477"/>
          </a:xfrm>
          <a:custGeom>
            <a:avLst/>
            <a:gdLst/>
            <a:ahLst/>
            <a:cxnLst/>
            <a:rect r="r" b="b" t="t" l="l"/>
            <a:pathLst>
              <a:path h="215477" w="762749">
                <a:moveTo>
                  <a:pt x="762749" y="0"/>
                </a:moveTo>
                <a:lnTo>
                  <a:pt x="0" y="0"/>
                </a:lnTo>
                <a:lnTo>
                  <a:pt x="0" y="215477"/>
                </a:lnTo>
                <a:lnTo>
                  <a:pt x="762749" y="215477"/>
                </a:lnTo>
                <a:lnTo>
                  <a:pt x="762749"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7266244" y="1294610"/>
            <a:ext cx="1353586" cy="552339"/>
          </a:xfrm>
          <a:prstGeom prst="rect">
            <a:avLst/>
          </a:prstGeom>
        </p:spPr>
        <p:txBody>
          <a:bodyPr anchor="t" rtlCol="false" tIns="0" lIns="0" bIns="0" rIns="0">
            <a:spAutoFit/>
          </a:bodyPr>
          <a:lstStyle/>
          <a:p>
            <a:pPr algn="l">
              <a:lnSpc>
                <a:spcPts val="4238"/>
              </a:lnSpc>
            </a:pPr>
            <a:r>
              <a:rPr lang="en-US" sz="3027">
                <a:solidFill>
                  <a:srgbClr val="FFFFFF"/>
                </a:solidFill>
                <a:latin typeface="Poppins"/>
                <a:ea typeface="Poppins"/>
                <a:cs typeface="Poppins"/>
                <a:sym typeface="Poppins"/>
              </a:rPr>
              <a:t>40%</a:t>
            </a:r>
          </a:p>
        </p:txBody>
      </p:sp>
      <p:sp>
        <p:nvSpPr>
          <p:cNvPr name="TextBox 8" id="8"/>
          <p:cNvSpPr txBox="true"/>
          <p:nvPr/>
        </p:nvSpPr>
        <p:spPr>
          <a:xfrm rot="0">
            <a:off x="4621927" y="4719790"/>
            <a:ext cx="1353586" cy="552339"/>
          </a:xfrm>
          <a:prstGeom prst="rect">
            <a:avLst/>
          </a:prstGeom>
        </p:spPr>
        <p:txBody>
          <a:bodyPr anchor="t" rtlCol="false" tIns="0" lIns="0" bIns="0" rIns="0">
            <a:spAutoFit/>
          </a:bodyPr>
          <a:lstStyle/>
          <a:p>
            <a:pPr algn="l">
              <a:lnSpc>
                <a:spcPts val="4238"/>
              </a:lnSpc>
            </a:pPr>
            <a:r>
              <a:rPr lang="en-US" sz="3027">
                <a:solidFill>
                  <a:srgbClr val="FFFFFF"/>
                </a:solidFill>
                <a:latin typeface="Poppins"/>
                <a:ea typeface="Poppins"/>
                <a:cs typeface="Poppins"/>
                <a:sym typeface="Poppins"/>
              </a:rPr>
              <a:t>30%</a:t>
            </a:r>
          </a:p>
        </p:txBody>
      </p:sp>
      <p:sp>
        <p:nvSpPr>
          <p:cNvPr name="TextBox 9" id="9"/>
          <p:cNvSpPr txBox="true"/>
          <p:nvPr/>
        </p:nvSpPr>
        <p:spPr>
          <a:xfrm rot="0">
            <a:off x="8586135" y="4961278"/>
            <a:ext cx="1066895" cy="551745"/>
          </a:xfrm>
          <a:prstGeom prst="rect">
            <a:avLst/>
          </a:prstGeom>
        </p:spPr>
        <p:txBody>
          <a:bodyPr anchor="t" rtlCol="false" tIns="0" lIns="0" bIns="0" rIns="0">
            <a:spAutoFit/>
          </a:bodyPr>
          <a:lstStyle/>
          <a:p>
            <a:pPr algn="ctr">
              <a:lnSpc>
                <a:spcPts val="4238"/>
              </a:lnSpc>
            </a:pPr>
            <a:r>
              <a:rPr lang="en-US" sz="3027">
                <a:solidFill>
                  <a:srgbClr val="FFFFFF"/>
                </a:solidFill>
                <a:latin typeface="Poppins"/>
                <a:ea typeface="Poppins"/>
                <a:cs typeface="Poppins"/>
                <a:sym typeface="Poppins"/>
              </a:rPr>
              <a:t>10%</a:t>
            </a:r>
          </a:p>
        </p:txBody>
      </p:sp>
      <p:sp>
        <p:nvSpPr>
          <p:cNvPr name="TextBox 10" id="10"/>
          <p:cNvSpPr txBox="true"/>
          <p:nvPr/>
        </p:nvSpPr>
        <p:spPr>
          <a:xfrm rot="0">
            <a:off x="5879633" y="5658626"/>
            <a:ext cx="1353586" cy="551745"/>
          </a:xfrm>
          <a:prstGeom prst="rect">
            <a:avLst/>
          </a:prstGeom>
        </p:spPr>
        <p:txBody>
          <a:bodyPr anchor="t" rtlCol="false" tIns="0" lIns="0" bIns="0" rIns="0">
            <a:spAutoFit/>
          </a:bodyPr>
          <a:lstStyle/>
          <a:p>
            <a:pPr algn="r">
              <a:lnSpc>
                <a:spcPts val="4238"/>
              </a:lnSpc>
            </a:pPr>
            <a:r>
              <a:rPr lang="en-US" sz="3027">
                <a:solidFill>
                  <a:srgbClr val="FFFFFF"/>
                </a:solidFill>
                <a:latin typeface="Poppins"/>
                <a:ea typeface="Poppins"/>
                <a:cs typeface="Poppins"/>
                <a:sym typeface="Poppins"/>
              </a:rPr>
              <a:t>20%</a:t>
            </a:r>
          </a:p>
        </p:txBody>
      </p:sp>
      <p:grpSp>
        <p:nvGrpSpPr>
          <p:cNvPr name="Group 11" id="11"/>
          <p:cNvGrpSpPr/>
          <p:nvPr/>
        </p:nvGrpSpPr>
        <p:grpSpPr>
          <a:xfrm rot="0">
            <a:off x="731520" y="3065449"/>
            <a:ext cx="3582398" cy="3432506"/>
            <a:chOff x="0" y="0"/>
            <a:chExt cx="1326814" cy="1271298"/>
          </a:xfrm>
        </p:grpSpPr>
        <p:sp>
          <p:nvSpPr>
            <p:cNvPr name="Freeform 12" id="12"/>
            <p:cNvSpPr/>
            <p:nvPr/>
          </p:nvSpPr>
          <p:spPr>
            <a:xfrm flipH="false" flipV="false" rot="0">
              <a:off x="0" y="0"/>
              <a:ext cx="1326814" cy="1271298"/>
            </a:xfrm>
            <a:custGeom>
              <a:avLst/>
              <a:gdLst/>
              <a:ahLst/>
              <a:cxnLst/>
              <a:rect r="r" b="b" t="t" l="l"/>
              <a:pathLst>
                <a:path h="1271298" w="1326814">
                  <a:moveTo>
                    <a:pt x="103733" y="0"/>
                  </a:moveTo>
                  <a:lnTo>
                    <a:pt x="1223081" y="0"/>
                  </a:lnTo>
                  <a:cubicBezTo>
                    <a:pt x="1280372" y="0"/>
                    <a:pt x="1326814" y="46443"/>
                    <a:pt x="1326814" y="103733"/>
                  </a:cubicBezTo>
                  <a:lnTo>
                    <a:pt x="1326814" y="1167566"/>
                  </a:lnTo>
                  <a:cubicBezTo>
                    <a:pt x="1326814" y="1224856"/>
                    <a:pt x="1280372" y="1271298"/>
                    <a:pt x="1223081" y="1271298"/>
                  </a:cubicBezTo>
                  <a:lnTo>
                    <a:pt x="103733" y="1271298"/>
                  </a:lnTo>
                  <a:cubicBezTo>
                    <a:pt x="46443" y="1271298"/>
                    <a:pt x="0" y="1224856"/>
                    <a:pt x="0" y="1167566"/>
                  </a:cubicBezTo>
                  <a:lnTo>
                    <a:pt x="0" y="103733"/>
                  </a:lnTo>
                  <a:cubicBezTo>
                    <a:pt x="0" y="46443"/>
                    <a:pt x="46443" y="0"/>
                    <a:pt x="103733" y="0"/>
                  </a:cubicBezTo>
                  <a:close/>
                </a:path>
              </a:pathLst>
            </a:custGeom>
            <a:solidFill>
              <a:srgbClr val="000000">
                <a:alpha val="0"/>
              </a:srgbClr>
            </a:solidFill>
            <a:ln w="19050" cap="rnd">
              <a:solidFill>
                <a:srgbClr val="FFFFFF"/>
              </a:solidFill>
              <a:prstDash val="solid"/>
              <a:round/>
            </a:ln>
          </p:spPr>
        </p:sp>
        <p:sp>
          <p:nvSpPr>
            <p:cNvPr name="TextBox 13" id="13"/>
            <p:cNvSpPr txBox="true"/>
            <p:nvPr/>
          </p:nvSpPr>
          <p:spPr>
            <a:xfrm>
              <a:off x="0" y="-47625"/>
              <a:ext cx="1326814" cy="1318923"/>
            </a:xfrm>
            <a:prstGeom prst="rect">
              <a:avLst/>
            </a:prstGeom>
          </p:spPr>
          <p:txBody>
            <a:bodyPr anchor="ctr" rtlCol="false" tIns="50800" lIns="50800" bIns="50800" rIns="50800"/>
            <a:lstStyle/>
            <a:p>
              <a:pPr algn="ctr">
                <a:lnSpc>
                  <a:spcPts val="1960"/>
                </a:lnSpc>
              </a:pPr>
            </a:p>
          </p:txBody>
        </p:sp>
      </p:grpSp>
      <p:grpSp>
        <p:nvGrpSpPr>
          <p:cNvPr name="Group 14" id="14"/>
          <p:cNvGrpSpPr/>
          <p:nvPr/>
        </p:nvGrpSpPr>
        <p:grpSpPr>
          <a:xfrm rot="0">
            <a:off x="1080065" y="3375091"/>
            <a:ext cx="978235" cy="305375"/>
            <a:chOff x="0" y="0"/>
            <a:chExt cx="362309" cy="113102"/>
          </a:xfrm>
        </p:grpSpPr>
        <p:sp>
          <p:nvSpPr>
            <p:cNvPr name="Freeform 15" id="15"/>
            <p:cNvSpPr/>
            <p:nvPr/>
          </p:nvSpPr>
          <p:spPr>
            <a:xfrm flipH="false" flipV="false" rot="0">
              <a:off x="0" y="0"/>
              <a:ext cx="362309" cy="113102"/>
            </a:xfrm>
            <a:custGeom>
              <a:avLst/>
              <a:gdLst/>
              <a:ahLst/>
              <a:cxnLst/>
              <a:rect r="r" b="b" t="t" l="l"/>
              <a:pathLst>
                <a:path h="113102" w="362309">
                  <a:moveTo>
                    <a:pt x="56551" y="0"/>
                  </a:moveTo>
                  <a:lnTo>
                    <a:pt x="305758" y="0"/>
                  </a:lnTo>
                  <a:cubicBezTo>
                    <a:pt x="320757" y="0"/>
                    <a:pt x="335141" y="5958"/>
                    <a:pt x="345746" y="16563"/>
                  </a:cubicBezTo>
                  <a:cubicBezTo>
                    <a:pt x="356351" y="27169"/>
                    <a:pt x="362309" y="41553"/>
                    <a:pt x="362309" y="56551"/>
                  </a:cubicBezTo>
                  <a:lnTo>
                    <a:pt x="362309" y="56551"/>
                  </a:lnTo>
                  <a:cubicBezTo>
                    <a:pt x="362309" y="87783"/>
                    <a:pt x="336991" y="113102"/>
                    <a:pt x="305758" y="113102"/>
                  </a:cubicBezTo>
                  <a:lnTo>
                    <a:pt x="56551" y="113102"/>
                  </a:lnTo>
                  <a:cubicBezTo>
                    <a:pt x="41553" y="113102"/>
                    <a:pt x="27169" y="107144"/>
                    <a:pt x="16563" y="96538"/>
                  </a:cubicBezTo>
                  <a:cubicBezTo>
                    <a:pt x="5958" y="85933"/>
                    <a:pt x="0" y="71549"/>
                    <a:pt x="0" y="56551"/>
                  </a:cubicBezTo>
                  <a:lnTo>
                    <a:pt x="0" y="56551"/>
                  </a:lnTo>
                  <a:cubicBezTo>
                    <a:pt x="0" y="41553"/>
                    <a:pt x="5958" y="27169"/>
                    <a:pt x="16563" y="16563"/>
                  </a:cubicBezTo>
                  <a:cubicBezTo>
                    <a:pt x="27169" y="5958"/>
                    <a:pt x="41553" y="0"/>
                    <a:pt x="56551" y="0"/>
                  </a:cubicBezTo>
                  <a:close/>
                </a:path>
              </a:pathLst>
            </a:custGeom>
            <a:solidFill>
              <a:srgbClr val="5CD96B"/>
            </a:solidFill>
          </p:spPr>
        </p:sp>
        <p:sp>
          <p:nvSpPr>
            <p:cNvPr name="TextBox 16" id="16"/>
            <p:cNvSpPr txBox="true"/>
            <p:nvPr/>
          </p:nvSpPr>
          <p:spPr>
            <a:xfrm>
              <a:off x="0" y="-47625"/>
              <a:ext cx="362309" cy="160727"/>
            </a:xfrm>
            <a:prstGeom prst="rect">
              <a:avLst/>
            </a:prstGeom>
          </p:spPr>
          <p:txBody>
            <a:bodyPr anchor="ctr" rtlCol="false" tIns="50800" lIns="50800" bIns="50800" rIns="50800"/>
            <a:lstStyle/>
            <a:p>
              <a:pPr algn="ctr">
                <a:lnSpc>
                  <a:spcPts val="1960"/>
                </a:lnSpc>
              </a:pPr>
            </a:p>
          </p:txBody>
        </p:sp>
      </p:grpSp>
      <p:grpSp>
        <p:nvGrpSpPr>
          <p:cNvPr name="Group 17" id="17"/>
          <p:cNvGrpSpPr/>
          <p:nvPr/>
        </p:nvGrpSpPr>
        <p:grpSpPr>
          <a:xfrm rot="0">
            <a:off x="1080065" y="4834090"/>
            <a:ext cx="978235" cy="305375"/>
            <a:chOff x="0" y="0"/>
            <a:chExt cx="362309" cy="113102"/>
          </a:xfrm>
        </p:grpSpPr>
        <p:sp>
          <p:nvSpPr>
            <p:cNvPr name="Freeform 18" id="18"/>
            <p:cNvSpPr/>
            <p:nvPr/>
          </p:nvSpPr>
          <p:spPr>
            <a:xfrm flipH="false" flipV="false" rot="0">
              <a:off x="0" y="0"/>
              <a:ext cx="362309" cy="113102"/>
            </a:xfrm>
            <a:custGeom>
              <a:avLst/>
              <a:gdLst/>
              <a:ahLst/>
              <a:cxnLst/>
              <a:rect r="r" b="b" t="t" l="l"/>
              <a:pathLst>
                <a:path h="113102" w="362309">
                  <a:moveTo>
                    <a:pt x="56551" y="0"/>
                  </a:moveTo>
                  <a:lnTo>
                    <a:pt x="305758" y="0"/>
                  </a:lnTo>
                  <a:cubicBezTo>
                    <a:pt x="320757" y="0"/>
                    <a:pt x="335141" y="5958"/>
                    <a:pt x="345746" y="16563"/>
                  </a:cubicBezTo>
                  <a:cubicBezTo>
                    <a:pt x="356351" y="27169"/>
                    <a:pt x="362309" y="41553"/>
                    <a:pt x="362309" y="56551"/>
                  </a:cubicBezTo>
                  <a:lnTo>
                    <a:pt x="362309" y="56551"/>
                  </a:lnTo>
                  <a:cubicBezTo>
                    <a:pt x="362309" y="87783"/>
                    <a:pt x="336991" y="113102"/>
                    <a:pt x="305758" y="113102"/>
                  </a:cubicBezTo>
                  <a:lnTo>
                    <a:pt x="56551" y="113102"/>
                  </a:lnTo>
                  <a:cubicBezTo>
                    <a:pt x="41553" y="113102"/>
                    <a:pt x="27169" y="107144"/>
                    <a:pt x="16563" y="96538"/>
                  </a:cubicBezTo>
                  <a:cubicBezTo>
                    <a:pt x="5958" y="85933"/>
                    <a:pt x="0" y="71549"/>
                    <a:pt x="0" y="56551"/>
                  </a:cubicBezTo>
                  <a:lnTo>
                    <a:pt x="0" y="56551"/>
                  </a:lnTo>
                  <a:cubicBezTo>
                    <a:pt x="0" y="41553"/>
                    <a:pt x="5958" y="27169"/>
                    <a:pt x="16563" y="16563"/>
                  </a:cubicBezTo>
                  <a:cubicBezTo>
                    <a:pt x="27169" y="5958"/>
                    <a:pt x="41553" y="0"/>
                    <a:pt x="56551" y="0"/>
                  </a:cubicBezTo>
                  <a:close/>
                </a:path>
              </a:pathLst>
            </a:custGeom>
            <a:solidFill>
              <a:srgbClr val="F66E95"/>
            </a:solidFill>
          </p:spPr>
        </p:sp>
        <p:sp>
          <p:nvSpPr>
            <p:cNvPr name="TextBox 19" id="19"/>
            <p:cNvSpPr txBox="true"/>
            <p:nvPr/>
          </p:nvSpPr>
          <p:spPr>
            <a:xfrm>
              <a:off x="0" y="-47625"/>
              <a:ext cx="362309" cy="160727"/>
            </a:xfrm>
            <a:prstGeom prst="rect">
              <a:avLst/>
            </a:prstGeom>
          </p:spPr>
          <p:txBody>
            <a:bodyPr anchor="ctr" rtlCol="false" tIns="50800" lIns="50800" bIns="50800" rIns="50800"/>
            <a:lstStyle/>
            <a:p>
              <a:pPr algn="ctr">
                <a:lnSpc>
                  <a:spcPts val="1960"/>
                </a:lnSpc>
              </a:pPr>
            </a:p>
          </p:txBody>
        </p:sp>
      </p:grpSp>
      <p:grpSp>
        <p:nvGrpSpPr>
          <p:cNvPr name="Group 20" id="20"/>
          <p:cNvGrpSpPr/>
          <p:nvPr/>
        </p:nvGrpSpPr>
        <p:grpSpPr>
          <a:xfrm rot="0">
            <a:off x="1080065" y="4103450"/>
            <a:ext cx="978235" cy="305375"/>
            <a:chOff x="0" y="0"/>
            <a:chExt cx="362309" cy="113102"/>
          </a:xfrm>
        </p:grpSpPr>
        <p:sp>
          <p:nvSpPr>
            <p:cNvPr name="Freeform 21" id="21"/>
            <p:cNvSpPr/>
            <p:nvPr/>
          </p:nvSpPr>
          <p:spPr>
            <a:xfrm flipH="false" flipV="false" rot="0">
              <a:off x="0" y="0"/>
              <a:ext cx="362309" cy="113102"/>
            </a:xfrm>
            <a:custGeom>
              <a:avLst/>
              <a:gdLst/>
              <a:ahLst/>
              <a:cxnLst/>
              <a:rect r="r" b="b" t="t" l="l"/>
              <a:pathLst>
                <a:path h="113102" w="362309">
                  <a:moveTo>
                    <a:pt x="56551" y="0"/>
                  </a:moveTo>
                  <a:lnTo>
                    <a:pt x="305758" y="0"/>
                  </a:lnTo>
                  <a:cubicBezTo>
                    <a:pt x="320757" y="0"/>
                    <a:pt x="335141" y="5958"/>
                    <a:pt x="345746" y="16563"/>
                  </a:cubicBezTo>
                  <a:cubicBezTo>
                    <a:pt x="356351" y="27169"/>
                    <a:pt x="362309" y="41553"/>
                    <a:pt x="362309" y="56551"/>
                  </a:cubicBezTo>
                  <a:lnTo>
                    <a:pt x="362309" y="56551"/>
                  </a:lnTo>
                  <a:cubicBezTo>
                    <a:pt x="362309" y="87783"/>
                    <a:pt x="336991" y="113102"/>
                    <a:pt x="305758" y="113102"/>
                  </a:cubicBezTo>
                  <a:lnTo>
                    <a:pt x="56551" y="113102"/>
                  </a:lnTo>
                  <a:cubicBezTo>
                    <a:pt x="41553" y="113102"/>
                    <a:pt x="27169" y="107144"/>
                    <a:pt x="16563" y="96538"/>
                  </a:cubicBezTo>
                  <a:cubicBezTo>
                    <a:pt x="5958" y="85933"/>
                    <a:pt x="0" y="71549"/>
                    <a:pt x="0" y="56551"/>
                  </a:cubicBezTo>
                  <a:lnTo>
                    <a:pt x="0" y="56551"/>
                  </a:lnTo>
                  <a:cubicBezTo>
                    <a:pt x="0" y="41553"/>
                    <a:pt x="5958" y="27169"/>
                    <a:pt x="16563" y="16563"/>
                  </a:cubicBezTo>
                  <a:cubicBezTo>
                    <a:pt x="27169" y="5958"/>
                    <a:pt x="41553" y="0"/>
                    <a:pt x="56551" y="0"/>
                  </a:cubicBezTo>
                  <a:close/>
                </a:path>
              </a:pathLst>
            </a:custGeom>
            <a:solidFill>
              <a:srgbClr val="6B50FA"/>
            </a:solidFill>
          </p:spPr>
        </p:sp>
        <p:sp>
          <p:nvSpPr>
            <p:cNvPr name="TextBox 22" id="22"/>
            <p:cNvSpPr txBox="true"/>
            <p:nvPr/>
          </p:nvSpPr>
          <p:spPr>
            <a:xfrm>
              <a:off x="0" y="-47625"/>
              <a:ext cx="362309" cy="160727"/>
            </a:xfrm>
            <a:prstGeom prst="rect">
              <a:avLst/>
            </a:prstGeom>
          </p:spPr>
          <p:txBody>
            <a:bodyPr anchor="ctr" rtlCol="false" tIns="50800" lIns="50800" bIns="50800" rIns="50800"/>
            <a:lstStyle/>
            <a:p>
              <a:pPr algn="ctr">
                <a:lnSpc>
                  <a:spcPts val="1960"/>
                </a:lnSpc>
              </a:pPr>
            </a:p>
          </p:txBody>
        </p:sp>
      </p:grpSp>
      <p:grpSp>
        <p:nvGrpSpPr>
          <p:cNvPr name="Group 23" id="23"/>
          <p:cNvGrpSpPr/>
          <p:nvPr/>
        </p:nvGrpSpPr>
        <p:grpSpPr>
          <a:xfrm rot="0">
            <a:off x="1080065" y="5562449"/>
            <a:ext cx="978235" cy="305375"/>
            <a:chOff x="0" y="0"/>
            <a:chExt cx="362309" cy="113102"/>
          </a:xfrm>
        </p:grpSpPr>
        <p:sp>
          <p:nvSpPr>
            <p:cNvPr name="Freeform 24" id="24"/>
            <p:cNvSpPr/>
            <p:nvPr/>
          </p:nvSpPr>
          <p:spPr>
            <a:xfrm flipH="false" flipV="false" rot="0">
              <a:off x="0" y="0"/>
              <a:ext cx="362309" cy="113102"/>
            </a:xfrm>
            <a:custGeom>
              <a:avLst/>
              <a:gdLst/>
              <a:ahLst/>
              <a:cxnLst/>
              <a:rect r="r" b="b" t="t" l="l"/>
              <a:pathLst>
                <a:path h="113102" w="362309">
                  <a:moveTo>
                    <a:pt x="56551" y="0"/>
                  </a:moveTo>
                  <a:lnTo>
                    <a:pt x="305758" y="0"/>
                  </a:lnTo>
                  <a:cubicBezTo>
                    <a:pt x="320757" y="0"/>
                    <a:pt x="335141" y="5958"/>
                    <a:pt x="345746" y="16563"/>
                  </a:cubicBezTo>
                  <a:cubicBezTo>
                    <a:pt x="356351" y="27169"/>
                    <a:pt x="362309" y="41553"/>
                    <a:pt x="362309" y="56551"/>
                  </a:cubicBezTo>
                  <a:lnTo>
                    <a:pt x="362309" y="56551"/>
                  </a:lnTo>
                  <a:cubicBezTo>
                    <a:pt x="362309" y="87783"/>
                    <a:pt x="336991" y="113102"/>
                    <a:pt x="305758" y="113102"/>
                  </a:cubicBezTo>
                  <a:lnTo>
                    <a:pt x="56551" y="113102"/>
                  </a:lnTo>
                  <a:cubicBezTo>
                    <a:pt x="41553" y="113102"/>
                    <a:pt x="27169" y="107144"/>
                    <a:pt x="16563" y="96538"/>
                  </a:cubicBezTo>
                  <a:cubicBezTo>
                    <a:pt x="5958" y="85933"/>
                    <a:pt x="0" y="71549"/>
                    <a:pt x="0" y="56551"/>
                  </a:cubicBezTo>
                  <a:lnTo>
                    <a:pt x="0" y="56551"/>
                  </a:lnTo>
                  <a:cubicBezTo>
                    <a:pt x="0" y="41553"/>
                    <a:pt x="5958" y="27169"/>
                    <a:pt x="16563" y="16563"/>
                  </a:cubicBezTo>
                  <a:cubicBezTo>
                    <a:pt x="27169" y="5958"/>
                    <a:pt x="41553" y="0"/>
                    <a:pt x="56551" y="0"/>
                  </a:cubicBezTo>
                  <a:close/>
                </a:path>
              </a:pathLst>
            </a:custGeom>
            <a:solidFill>
              <a:srgbClr val="ED6D29"/>
            </a:solidFill>
          </p:spPr>
        </p:sp>
        <p:sp>
          <p:nvSpPr>
            <p:cNvPr name="TextBox 25" id="25"/>
            <p:cNvSpPr txBox="true"/>
            <p:nvPr/>
          </p:nvSpPr>
          <p:spPr>
            <a:xfrm>
              <a:off x="0" y="-47625"/>
              <a:ext cx="362309" cy="160727"/>
            </a:xfrm>
            <a:prstGeom prst="rect">
              <a:avLst/>
            </a:prstGeom>
          </p:spPr>
          <p:txBody>
            <a:bodyPr anchor="ctr" rtlCol="false" tIns="50800" lIns="50800" bIns="50800" rIns="50800"/>
            <a:lstStyle/>
            <a:p>
              <a:pPr algn="ctr">
                <a:lnSpc>
                  <a:spcPts val="1960"/>
                </a:lnSpc>
              </a:pPr>
            </a:p>
          </p:txBody>
        </p:sp>
      </p:grpSp>
      <p:sp>
        <p:nvSpPr>
          <p:cNvPr name="TextBox 26" id="26"/>
          <p:cNvSpPr txBox="true"/>
          <p:nvPr/>
        </p:nvSpPr>
        <p:spPr>
          <a:xfrm rot="0">
            <a:off x="731520" y="826770"/>
            <a:ext cx="4287384" cy="2164069"/>
          </a:xfrm>
          <a:prstGeom prst="rect">
            <a:avLst/>
          </a:prstGeom>
        </p:spPr>
        <p:txBody>
          <a:bodyPr anchor="t" rtlCol="false" tIns="0" lIns="0" bIns="0" rIns="0">
            <a:spAutoFit/>
          </a:bodyPr>
          <a:lstStyle/>
          <a:p>
            <a:pPr algn="l">
              <a:lnSpc>
                <a:spcPts val="8268"/>
              </a:lnSpc>
            </a:pPr>
            <a:r>
              <a:rPr lang="en-US" sz="8524" b="true">
                <a:solidFill>
                  <a:srgbClr val="F3CA52"/>
                </a:solidFill>
                <a:latin typeface="Atkinson Hyperlegible Bold"/>
                <a:ea typeface="Atkinson Hyperlegible Bold"/>
                <a:cs typeface="Atkinson Hyperlegible Bold"/>
                <a:sym typeface="Atkinson Hyperlegible Bold"/>
              </a:rPr>
              <a:t>PIE CHART</a:t>
            </a:r>
          </a:p>
        </p:txBody>
      </p:sp>
      <p:sp>
        <p:nvSpPr>
          <p:cNvPr name="TextBox 27" id="27"/>
          <p:cNvSpPr txBox="true"/>
          <p:nvPr/>
        </p:nvSpPr>
        <p:spPr>
          <a:xfrm rot="0">
            <a:off x="1080065" y="3692428"/>
            <a:ext cx="1859546" cy="308528"/>
          </a:xfrm>
          <a:prstGeom prst="rect">
            <a:avLst/>
          </a:prstGeom>
        </p:spPr>
        <p:txBody>
          <a:bodyPr anchor="t" rtlCol="false" tIns="0" lIns="0" bIns="0" rIns="0">
            <a:spAutoFit/>
          </a:bodyPr>
          <a:lstStyle/>
          <a:p>
            <a:pPr algn="l">
              <a:lnSpc>
                <a:spcPts val="2419"/>
              </a:lnSpc>
            </a:pPr>
            <a:r>
              <a:rPr lang="en-US" sz="1728">
                <a:solidFill>
                  <a:srgbClr val="FFFFFF"/>
                </a:solidFill>
                <a:latin typeface="Poppins"/>
                <a:ea typeface="Poppins"/>
                <a:cs typeface="Poppins"/>
                <a:sym typeface="Poppins"/>
              </a:rPr>
              <a:t>Item 1: Housing</a:t>
            </a:r>
          </a:p>
        </p:txBody>
      </p:sp>
      <p:sp>
        <p:nvSpPr>
          <p:cNvPr name="TextBox 28" id="28"/>
          <p:cNvSpPr txBox="true"/>
          <p:nvPr/>
        </p:nvSpPr>
        <p:spPr>
          <a:xfrm rot="0">
            <a:off x="1080065" y="5151426"/>
            <a:ext cx="1859546" cy="308528"/>
          </a:xfrm>
          <a:prstGeom prst="rect">
            <a:avLst/>
          </a:prstGeom>
        </p:spPr>
        <p:txBody>
          <a:bodyPr anchor="t" rtlCol="false" tIns="0" lIns="0" bIns="0" rIns="0">
            <a:spAutoFit/>
          </a:bodyPr>
          <a:lstStyle/>
          <a:p>
            <a:pPr algn="l">
              <a:lnSpc>
                <a:spcPts val="2419"/>
              </a:lnSpc>
            </a:pPr>
            <a:r>
              <a:rPr lang="en-US" sz="1728">
                <a:solidFill>
                  <a:srgbClr val="FFFFFF"/>
                </a:solidFill>
                <a:latin typeface="Poppins"/>
                <a:ea typeface="Poppins"/>
                <a:cs typeface="Poppins"/>
                <a:sym typeface="Poppins"/>
              </a:rPr>
              <a:t>Item 3: Food</a:t>
            </a:r>
          </a:p>
        </p:txBody>
      </p:sp>
      <p:sp>
        <p:nvSpPr>
          <p:cNvPr name="TextBox 29" id="29"/>
          <p:cNvSpPr txBox="true"/>
          <p:nvPr/>
        </p:nvSpPr>
        <p:spPr>
          <a:xfrm rot="0">
            <a:off x="1080065" y="4420787"/>
            <a:ext cx="2759030" cy="308528"/>
          </a:xfrm>
          <a:prstGeom prst="rect">
            <a:avLst/>
          </a:prstGeom>
        </p:spPr>
        <p:txBody>
          <a:bodyPr anchor="t" rtlCol="false" tIns="0" lIns="0" bIns="0" rIns="0">
            <a:spAutoFit/>
          </a:bodyPr>
          <a:lstStyle/>
          <a:p>
            <a:pPr algn="l">
              <a:lnSpc>
                <a:spcPts val="2419"/>
              </a:lnSpc>
            </a:pPr>
            <a:r>
              <a:rPr lang="en-US" sz="1728">
                <a:solidFill>
                  <a:srgbClr val="FFFFFF"/>
                </a:solidFill>
                <a:latin typeface="Poppins"/>
                <a:ea typeface="Poppins"/>
                <a:cs typeface="Poppins"/>
                <a:sym typeface="Poppins"/>
              </a:rPr>
              <a:t>Item 2: Transportation</a:t>
            </a:r>
          </a:p>
        </p:txBody>
      </p:sp>
      <p:sp>
        <p:nvSpPr>
          <p:cNvPr name="TextBox 30" id="30"/>
          <p:cNvSpPr txBox="true"/>
          <p:nvPr/>
        </p:nvSpPr>
        <p:spPr>
          <a:xfrm rot="0">
            <a:off x="1080065" y="5879785"/>
            <a:ext cx="1859546" cy="308528"/>
          </a:xfrm>
          <a:prstGeom prst="rect">
            <a:avLst/>
          </a:prstGeom>
        </p:spPr>
        <p:txBody>
          <a:bodyPr anchor="t" rtlCol="false" tIns="0" lIns="0" bIns="0" rIns="0">
            <a:spAutoFit/>
          </a:bodyPr>
          <a:lstStyle/>
          <a:p>
            <a:pPr algn="l">
              <a:lnSpc>
                <a:spcPts val="2419"/>
              </a:lnSpc>
            </a:pPr>
            <a:r>
              <a:rPr lang="en-US" sz="1728">
                <a:solidFill>
                  <a:srgbClr val="FFFFFF"/>
                </a:solidFill>
                <a:latin typeface="Poppins"/>
                <a:ea typeface="Poppins"/>
                <a:cs typeface="Poppins"/>
                <a:sym typeface="Poppins"/>
              </a:rPr>
              <a:t>Item 4: Savings</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F5F5F5"/>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tretch>
            <a:fillRect/>
          </a:stretch>
        </p:blipFill>
        <p:spPr>
          <a:xfrm rot="0">
            <a:off x="609068" y="2494977"/>
            <a:ext cx="3959632" cy="3959632"/>
          </a:xfrm>
          <a:prstGeom prst="rect">
            <a:avLst/>
          </a:prstGeom>
        </p:spPr>
      </p:pic>
      <p:sp>
        <p:nvSpPr>
          <p:cNvPr name="TextBox 3" id="3"/>
          <p:cNvSpPr txBox="true"/>
          <p:nvPr/>
        </p:nvSpPr>
        <p:spPr>
          <a:xfrm rot="0">
            <a:off x="731520" y="626745"/>
            <a:ext cx="5236683" cy="651436"/>
          </a:xfrm>
          <a:prstGeom prst="rect">
            <a:avLst/>
          </a:prstGeom>
        </p:spPr>
        <p:txBody>
          <a:bodyPr anchor="t" rtlCol="false" tIns="0" lIns="0" bIns="0" rIns="0">
            <a:spAutoFit/>
          </a:bodyPr>
          <a:lstStyle/>
          <a:p>
            <a:pPr algn="l">
              <a:lnSpc>
                <a:spcPts val="5040"/>
              </a:lnSpc>
              <a:spcBef>
                <a:spcPct val="0"/>
              </a:spcBef>
            </a:pPr>
            <a:r>
              <a:rPr lang="en-US" b="true" sz="3600">
                <a:solidFill>
                  <a:srgbClr val="004787"/>
                </a:solidFill>
                <a:latin typeface="Poppins Ultra-Bold"/>
                <a:ea typeface="Poppins Ultra-Bold"/>
                <a:cs typeface="Poppins Ultra-Bold"/>
                <a:sym typeface="Poppins Ultra-Bold"/>
              </a:rPr>
              <a:t>Project Pie Chart</a:t>
            </a:r>
          </a:p>
        </p:txBody>
      </p:sp>
      <p:sp>
        <p:nvSpPr>
          <p:cNvPr name="TextBox 4" id="4"/>
          <p:cNvSpPr txBox="true"/>
          <p:nvPr/>
        </p:nvSpPr>
        <p:spPr>
          <a:xfrm rot="0">
            <a:off x="382006" y="4095570"/>
            <a:ext cx="403125" cy="379148"/>
          </a:xfrm>
          <a:prstGeom prst="rect">
            <a:avLst/>
          </a:prstGeom>
        </p:spPr>
        <p:txBody>
          <a:bodyPr anchor="t" rtlCol="false" tIns="0" lIns="0" bIns="0" rIns="0">
            <a:spAutoFit/>
          </a:bodyPr>
          <a:lstStyle/>
          <a:p>
            <a:pPr algn="ctr">
              <a:lnSpc>
                <a:spcPts val="2833"/>
              </a:lnSpc>
            </a:pPr>
            <a:r>
              <a:rPr lang="en-US" sz="2599">
                <a:solidFill>
                  <a:srgbClr val="020441"/>
                </a:solidFill>
                <a:latin typeface="Poppins"/>
                <a:ea typeface="Poppins"/>
                <a:cs typeface="Poppins"/>
                <a:sym typeface="Poppins"/>
              </a:rPr>
              <a:t>01</a:t>
            </a:r>
          </a:p>
        </p:txBody>
      </p:sp>
      <p:sp>
        <p:nvSpPr>
          <p:cNvPr name="TextBox 5" id="5"/>
          <p:cNvSpPr txBox="true"/>
          <p:nvPr/>
        </p:nvSpPr>
        <p:spPr>
          <a:xfrm rot="0">
            <a:off x="3594733" y="5939790"/>
            <a:ext cx="403125" cy="379148"/>
          </a:xfrm>
          <a:prstGeom prst="rect">
            <a:avLst/>
          </a:prstGeom>
        </p:spPr>
        <p:txBody>
          <a:bodyPr anchor="t" rtlCol="false" tIns="0" lIns="0" bIns="0" rIns="0">
            <a:spAutoFit/>
          </a:bodyPr>
          <a:lstStyle/>
          <a:p>
            <a:pPr algn="ctr">
              <a:lnSpc>
                <a:spcPts val="2833"/>
              </a:lnSpc>
            </a:pPr>
            <a:r>
              <a:rPr lang="en-US" sz="2599">
                <a:solidFill>
                  <a:srgbClr val="020441"/>
                </a:solidFill>
                <a:latin typeface="Poppins"/>
                <a:ea typeface="Poppins"/>
                <a:cs typeface="Poppins"/>
                <a:sym typeface="Poppins"/>
              </a:rPr>
              <a:t>02</a:t>
            </a:r>
          </a:p>
        </p:txBody>
      </p:sp>
      <p:sp>
        <p:nvSpPr>
          <p:cNvPr name="TextBox 6" id="6"/>
          <p:cNvSpPr txBox="true"/>
          <p:nvPr/>
        </p:nvSpPr>
        <p:spPr>
          <a:xfrm rot="0">
            <a:off x="3349862" y="2636033"/>
            <a:ext cx="720238" cy="377788"/>
          </a:xfrm>
          <a:prstGeom prst="rect">
            <a:avLst/>
          </a:prstGeom>
        </p:spPr>
        <p:txBody>
          <a:bodyPr anchor="t" rtlCol="false" tIns="0" lIns="0" bIns="0" rIns="0">
            <a:spAutoFit/>
          </a:bodyPr>
          <a:lstStyle/>
          <a:p>
            <a:pPr algn="ctr">
              <a:lnSpc>
                <a:spcPts val="2724"/>
              </a:lnSpc>
            </a:pPr>
            <a:r>
              <a:rPr lang="en-US" sz="2499">
                <a:solidFill>
                  <a:srgbClr val="020441"/>
                </a:solidFill>
                <a:latin typeface="Poppins"/>
                <a:ea typeface="Poppins"/>
                <a:cs typeface="Poppins"/>
                <a:sym typeface="Poppins"/>
              </a:rPr>
              <a:t>03</a:t>
            </a:r>
          </a:p>
        </p:txBody>
      </p:sp>
      <p:sp>
        <p:nvSpPr>
          <p:cNvPr name="TextBox 7" id="7"/>
          <p:cNvSpPr txBox="true"/>
          <p:nvPr/>
        </p:nvSpPr>
        <p:spPr>
          <a:xfrm rot="0">
            <a:off x="4238729" y="3897133"/>
            <a:ext cx="720238" cy="377788"/>
          </a:xfrm>
          <a:prstGeom prst="rect">
            <a:avLst/>
          </a:prstGeom>
        </p:spPr>
        <p:txBody>
          <a:bodyPr anchor="t" rtlCol="false" tIns="0" lIns="0" bIns="0" rIns="0">
            <a:spAutoFit/>
          </a:bodyPr>
          <a:lstStyle/>
          <a:p>
            <a:pPr algn="ctr">
              <a:lnSpc>
                <a:spcPts val="2724"/>
              </a:lnSpc>
            </a:pPr>
            <a:r>
              <a:rPr lang="en-US" sz="2499">
                <a:solidFill>
                  <a:srgbClr val="020441"/>
                </a:solidFill>
                <a:latin typeface="Poppins"/>
                <a:ea typeface="Poppins"/>
                <a:cs typeface="Poppins"/>
                <a:sym typeface="Poppins"/>
              </a:rPr>
              <a:t>04</a:t>
            </a:r>
          </a:p>
        </p:txBody>
      </p:sp>
      <p:sp>
        <p:nvSpPr>
          <p:cNvPr name="TextBox 8" id="8"/>
          <p:cNvSpPr txBox="true"/>
          <p:nvPr/>
        </p:nvSpPr>
        <p:spPr>
          <a:xfrm rot="0">
            <a:off x="731520" y="1505472"/>
            <a:ext cx="4252595" cy="559435"/>
          </a:xfrm>
          <a:prstGeom prst="rect">
            <a:avLst/>
          </a:prstGeom>
        </p:spPr>
        <p:txBody>
          <a:bodyPr anchor="t" rtlCol="false" tIns="0" lIns="0" bIns="0" rIns="0">
            <a:spAutoFit/>
          </a:bodyPr>
          <a:lstStyle/>
          <a:p>
            <a:pPr algn="l">
              <a:lnSpc>
                <a:spcPts val="2240"/>
              </a:lnSpc>
              <a:spcBef>
                <a:spcPct val="0"/>
              </a:spcBef>
            </a:pPr>
            <a:r>
              <a:rPr lang="en-US" sz="1600">
                <a:solidFill>
                  <a:srgbClr val="000000"/>
                </a:solidFill>
                <a:latin typeface="Poppins"/>
                <a:ea typeface="Poppins"/>
                <a:cs typeface="Poppins"/>
                <a:sym typeface="Poppins"/>
              </a:rPr>
              <a:t>Lorem ipsum dolor sit amet, consectetur adipiscing elit, sed do </a:t>
            </a:r>
          </a:p>
        </p:txBody>
      </p:sp>
      <p:grpSp>
        <p:nvGrpSpPr>
          <p:cNvPr name="Group 9" id="9"/>
          <p:cNvGrpSpPr/>
          <p:nvPr/>
        </p:nvGrpSpPr>
        <p:grpSpPr>
          <a:xfrm rot="0">
            <a:off x="5440638" y="5695482"/>
            <a:ext cx="677259" cy="677259"/>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EA4A8"/>
            </a:solidFill>
          </p:spPr>
        </p:sp>
        <p:sp>
          <p:nvSpPr>
            <p:cNvPr name="TextBox 11" id="11"/>
            <p:cNvSpPr txBox="true"/>
            <p:nvPr/>
          </p:nvSpPr>
          <p:spPr>
            <a:xfrm>
              <a:off x="76200" y="57150"/>
              <a:ext cx="660400" cy="679450"/>
            </a:xfrm>
            <a:prstGeom prst="rect">
              <a:avLst/>
            </a:prstGeom>
          </p:spPr>
          <p:txBody>
            <a:bodyPr anchor="ctr" rtlCol="false" tIns="50800" lIns="50800" bIns="50800" rIns="50800"/>
            <a:lstStyle/>
            <a:p>
              <a:pPr algn="ctr">
                <a:lnSpc>
                  <a:spcPts val="1639"/>
                </a:lnSpc>
              </a:pPr>
            </a:p>
          </p:txBody>
        </p:sp>
      </p:grpSp>
      <p:grpSp>
        <p:nvGrpSpPr>
          <p:cNvPr name="Group 12" id="12"/>
          <p:cNvGrpSpPr/>
          <p:nvPr/>
        </p:nvGrpSpPr>
        <p:grpSpPr>
          <a:xfrm rot="0">
            <a:off x="5440638" y="4387631"/>
            <a:ext cx="677259" cy="677259"/>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283A0"/>
            </a:solidFill>
          </p:spPr>
        </p:sp>
        <p:sp>
          <p:nvSpPr>
            <p:cNvPr name="TextBox 14" id="14"/>
            <p:cNvSpPr txBox="true"/>
            <p:nvPr/>
          </p:nvSpPr>
          <p:spPr>
            <a:xfrm>
              <a:off x="76200" y="57150"/>
              <a:ext cx="660400" cy="679450"/>
            </a:xfrm>
            <a:prstGeom prst="rect">
              <a:avLst/>
            </a:prstGeom>
          </p:spPr>
          <p:txBody>
            <a:bodyPr anchor="ctr" rtlCol="false" tIns="50800" lIns="50800" bIns="50800" rIns="50800"/>
            <a:lstStyle/>
            <a:p>
              <a:pPr algn="ctr">
                <a:lnSpc>
                  <a:spcPts val="1639"/>
                </a:lnSpc>
              </a:pPr>
            </a:p>
          </p:txBody>
        </p:sp>
      </p:grpSp>
      <p:sp>
        <p:nvSpPr>
          <p:cNvPr name="TextBox 15" id="15"/>
          <p:cNvSpPr txBox="true"/>
          <p:nvPr/>
        </p:nvSpPr>
        <p:spPr>
          <a:xfrm rot="0">
            <a:off x="5440638" y="4555339"/>
            <a:ext cx="651647" cy="341810"/>
          </a:xfrm>
          <a:prstGeom prst="rect">
            <a:avLst/>
          </a:prstGeom>
        </p:spPr>
        <p:txBody>
          <a:bodyPr anchor="t" rtlCol="false" tIns="0" lIns="0" bIns="0" rIns="0">
            <a:spAutoFit/>
          </a:bodyPr>
          <a:lstStyle/>
          <a:p>
            <a:pPr algn="ctr">
              <a:lnSpc>
                <a:spcPts val="2465"/>
              </a:lnSpc>
            </a:pPr>
            <a:r>
              <a:rPr lang="en-US" sz="2261">
                <a:solidFill>
                  <a:srgbClr val="FFFFFF"/>
                </a:solidFill>
                <a:latin typeface="Poppins"/>
                <a:ea typeface="Poppins"/>
                <a:cs typeface="Poppins"/>
                <a:sym typeface="Poppins"/>
              </a:rPr>
              <a:t>10%</a:t>
            </a:r>
          </a:p>
        </p:txBody>
      </p:sp>
      <p:grpSp>
        <p:nvGrpSpPr>
          <p:cNvPr name="Group 16" id="16"/>
          <p:cNvGrpSpPr/>
          <p:nvPr/>
        </p:nvGrpSpPr>
        <p:grpSpPr>
          <a:xfrm rot="0">
            <a:off x="5440638" y="1671039"/>
            <a:ext cx="677259" cy="677259"/>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4787"/>
            </a:solidFill>
          </p:spPr>
        </p:sp>
        <p:sp>
          <p:nvSpPr>
            <p:cNvPr name="TextBox 18" id="18"/>
            <p:cNvSpPr txBox="true"/>
            <p:nvPr/>
          </p:nvSpPr>
          <p:spPr>
            <a:xfrm>
              <a:off x="76200" y="57150"/>
              <a:ext cx="660400" cy="679450"/>
            </a:xfrm>
            <a:prstGeom prst="rect">
              <a:avLst/>
            </a:prstGeom>
          </p:spPr>
          <p:txBody>
            <a:bodyPr anchor="ctr" rtlCol="false" tIns="50800" lIns="50800" bIns="50800" rIns="50800"/>
            <a:lstStyle/>
            <a:p>
              <a:pPr algn="ctr">
                <a:lnSpc>
                  <a:spcPts val="1639"/>
                </a:lnSpc>
              </a:pPr>
            </a:p>
          </p:txBody>
        </p:sp>
      </p:grpSp>
      <p:sp>
        <p:nvSpPr>
          <p:cNvPr name="TextBox 19" id="19"/>
          <p:cNvSpPr txBox="true"/>
          <p:nvPr/>
        </p:nvSpPr>
        <p:spPr>
          <a:xfrm rot="0">
            <a:off x="5440638" y="1862321"/>
            <a:ext cx="651647" cy="313529"/>
          </a:xfrm>
          <a:prstGeom prst="rect">
            <a:avLst/>
          </a:prstGeom>
        </p:spPr>
        <p:txBody>
          <a:bodyPr anchor="t" rtlCol="false" tIns="0" lIns="0" bIns="0" rIns="0">
            <a:spAutoFit/>
          </a:bodyPr>
          <a:lstStyle/>
          <a:p>
            <a:pPr algn="ctr">
              <a:lnSpc>
                <a:spcPts val="2268"/>
              </a:lnSpc>
            </a:pPr>
            <a:r>
              <a:rPr lang="en-US" sz="2080">
                <a:solidFill>
                  <a:srgbClr val="FFFFFF"/>
                </a:solidFill>
                <a:latin typeface="Poppins"/>
                <a:ea typeface="Poppins"/>
                <a:cs typeface="Poppins"/>
                <a:sym typeface="Poppins"/>
              </a:rPr>
              <a:t>25%</a:t>
            </a:r>
          </a:p>
        </p:txBody>
      </p:sp>
      <p:grpSp>
        <p:nvGrpSpPr>
          <p:cNvPr name="Group 20" id="20"/>
          <p:cNvGrpSpPr/>
          <p:nvPr/>
        </p:nvGrpSpPr>
        <p:grpSpPr>
          <a:xfrm rot="0">
            <a:off x="5440638" y="2943078"/>
            <a:ext cx="677259" cy="677259"/>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2A8"/>
            </a:solidFill>
          </p:spPr>
        </p:sp>
        <p:sp>
          <p:nvSpPr>
            <p:cNvPr name="TextBox 22" id="22"/>
            <p:cNvSpPr txBox="true"/>
            <p:nvPr/>
          </p:nvSpPr>
          <p:spPr>
            <a:xfrm>
              <a:off x="76200" y="57150"/>
              <a:ext cx="660400" cy="679450"/>
            </a:xfrm>
            <a:prstGeom prst="rect">
              <a:avLst/>
            </a:prstGeom>
          </p:spPr>
          <p:txBody>
            <a:bodyPr anchor="ctr" rtlCol="false" tIns="50800" lIns="50800" bIns="50800" rIns="50800"/>
            <a:lstStyle/>
            <a:p>
              <a:pPr algn="ctr">
                <a:lnSpc>
                  <a:spcPts val="1639"/>
                </a:lnSpc>
              </a:pPr>
            </a:p>
          </p:txBody>
        </p:sp>
      </p:grpSp>
      <p:sp>
        <p:nvSpPr>
          <p:cNvPr name="TextBox 23" id="23"/>
          <p:cNvSpPr txBox="true"/>
          <p:nvPr/>
        </p:nvSpPr>
        <p:spPr>
          <a:xfrm rot="0">
            <a:off x="5466249" y="3139899"/>
            <a:ext cx="651647" cy="313529"/>
          </a:xfrm>
          <a:prstGeom prst="rect">
            <a:avLst/>
          </a:prstGeom>
        </p:spPr>
        <p:txBody>
          <a:bodyPr anchor="t" rtlCol="false" tIns="0" lIns="0" bIns="0" rIns="0">
            <a:spAutoFit/>
          </a:bodyPr>
          <a:lstStyle/>
          <a:p>
            <a:pPr algn="ctr">
              <a:lnSpc>
                <a:spcPts val="2268"/>
              </a:lnSpc>
            </a:pPr>
            <a:r>
              <a:rPr lang="en-US" sz="2080">
                <a:solidFill>
                  <a:srgbClr val="FFFFFF"/>
                </a:solidFill>
                <a:latin typeface="Poppins"/>
                <a:ea typeface="Poppins"/>
                <a:cs typeface="Poppins"/>
                <a:sym typeface="Poppins"/>
              </a:rPr>
              <a:t>20%</a:t>
            </a:r>
          </a:p>
        </p:txBody>
      </p:sp>
      <p:sp>
        <p:nvSpPr>
          <p:cNvPr name="TextBox 24" id="24"/>
          <p:cNvSpPr txBox="true"/>
          <p:nvPr/>
        </p:nvSpPr>
        <p:spPr>
          <a:xfrm rot="0">
            <a:off x="5466249" y="5881495"/>
            <a:ext cx="651647" cy="341810"/>
          </a:xfrm>
          <a:prstGeom prst="rect">
            <a:avLst/>
          </a:prstGeom>
        </p:spPr>
        <p:txBody>
          <a:bodyPr anchor="t" rtlCol="false" tIns="0" lIns="0" bIns="0" rIns="0">
            <a:spAutoFit/>
          </a:bodyPr>
          <a:lstStyle/>
          <a:p>
            <a:pPr algn="ctr">
              <a:lnSpc>
                <a:spcPts val="2465"/>
              </a:lnSpc>
            </a:pPr>
            <a:r>
              <a:rPr lang="en-US" sz="2261">
                <a:solidFill>
                  <a:srgbClr val="FFFFFF"/>
                </a:solidFill>
                <a:latin typeface="Poppins"/>
                <a:ea typeface="Poppins"/>
                <a:cs typeface="Poppins"/>
                <a:sym typeface="Poppins"/>
              </a:rPr>
              <a:t>5%</a:t>
            </a:r>
          </a:p>
        </p:txBody>
      </p:sp>
      <p:sp>
        <p:nvSpPr>
          <p:cNvPr name="TextBox 25" id="25"/>
          <p:cNvSpPr txBox="true"/>
          <p:nvPr/>
        </p:nvSpPr>
        <p:spPr>
          <a:xfrm rot="0">
            <a:off x="6600708" y="1422719"/>
            <a:ext cx="2599119" cy="391757"/>
          </a:xfrm>
          <a:prstGeom prst="rect">
            <a:avLst/>
          </a:prstGeom>
        </p:spPr>
        <p:txBody>
          <a:bodyPr anchor="t" rtlCol="false" tIns="0" lIns="0" bIns="0" rIns="0">
            <a:spAutoFit/>
          </a:bodyPr>
          <a:lstStyle/>
          <a:p>
            <a:pPr algn="l">
              <a:lnSpc>
                <a:spcPts val="3080"/>
              </a:lnSpc>
              <a:spcBef>
                <a:spcPct val="0"/>
              </a:spcBef>
            </a:pPr>
            <a:r>
              <a:rPr lang="en-US" b="true" sz="2200">
                <a:solidFill>
                  <a:srgbClr val="000000"/>
                </a:solidFill>
                <a:latin typeface="Poppins Medium"/>
                <a:ea typeface="Poppins Medium"/>
                <a:cs typeface="Poppins Medium"/>
                <a:sym typeface="Poppins Medium"/>
              </a:rPr>
              <a:t>Project 01</a:t>
            </a:r>
          </a:p>
        </p:txBody>
      </p:sp>
      <p:sp>
        <p:nvSpPr>
          <p:cNvPr name="TextBox 26" id="26"/>
          <p:cNvSpPr txBox="true"/>
          <p:nvPr/>
        </p:nvSpPr>
        <p:spPr>
          <a:xfrm rot="0">
            <a:off x="6600708" y="1840933"/>
            <a:ext cx="2599119" cy="507365"/>
          </a:xfrm>
          <a:prstGeom prst="rect">
            <a:avLst/>
          </a:prstGeom>
        </p:spPr>
        <p:txBody>
          <a:bodyPr anchor="t" rtlCol="false" tIns="0" lIns="0" bIns="0" rIns="0">
            <a:spAutoFit/>
          </a:bodyPr>
          <a:lstStyle/>
          <a:p>
            <a:pPr algn="l">
              <a:lnSpc>
                <a:spcPts val="1960"/>
              </a:lnSpc>
              <a:spcBef>
                <a:spcPct val="0"/>
              </a:spcBef>
            </a:pPr>
            <a:r>
              <a:rPr lang="en-US" sz="1400">
                <a:solidFill>
                  <a:srgbClr val="000000"/>
                </a:solidFill>
                <a:latin typeface="Poppins"/>
                <a:ea typeface="Poppins"/>
                <a:cs typeface="Poppins"/>
                <a:sym typeface="Poppins"/>
              </a:rPr>
              <a:t>Lorem ipsum dolor sit amet, consectetur adipiscing elit</a:t>
            </a:r>
          </a:p>
        </p:txBody>
      </p:sp>
      <p:sp>
        <p:nvSpPr>
          <p:cNvPr name="TextBox 27" id="27"/>
          <p:cNvSpPr txBox="true"/>
          <p:nvPr/>
        </p:nvSpPr>
        <p:spPr>
          <a:xfrm rot="0">
            <a:off x="6600708" y="2791963"/>
            <a:ext cx="2599119" cy="391757"/>
          </a:xfrm>
          <a:prstGeom prst="rect">
            <a:avLst/>
          </a:prstGeom>
        </p:spPr>
        <p:txBody>
          <a:bodyPr anchor="t" rtlCol="false" tIns="0" lIns="0" bIns="0" rIns="0">
            <a:spAutoFit/>
          </a:bodyPr>
          <a:lstStyle/>
          <a:p>
            <a:pPr algn="l">
              <a:lnSpc>
                <a:spcPts val="3080"/>
              </a:lnSpc>
              <a:spcBef>
                <a:spcPct val="0"/>
              </a:spcBef>
            </a:pPr>
            <a:r>
              <a:rPr lang="en-US" b="true" sz="2200">
                <a:solidFill>
                  <a:srgbClr val="000000"/>
                </a:solidFill>
                <a:latin typeface="Poppins Medium"/>
                <a:ea typeface="Poppins Medium"/>
                <a:cs typeface="Poppins Medium"/>
                <a:sym typeface="Poppins Medium"/>
              </a:rPr>
              <a:t>Project 02</a:t>
            </a:r>
          </a:p>
        </p:txBody>
      </p:sp>
      <p:sp>
        <p:nvSpPr>
          <p:cNvPr name="TextBox 28" id="28"/>
          <p:cNvSpPr txBox="true"/>
          <p:nvPr/>
        </p:nvSpPr>
        <p:spPr>
          <a:xfrm rot="0">
            <a:off x="6600708" y="3210177"/>
            <a:ext cx="2599119" cy="507365"/>
          </a:xfrm>
          <a:prstGeom prst="rect">
            <a:avLst/>
          </a:prstGeom>
        </p:spPr>
        <p:txBody>
          <a:bodyPr anchor="t" rtlCol="false" tIns="0" lIns="0" bIns="0" rIns="0">
            <a:spAutoFit/>
          </a:bodyPr>
          <a:lstStyle/>
          <a:p>
            <a:pPr algn="l">
              <a:lnSpc>
                <a:spcPts val="1960"/>
              </a:lnSpc>
              <a:spcBef>
                <a:spcPct val="0"/>
              </a:spcBef>
            </a:pPr>
            <a:r>
              <a:rPr lang="en-US" sz="1400">
                <a:solidFill>
                  <a:srgbClr val="000000"/>
                </a:solidFill>
                <a:latin typeface="Poppins"/>
                <a:ea typeface="Poppins"/>
                <a:cs typeface="Poppins"/>
                <a:sym typeface="Poppins"/>
              </a:rPr>
              <a:t>Lorem ipsum dolor sit amet, consectetur adipiscing elit</a:t>
            </a:r>
          </a:p>
        </p:txBody>
      </p:sp>
      <p:sp>
        <p:nvSpPr>
          <p:cNvPr name="TextBox 29" id="29"/>
          <p:cNvSpPr txBox="true"/>
          <p:nvPr/>
        </p:nvSpPr>
        <p:spPr>
          <a:xfrm rot="0">
            <a:off x="6600708" y="4121534"/>
            <a:ext cx="2599119" cy="391757"/>
          </a:xfrm>
          <a:prstGeom prst="rect">
            <a:avLst/>
          </a:prstGeom>
        </p:spPr>
        <p:txBody>
          <a:bodyPr anchor="t" rtlCol="false" tIns="0" lIns="0" bIns="0" rIns="0">
            <a:spAutoFit/>
          </a:bodyPr>
          <a:lstStyle/>
          <a:p>
            <a:pPr algn="l">
              <a:lnSpc>
                <a:spcPts val="3080"/>
              </a:lnSpc>
              <a:spcBef>
                <a:spcPct val="0"/>
              </a:spcBef>
            </a:pPr>
            <a:r>
              <a:rPr lang="en-US" b="true" sz="2200">
                <a:solidFill>
                  <a:srgbClr val="000000"/>
                </a:solidFill>
                <a:latin typeface="Poppins Medium"/>
                <a:ea typeface="Poppins Medium"/>
                <a:cs typeface="Poppins Medium"/>
                <a:sym typeface="Poppins Medium"/>
              </a:rPr>
              <a:t>Project 03</a:t>
            </a:r>
          </a:p>
        </p:txBody>
      </p:sp>
      <p:sp>
        <p:nvSpPr>
          <p:cNvPr name="TextBox 30" id="30"/>
          <p:cNvSpPr txBox="true"/>
          <p:nvPr/>
        </p:nvSpPr>
        <p:spPr>
          <a:xfrm rot="0">
            <a:off x="6600708" y="4539747"/>
            <a:ext cx="2599119" cy="507365"/>
          </a:xfrm>
          <a:prstGeom prst="rect">
            <a:avLst/>
          </a:prstGeom>
        </p:spPr>
        <p:txBody>
          <a:bodyPr anchor="t" rtlCol="false" tIns="0" lIns="0" bIns="0" rIns="0">
            <a:spAutoFit/>
          </a:bodyPr>
          <a:lstStyle/>
          <a:p>
            <a:pPr algn="l">
              <a:lnSpc>
                <a:spcPts val="1960"/>
              </a:lnSpc>
              <a:spcBef>
                <a:spcPct val="0"/>
              </a:spcBef>
            </a:pPr>
            <a:r>
              <a:rPr lang="en-US" sz="1400">
                <a:solidFill>
                  <a:srgbClr val="000000"/>
                </a:solidFill>
                <a:latin typeface="Poppins"/>
                <a:ea typeface="Poppins"/>
                <a:cs typeface="Poppins"/>
                <a:sym typeface="Poppins"/>
              </a:rPr>
              <a:t>Lorem ipsum dolor sit amet, consectetur adipiscing elit</a:t>
            </a:r>
          </a:p>
        </p:txBody>
      </p:sp>
      <p:sp>
        <p:nvSpPr>
          <p:cNvPr name="TextBox 31" id="31"/>
          <p:cNvSpPr txBox="true"/>
          <p:nvPr/>
        </p:nvSpPr>
        <p:spPr>
          <a:xfrm rot="0">
            <a:off x="6600708" y="5447162"/>
            <a:ext cx="2599119" cy="391757"/>
          </a:xfrm>
          <a:prstGeom prst="rect">
            <a:avLst/>
          </a:prstGeom>
        </p:spPr>
        <p:txBody>
          <a:bodyPr anchor="t" rtlCol="false" tIns="0" lIns="0" bIns="0" rIns="0">
            <a:spAutoFit/>
          </a:bodyPr>
          <a:lstStyle/>
          <a:p>
            <a:pPr algn="l">
              <a:lnSpc>
                <a:spcPts val="3080"/>
              </a:lnSpc>
              <a:spcBef>
                <a:spcPct val="0"/>
              </a:spcBef>
            </a:pPr>
            <a:r>
              <a:rPr lang="en-US" b="true" sz="2200">
                <a:solidFill>
                  <a:srgbClr val="000000"/>
                </a:solidFill>
                <a:latin typeface="Poppins Medium"/>
                <a:ea typeface="Poppins Medium"/>
                <a:cs typeface="Poppins Medium"/>
                <a:sym typeface="Poppins Medium"/>
              </a:rPr>
              <a:t>Project 04</a:t>
            </a:r>
          </a:p>
        </p:txBody>
      </p:sp>
      <p:sp>
        <p:nvSpPr>
          <p:cNvPr name="TextBox 32" id="32"/>
          <p:cNvSpPr txBox="true"/>
          <p:nvPr/>
        </p:nvSpPr>
        <p:spPr>
          <a:xfrm rot="0">
            <a:off x="6600708" y="5865376"/>
            <a:ext cx="2599119" cy="507365"/>
          </a:xfrm>
          <a:prstGeom prst="rect">
            <a:avLst/>
          </a:prstGeom>
        </p:spPr>
        <p:txBody>
          <a:bodyPr anchor="t" rtlCol="false" tIns="0" lIns="0" bIns="0" rIns="0">
            <a:spAutoFit/>
          </a:bodyPr>
          <a:lstStyle/>
          <a:p>
            <a:pPr algn="l">
              <a:lnSpc>
                <a:spcPts val="1960"/>
              </a:lnSpc>
              <a:spcBef>
                <a:spcPct val="0"/>
              </a:spcBef>
            </a:pPr>
            <a:r>
              <a:rPr lang="en-US" sz="1400">
                <a:solidFill>
                  <a:srgbClr val="000000"/>
                </a:solidFill>
                <a:latin typeface="Poppins"/>
                <a:ea typeface="Poppins"/>
                <a:cs typeface="Poppins"/>
                <a:sym typeface="Poppins"/>
              </a:rPr>
              <a:t>Lorem ipsum dolor sit amet, consectetur adipiscing elit</a:t>
            </a:r>
          </a:p>
        </p:txBody>
      </p:sp>
      <p:grpSp>
        <p:nvGrpSpPr>
          <p:cNvPr name="Group 33" id="33"/>
          <p:cNvGrpSpPr/>
          <p:nvPr/>
        </p:nvGrpSpPr>
        <p:grpSpPr>
          <a:xfrm rot="0">
            <a:off x="0" y="7095652"/>
            <a:ext cx="3594733" cy="219548"/>
            <a:chOff x="0" y="0"/>
            <a:chExt cx="4245420" cy="259289"/>
          </a:xfrm>
        </p:grpSpPr>
        <p:sp>
          <p:nvSpPr>
            <p:cNvPr name="Freeform 34" id="34"/>
            <p:cNvSpPr/>
            <p:nvPr/>
          </p:nvSpPr>
          <p:spPr>
            <a:xfrm flipH="false" flipV="false" rot="0">
              <a:off x="0" y="0"/>
              <a:ext cx="4245420" cy="259289"/>
            </a:xfrm>
            <a:custGeom>
              <a:avLst/>
              <a:gdLst/>
              <a:ahLst/>
              <a:cxnLst/>
              <a:rect r="r" b="b" t="t" l="l"/>
              <a:pathLst>
                <a:path h="259289" w="4245420">
                  <a:moveTo>
                    <a:pt x="0" y="0"/>
                  </a:moveTo>
                  <a:lnTo>
                    <a:pt x="4245420" y="0"/>
                  </a:lnTo>
                  <a:lnTo>
                    <a:pt x="4245420" y="259289"/>
                  </a:lnTo>
                  <a:lnTo>
                    <a:pt x="0" y="259289"/>
                  </a:lnTo>
                  <a:close/>
                </a:path>
              </a:pathLst>
            </a:custGeom>
            <a:solidFill>
              <a:srgbClr val="004787"/>
            </a:solidFill>
          </p:spPr>
        </p:sp>
        <p:sp>
          <p:nvSpPr>
            <p:cNvPr name="TextBox 35" id="35"/>
            <p:cNvSpPr txBox="true"/>
            <p:nvPr/>
          </p:nvSpPr>
          <p:spPr>
            <a:xfrm>
              <a:off x="0" y="-19050"/>
              <a:ext cx="4245420" cy="278339"/>
            </a:xfrm>
            <a:prstGeom prst="rect">
              <a:avLst/>
            </a:prstGeom>
          </p:spPr>
          <p:txBody>
            <a:bodyPr anchor="ctr" rtlCol="false" tIns="50800" lIns="50800" bIns="50800" rIns="50800"/>
            <a:lstStyle/>
            <a:p>
              <a:pPr algn="ctr">
                <a:lnSpc>
                  <a:spcPts val="1639"/>
                </a:lnSpc>
              </a:pPr>
            </a:p>
          </p:txBody>
        </p:sp>
      </p:grpSp>
      <p:grpSp>
        <p:nvGrpSpPr>
          <p:cNvPr name="Group 36" id="36"/>
          <p:cNvGrpSpPr/>
          <p:nvPr/>
        </p:nvGrpSpPr>
        <p:grpSpPr>
          <a:xfrm rot="0">
            <a:off x="6158867" y="0"/>
            <a:ext cx="3594733" cy="219548"/>
            <a:chOff x="0" y="0"/>
            <a:chExt cx="4245420" cy="259289"/>
          </a:xfrm>
        </p:grpSpPr>
        <p:sp>
          <p:nvSpPr>
            <p:cNvPr name="Freeform 37" id="37"/>
            <p:cNvSpPr/>
            <p:nvPr/>
          </p:nvSpPr>
          <p:spPr>
            <a:xfrm flipH="false" flipV="false" rot="0">
              <a:off x="0" y="0"/>
              <a:ext cx="4245420" cy="259289"/>
            </a:xfrm>
            <a:custGeom>
              <a:avLst/>
              <a:gdLst/>
              <a:ahLst/>
              <a:cxnLst/>
              <a:rect r="r" b="b" t="t" l="l"/>
              <a:pathLst>
                <a:path h="259289" w="4245420">
                  <a:moveTo>
                    <a:pt x="0" y="0"/>
                  </a:moveTo>
                  <a:lnTo>
                    <a:pt x="4245420" y="0"/>
                  </a:lnTo>
                  <a:lnTo>
                    <a:pt x="4245420" y="259289"/>
                  </a:lnTo>
                  <a:lnTo>
                    <a:pt x="0" y="259289"/>
                  </a:lnTo>
                  <a:close/>
                </a:path>
              </a:pathLst>
            </a:custGeom>
            <a:solidFill>
              <a:srgbClr val="004787"/>
            </a:solidFill>
          </p:spPr>
        </p:sp>
        <p:sp>
          <p:nvSpPr>
            <p:cNvPr name="TextBox 38" id="38"/>
            <p:cNvSpPr txBox="true"/>
            <p:nvPr/>
          </p:nvSpPr>
          <p:spPr>
            <a:xfrm>
              <a:off x="0" y="-19050"/>
              <a:ext cx="4245420" cy="278339"/>
            </a:xfrm>
            <a:prstGeom prst="rect">
              <a:avLst/>
            </a:prstGeom>
          </p:spPr>
          <p:txBody>
            <a:bodyPr anchor="ctr" rtlCol="false" tIns="50800" lIns="50800" bIns="50800" rIns="50800"/>
            <a:lstStyle/>
            <a:p>
              <a:pPr algn="ctr">
                <a:lnSpc>
                  <a:spcPts val="1639"/>
                </a:lnSpc>
              </a:pPr>
            </a:p>
          </p:txBody>
        </p:sp>
      </p:gr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DAF3F9"/>
        </a:solidFill>
      </p:bgPr>
    </p:bg>
    <p:spTree>
      <p:nvGrpSpPr>
        <p:cNvPr id="1" name=""/>
        <p:cNvGrpSpPr/>
        <p:nvPr/>
      </p:nvGrpSpPr>
      <p:grpSpPr>
        <a:xfrm>
          <a:off x="0" y="0"/>
          <a:ext cx="0" cy="0"/>
          <a:chOff x="0" y="0"/>
          <a:chExt cx="0" cy="0"/>
        </a:xfrm>
      </p:grpSpPr>
      <p:grpSp>
        <p:nvGrpSpPr>
          <p:cNvPr name="Group 2" id="2"/>
          <p:cNvGrpSpPr/>
          <p:nvPr/>
        </p:nvGrpSpPr>
        <p:grpSpPr>
          <a:xfrm rot="0">
            <a:off x="4829831" y="4253890"/>
            <a:ext cx="4381962" cy="2606640"/>
            <a:chOff x="0" y="0"/>
            <a:chExt cx="1683968" cy="1001720"/>
          </a:xfrm>
        </p:grpSpPr>
        <p:sp>
          <p:nvSpPr>
            <p:cNvPr name="Freeform 3" id="3"/>
            <p:cNvSpPr/>
            <p:nvPr/>
          </p:nvSpPr>
          <p:spPr>
            <a:xfrm flipH="false" flipV="false" rot="0">
              <a:off x="0" y="0"/>
              <a:ext cx="1683968" cy="1001720"/>
            </a:xfrm>
            <a:custGeom>
              <a:avLst/>
              <a:gdLst/>
              <a:ahLst/>
              <a:cxnLst/>
              <a:rect r="r" b="b" t="t" l="l"/>
              <a:pathLst>
                <a:path h="1001720" w="1683968">
                  <a:moveTo>
                    <a:pt x="28268" y="0"/>
                  </a:moveTo>
                  <a:lnTo>
                    <a:pt x="1655700" y="0"/>
                  </a:lnTo>
                  <a:cubicBezTo>
                    <a:pt x="1671312" y="0"/>
                    <a:pt x="1683968" y="12656"/>
                    <a:pt x="1683968" y="28268"/>
                  </a:cubicBezTo>
                  <a:lnTo>
                    <a:pt x="1683968" y="973451"/>
                  </a:lnTo>
                  <a:cubicBezTo>
                    <a:pt x="1683968" y="980949"/>
                    <a:pt x="1680989" y="988139"/>
                    <a:pt x="1675688" y="993440"/>
                  </a:cubicBezTo>
                  <a:cubicBezTo>
                    <a:pt x="1670387" y="998741"/>
                    <a:pt x="1663197" y="1001720"/>
                    <a:pt x="1655700" y="1001720"/>
                  </a:cubicBezTo>
                  <a:lnTo>
                    <a:pt x="28268" y="1001720"/>
                  </a:lnTo>
                  <a:cubicBezTo>
                    <a:pt x="12656" y="1001720"/>
                    <a:pt x="0" y="989063"/>
                    <a:pt x="0" y="973451"/>
                  </a:cubicBezTo>
                  <a:lnTo>
                    <a:pt x="0" y="28268"/>
                  </a:lnTo>
                  <a:cubicBezTo>
                    <a:pt x="0" y="12656"/>
                    <a:pt x="12656" y="0"/>
                    <a:pt x="28268" y="0"/>
                  </a:cubicBezTo>
                  <a:close/>
                </a:path>
              </a:pathLst>
            </a:custGeom>
            <a:solidFill>
              <a:srgbClr val="FFFFFF"/>
            </a:solidFill>
          </p:spPr>
        </p:sp>
        <p:sp>
          <p:nvSpPr>
            <p:cNvPr name="TextBox 4" id="4"/>
            <p:cNvSpPr txBox="true"/>
            <p:nvPr/>
          </p:nvSpPr>
          <p:spPr>
            <a:xfrm>
              <a:off x="0" y="-38100"/>
              <a:ext cx="1683968" cy="1039820"/>
            </a:xfrm>
            <a:prstGeom prst="rect">
              <a:avLst/>
            </a:prstGeom>
          </p:spPr>
          <p:txBody>
            <a:bodyPr anchor="ctr" rtlCol="false" tIns="50800" lIns="50800" bIns="50800" rIns="50800"/>
            <a:lstStyle/>
            <a:p>
              <a:pPr algn="ctr">
                <a:lnSpc>
                  <a:spcPts val="2005"/>
                </a:lnSpc>
              </a:pPr>
            </a:p>
          </p:txBody>
        </p:sp>
      </p:grpSp>
      <p:grpSp>
        <p:nvGrpSpPr>
          <p:cNvPr name="Group 5" id="5"/>
          <p:cNvGrpSpPr/>
          <p:nvPr/>
        </p:nvGrpSpPr>
        <p:grpSpPr>
          <a:xfrm rot="0">
            <a:off x="447869" y="442514"/>
            <a:ext cx="8763925" cy="530456"/>
            <a:chOff x="0" y="0"/>
            <a:chExt cx="3367936" cy="203852"/>
          </a:xfrm>
        </p:grpSpPr>
        <p:sp>
          <p:nvSpPr>
            <p:cNvPr name="Freeform 6" id="6"/>
            <p:cNvSpPr/>
            <p:nvPr/>
          </p:nvSpPr>
          <p:spPr>
            <a:xfrm flipH="false" flipV="false" rot="0">
              <a:off x="0" y="0"/>
              <a:ext cx="3367936" cy="203852"/>
            </a:xfrm>
            <a:custGeom>
              <a:avLst/>
              <a:gdLst/>
              <a:ahLst/>
              <a:cxnLst/>
              <a:rect r="r" b="b" t="t" l="l"/>
              <a:pathLst>
                <a:path h="203852" w="3367936">
                  <a:moveTo>
                    <a:pt x="22968" y="0"/>
                  </a:moveTo>
                  <a:lnTo>
                    <a:pt x="3344968" y="0"/>
                  </a:lnTo>
                  <a:cubicBezTo>
                    <a:pt x="3357652" y="0"/>
                    <a:pt x="3367936" y="10283"/>
                    <a:pt x="3367936" y="22968"/>
                  </a:cubicBezTo>
                  <a:lnTo>
                    <a:pt x="3367936" y="180884"/>
                  </a:lnTo>
                  <a:cubicBezTo>
                    <a:pt x="3367936" y="186975"/>
                    <a:pt x="3365516" y="192817"/>
                    <a:pt x="3361208" y="197124"/>
                  </a:cubicBezTo>
                  <a:cubicBezTo>
                    <a:pt x="3356901" y="201432"/>
                    <a:pt x="3351059" y="203852"/>
                    <a:pt x="3344968" y="203852"/>
                  </a:cubicBezTo>
                  <a:lnTo>
                    <a:pt x="22968" y="203852"/>
                  </a:lnTo>
                  <a:cubicBezTo>
                    <a:pt x="10283" y="203852"/>
                    <a:pt x="0" y="193569"/>
                    <a:pt x="0" y="180884"/>
                  </a:cubicBezTo>
                  <a:lnTo>
                    <a:pt x="0" y="22968"/>
                  </a:lnTo>
                  <a:cubicBezTo>
                    <a:pt x="0" y="10283"/>
                    <a:pt x="10283" y="0"/>
                    <a:pt x="22968" y="0"/>
                  </a:cubicBezTo>
                  <a:close/>
                </a:path>
              </a:pathLst>
            </a:custGeom>
            <a:solidFill>
              <a:srgbClr val="363178"/>
            </a:solidFill>
          </p:spPr>
        </p:sp>
        <p:sp>
          <p:nvSpPr>
            <p:cNvPr name="TextBox 7" id="7"/>
            <p:cNvSpPr txBox="true"/>
            <p:nvPr/>
          </p:nvSpPr>
          <p:spPr>
            <a:xfrm>
              <a:off x="0" y="-38100"/>
              <a:ext cx="3367936" cy="241952"/>
            </a:xfrm>
            <a:prstGeom prst="rect">
              <a:avLst/>
            </a:prstGeom>
          </p:spPr>
          <p:txBody>
            <a:bodyPr anchor="ctr" rtlCol="false" tIns="50800" lIns="50800" bIns="50800" rIns="50800"/>
            <a:lstStyle/>
            <a:p>
              <a:pPr algn="ctr">
                <a:lnSpc>
                  <a:spcPts val="2005"/>
                </a:lnSpc>
              </a:pPr>
            </a:p>
          </p:txBody>
        </p:sp>
      </p:grpSp>
      <p:pic>
        <p:nvPicPr>
          <p:cNvPr name="Picture 8" id="8"/>
          <p:cNvPicPr>
            <a:picLocks noChangeAspect="true"/>
          </p:cNvPicPr>
          <p:nvPr/>
        </p:nvPicPr>
        <p:blipFill>
          <a:blip r:embed="rId2"/>
          <a:stretch>
            <a:fillRect/>
          </a:stretch>
        </p:blipFill>
        <p:spPr>
          <a:xfrm rot="0">
            <a:off x="4770663" y="4515992"/>
            <a:ext cx="4628566" cy="2595739"/>
          </a:xfrm>
          <a:prstGeom prst="rect">
            <a:avLst/>
          </a:prstGeom>
        </p:spPr>
      </p:pic>
      <p:grpSp>
        <p:nvGrpSpPr>
          <p:cNvPr name="Group 9" id="9"/>
          <p:cNvGrpSpPr/>
          <p:nvPr/>
        </p:nvGrpSpPr>
        <p:grpSpPr>
          <a:xfrm rot="0">
            <a:off x="447869" y="1184106"/>
            <a:ext cx="3416309" cy="2869758"/>
            <a:chOff x="0" y="0"/>
            <a:chExt cx="1312872" cy="1102835"/>
          </a:xfrm>
        </p:grpSpPr>
        <p:sp>
          <p:nvSpPr>
            <p:cNvPr name="Freeform 10" id="10"/>
            <p:cNvSpPr/>
            <p:nvPr/>
          </p:nvSpPr>
          <p:spPr>
            <a:xfrm flipH="false" flipV="false" rot="0">
              <a:off x="0" y="0"/>
              <a:ext cx="1312872" cy="1102835"/>
            </a:xfrm>
            <a:custGeom>
              <a:avLst/>
              <a:gdLst/>
              <a:ahLst/>
              <a:cxnLst/>
              <a:rect r="r" b="b" t="t" l="l"/>
              <a:pathLst>
                <a:path h="1102835" w="1312872">
                  <a:moveTo>
                    <a:pt x="36259" y="0"/>
                  </a:moveTo>
                  <a:lnTo>
                    <a:pt x="1276613" y="0"/>
                  </a:lnTo>
                  <a:cubicBezTo>
                    <a:pt x="1296638" y="0"/>
                    <a:pt x="1312872" y="16234"/>
                    <a:pt x="1312872" y="36259"/>
                  </a:cubicBezTo>
                  <a:lnTo>
                    <a:pt x="1312872" y="1066576"/>
                  </a:lnTo>
                  <a:cubicBezTo>
                    <a:pt x="1312872" y="1086601"/>
                    <a:pt x="1296638" y="1102835"/>
                    <a:pt x="1276613" y="1102835"/>
                  </a:cubicBezTo>
                  <a:lnTo>
                    <a:pt x="36259" y="1102835"/>
                  </a:lnTo>
                  <a:cubicBezTo>
                    <a:pt x="16234" y="1102835"/>
                    <a:pt x="0" y="1086601"/>
                    <a:pt x="0" y="1066576"/>
                  </a:cubicBezTo>
                  <a:lnTo>
                    <a:pt x="0" y="36259"/>
                  </a:lnTo>
                  <a:cubicBezTo>
                    <a:pt x="0" y="16234"/>
                    <a:pt x="16234" y="0"/>
                    <a:pt x="36259" y="0"/>
                  </a:cubicBezTo>
                  <a:close/>
                </a:path>
              </a:pathLst>
            </a:custGeom>
            <a:solidFill>
              <a:srgbClr val="FFFFFF"/>
            </a:solidFill>
          </p:spPr>
        </p:sp>
        <p:sp>
          <p:nvSpPr>
            <p:cNvPr name="TextBox 11" id="11"/>
            <p:cNvSpPr txBox="true"/>
            <p:nvPr/>
          </p:nvSpPr>
          <p:spPr>
            <a:xfrm>
              <a:off x="0" y="-38100"/>
              <a:ext cx="1312872" cy="1140935"/>
            </a:xfrm>
            <a:prstGeom prst="rect">
              <a:avLst/>
            </a:prstGeom>
          </p:spPr>
          <p:txBody>
            <a:bodyPr anchor="ctr" rtlCol="false" tIns="50800" lIns="50800" bIns="50800" rIns="50800"/>
            <a:lstStyle/>
            <a:p>
              <a:pPr algn="ctr">
                <a:lnSpc>
                  <a:spcPts val="2005"/>
                </a:lnSpc>
              </a:pPr>
            </a:p>
          </p:txBody>
        </p:sp>
      </p:grpSp>
      <p:pic>
        <p:nvPicPr>
          <p:cNvPr name="Picture 12" id="12"/>
          <p:cNvPicPr>
            <a:picLocks noChangeAspect="true"/>
          </p:cNvPicPr>
          <p:nvPr/>
        </p:nvPicPr>
        <p:blipFill>
          <a:blip r:embed="rId3"/>
          <a:stretch>
            <a:fillRect/>
          </a:stretch>
        </p:blipFill>
        <p:spPr>
          <a:xfrm rot="0">
            <a:off x="324464" y="1659896"/>
            <a:ext cx="3674470" cy="2503573"/>
          </a:xfrm>
          <a:prstGeom prst="rect">
            <a:avLst/>
          </a:prstGeom>
        </p:spPr>
      </p:pic>
      <p:grpSp>
        <p:nvGrpSpPr>
          <p:cNvPr name="Group 13" id="13"/>
          <p:cNvGrpSpPr/>
          <p:nvPr/>
        </p:nvGrpSpPr>
        <p:grpSpPr>
          <a:xfrm rot="0">
            <a:off x="447869" y="4265673"/>
            <a:ext cx="4179603" cy="2594857"/>
            <a:chOff x="0" y="0"/>
            <a:chExt cx="1606202" cy="997191"/>
          </a:xfrm>
        </p:grpSpPr>
        <p:sp>
          <p:nvSpPr>
            <p:cNvPr name="Freeform 14" id="14"/>
            <p:cNvSpPr/>
            <p:nvPr/>
          </p:nvSpPr>
          <p:spPr>
            <a:xfrm flipH="false" flipV="false" rot="0">
              <a:off x="0" y="0"/>
              <a:ext cx="1606202" cy="997191"/>
            </a:xfrm>
            <a:custGeom>
              <a:avLst/>
              <a:gdLst/>
              <a:ahLst/>
              <a:cxnLst/>
              <a:rect r="r" b="b" t="t" l="l"/>
              <a:pathLst>
                <a:path h="997191" w="1606202">
                  <a:moveTo>
                    <a:pt x="29637" y="0"/>
                  </a:moveTo>
                  <a:lnTo>
                    <a:pt x="1576565" y="0"/>
                  </a:lnTo>
                  <a:cubicBezTo>
                    <a:pt x="1592933" y="0"/>
                    <a:pt x="1606202" y="13269"/>
                    <a:pt x="1606202" y="29637"/>
                  </a:cubicBezTo>
                  <a:lnTo>
                    <a:pt x="1606202" y="967555"/>
                  </a:lnTo>
                  <a:cubicBezTo>
                    <a:pt x="1606202" y="983923"/>
                    <a:pt x="1592933" y="997191"/>
                    <a:pt x="1576565" y="997191"/>
                  </a:cubicBezTo>
                  <a:lnTo>
                    <a:pt x="29637" y="997191"/>
                  </a:lnTo>
                  <a:cubicBezTo>
                    <a:pt x="13269" y="997191"/>
                    <a:pt x="0" y="983923"/>
                    <a:pt x="0" y="967555"/>
                  </a:cubicBezTo>
                  <a:lnTo>
                    <a:pt x="0" y="29637"/>
                  </a:lnTo>
                  <a:cubicBezTo>
                    <a:pt x="0" y="13269"/>
                    <a:pt x="13269" y="0"/>
                    <a:pt x="29637" y="0"/>
                  </a:cubicBezTo>
                  <a:close/>
                </a:path>
              </a:pathLst>
            </a:custGeom>
            <a:solidFill>
              <a:srgbClr val="FFFFFF"/>
            </a:solidFill>
          </p:spPr>
        </p:sp>
        <p:sp>
          <p:nvSpPr>
            <p:cNvPr name="TextBox 15" id="15"/>
            <p:cNvSpPr txBox="true"/>
            <p:nvPr/>
          </p:nvSpPr>
          <p:spPr>
            <a:xfrm>
              <a:off x="0" y="-38100"/>
              <a:ext cx="1606202" cy="1035291"/>
            </a:xfrm>
            <a:prstGeom prst="rect">
              <a:avLst/>
            </a:prstGeom>
          </p:spPr>
          <p:txBody>
            <a:bodyPr anchor="ctr" rtlCol="false" tIns="50800" lIns="50800" bIns="50800" rIns="50800"/>
            <a:lstStyle/>
            <a:p>
              <a:pPr algn="ctr">
                <a:lnSpc>
                  <a:spcPts val="2005"/>
                </a:lnSpc>
              </a:pPr>
            </a:p>
          </p:txBody>
        </p:sp>
      </p:grpSp>
      <p:grpSp>
        <p:nvGrpSpPr>
          <p:cNvPr name="Group 16" id="16"/>
          <p:cNvGrpSpPr/>
          <p:nvPr/>
        </p:nvGrpSpPr>
        <p:grpSpPr>
          <a:xfrm rot="0">
            <a:off x="4054678" y="1184106"/>
            <a:ext cx="3032072" cy="2869758"/>
            <a:chOff x="0" y="0"/>
            <a:chExt cx="1165211" cy="1102835"/>
          </a:xfrm>
        </p:grpSpPr>
        <p:sp>
          <p:nvSpPr>
            <p:cNvPr name="Freeform 17" id="17"/>
            <p:cNvSpPr/>
            <p:nvPr/>
          </p:nvSpPr>
          <p:spPr>
            <a:xfrm flipH="false" flipV="false" rot="0">
              <a:off x="0" y="0"/>
              <a:ext cx="1165211" cy="1102835"/>
            </a:xfrm>
            <a:custGeom>
              <a:avLst/>
              <a:gdLst/>
              <a:ahLst/>
              <a:cxnLst/>
              <a:rect r="r" b="b" t="t" l="l"/>
              <a:pathLst>
                <a:path h="1102835" w="1165211">
                  <a:moveTo>
                    <a:pt x="40853" y="0"/>
                  </a:moveTo>
                  <a:lnTo>
                    <a:pt x="1124358" y="0"/>
                  </a:lnTo>
                  <a:cubicBezTo>
                    <a:pt x="1135193" y="0"/>
                    <a:pt x="1145584" y="4304"/>
                    <a:pt x="1153245" y="11966"/>
                  </a:cubicBezTo>
                  <a:cubicBezTo>
                    <a:pt x="1160907" y="19627"/>
                    <a:pt x="1165211" y="30018"/>
                    <a:pt x="1165211" y="40853"/>
                  </a:cubicBezTo>
                  <a:lnTo>
                    <a:pt x="1165211" y="1061981"/>
                  </a:lnTo>
                  <a:cubicBezTo>
                    <a:pt x="1165211" y="1084544"/>
                    <a:pt x="1146920" y="1102835"/>
                    <a:pt x="1124358" y="1102835"/>
                  </a:cubicBezTo>
                  <a:lnTo>
                    <a:pt x="40853" y="1102835"/>
                  </a:lnTo>
                  <a:cubicBezTo>
                    <a:pt x="18291" y="1102835"/>
                    <a:pt x="0" y="1084544"/>
                    <a:pt x="0" y="1061981"/>
                  </a:cubicBezTo>
                  <a:lnTo>
                    <a:pt x="0" y="40853"/>
                  </a:lnTo>
                  <a:cubicBezTo>
                    <a:pt x="0" y="18291"/>
                    <a:pt x="18291" y="0"/>
                    <a:pt x="40853" y="0"/>
                  </a:cubicBezTo>
                  <a:close/>
                </a:path>
              </a:pathLst>
            </a:custGeom>
            <a:solidFill>
              <a:srgbClr val="FFFFFF"/>
            </a:solidFill>
          </p:spPr>
        </p:sp>
        <p:sp>
          <p:nvSpPr>
            <p:cNvPr name="TextBox 18" id="18"/>
            <p:cNvSpPr txBox="true"/>
            <p:nvPr/>
          </p:nvSpPr>
          <p:spPr>
            <a:xfrm>
              <a:off x="0" y="-38100"/>
              <a:ext cx="1165211" cy="1140935"/>
            </a:xfrm>
            <a:prstGeom prst="rect">
              <a:avLst/>
            </a:prstGeom>
          </p:spPr>
          <p:txBody>
            <a:bodyPr anchor="ctr" rtlCol="false" tIns="50800" lIns="50800" bIns="50800" rIns="50800"/>
            <a:lstStyle/>
            <a:p>
              <a:pPr algn="ctr">
                <a:lnSpc>
                  <a:spcPts val="2005"/>
                </a:lnSpc>
              </a:pPr>
            </a:p>
          </p:txBody>
        </p:sp>
      </p:grpSp>
      <p:pic>
        <p:nvPicPr>
          <p:cNvPr name="Picture 19" id="19"/>
          <p:cNvPicPr>
            <a:picLocks noChangeAspect="true"/>
          </p:cNvPicPr>
          <p:nvPr/>
        </p:nvPicPr>
        <p:blipFill>
          <a:blip r:embed="rId4"/>
          <a:stretch>
            <a:fillRect/>
          </a:stretch>
        </p:blipFill>
        <p:spPr>
          <a:xfrm rot="0">
            <a:off x="399519" y="4517059"/>
            <a:ext cx="4138114" cy="2493164"/>
          </a:xfrm>
          <a:prstGeom prst="rect">
            <a:avLst/>
          </a:prstGeom>
        </p:spPr>
      </p:pic>
      <p:grpSp>
        <p:nvGrpSpPr>
          <p:cNvPr name="Group 20" id="20"/>
          <p:cNvGrpSpPr/>
          <p:nvPr/>
        </p:nvGrpSpPr>
        <p:grpSpPr>
          <a:xfrm rot="0">
            <a:off x="630670" y="4483419"/>
            <a:ext cx="3620119" cy="288350"/>
            <a:chOff x="0" y="0"/>
            <a:chExt cx="1658071" cy="132069"/>
          </a:xfrm>
        </p:grpSpPr>
        <p:sp>
          <p:nvSpPr>
            <p:cNvPr name="Freeform 21" id="21"/>
            <p:cNvSpPr/>
            <p:nvPr/>
          </p:nvSpPr>
          <p:spPr>
            <a:xfrm flipH="false" flipV="false" rot="0">
              <a:off x="0" y="0"/>
              <a:ext cx="1658070" cy="132069"/>
            </a:xfrm>
            <a:custGeom>
              <a:avLst/>
              <a:gdLst/>
              <a:ahLst/>
              <a:cxnLst/>
              <a:rect r="r" b="b" t="t" l="l"/>
              <a:pathLst>
                <a:path h="132069" w="1658070">
                  <a:moveTo>
                    <a:pt x="47049" y="0"/>
                  </a:moveTo>
                  <a:lnTo>
                    <a:pt x="1611022" y="0"/>
                  </a:lnTo>
                  <a:cubicBezTo>
                    <a:pt x="1623500" y="0"/>
                    <a:pt x="1635467" y="4957"/>
                    <a:pt x="1644290" y="13780"/>
                  </a:cubicBezTo>
                  <a:cubicBezTo>
                    <a:pt x="1653114" y="22604"/>
                    <a:pt x="1658070" y="34571"/>
                    <a:pt x="1658070" y="47049"/>
                  </a:cubicBezTo>
                  <a:lnTo>
                    <a:pt x="1658070" y="85020"/>
                  </a:lnTo>
                  <a:cubicBezTo>
                    <a:pt x="1658070" y="97498"/>
                    <a:pt x="1653114" y="109465"/>
                    <a:pt x="1644290" y="118289"/>
                  </a:cubicBezTo>
                  <a:cubicBezTo>
                    <a:pt x="1635467" y="127112"/>
                    <a:pt x="1623500" y="132069"/>
                    <a:pt x="1611022" y="132069"/>
                  </a:cubicBezTo>
                  <a:lnTo>
                    <a:pt x="47049" y="132069"/>
                  </a:lnTo>
                  <a:cubicBezTo>
                    <a:pt x="34571" y="132069"/>
                    <a:pt x="22604" y="127112"/>
                    <a:pt x="13780" y="118289"/>
                  </a:cubicBezTo>
                  <a:cubicBezTo>
                    <a:pt x="4957" y="109465"/>
                    <a:pt x="0" y="97498"/>
                    <a:pt x="0" y="85020"/>
                  </a:cubicBezTo>
                  <a:lnTo>
                    <a:pt x="0" y="47049"/>
                  </a:lnTo>
                  <a:cubicBezTo>
                    <a:pt x="0" y="34571"/>
                    <a:pt x="4957" y="22604"/>
                    <a:pt x="13780" y="13780"/>
                  </a:cubicBezTo>
                  <a:cubicBezTo>
                    <a:pt x="22604" y="4957"/>
                    <a:pt x="34571" y="0"/>
                    <a:pt x="47049" y="0"/>
                  </a:cubicBezTo>
                  <a:close/>
                </a:path>
              </a:pathLst>
            </a:custGeom>
            <a:solidFill>
              <a:srgbClr val="363178"/>
            </a:solidFill>
          </p:spPr>
        </p:sp>
        <p:sp>
          <p:nvSpPr>
            <p:cNvPr name="TextBox 22" id="22"/>
            <p:cNvSpPr txBox="true"/>
            <p:nvPr/>
          </p:nvSpPr>
          <p:spPr>
            <a:xfrm>
              <a:off x="0" y="-38100"/>
              <a:ext cx="1658071" cy="170169"/>
            </a:xfrm>
            <a:prstGeom prst="rect">
              <a:avLst/>
            </a:prstGeom>
          </p:spPr>
          <p:txBody>
            <a:bodyPr anchor="ctr" rtlCol="false" tIns="50800" lIns="50800" bIns="50800" rIns="50800"/>
            <a:lstStyle/>
            <a:p>
              <a:pPr algn="ctr">
                <a:lnSpc>
                  <a:spcPts val="2005"/>
                </a:lnSpc>
              </a:pPr>
            </a:p>
          </p:txBody>
        </p:sp>
      </p:grpSp>
      <p:grpSp>
        <p:nvGrpSpPr>
          <p:cNvPr name="Group 23" id="23"/>
          <p:cNvGrpSpPr/>
          <p:nvPr/>
        </p:nvGrpSpPr>
        <p:grpSpPr>
          <a:xfrm rot="0">
            <a:off x="4221120" y="1401852"/>
            <a:ext cx="2695319" cy="288350"/>
            <a:chOff x="0" y="0"/>
            <a:chExt cx="1234498" cy="132069"/>
          </a:xfrm>
        </p:grpSpPr>
        <p:sp>
          <p:nvSpPr>
            <p:cNvPr name="Freeform 24" id="24"/>
            <p:cNvSpPr/>
            <p:nvPr/>
          </p:nvSpPr>
          <p:spPr>
            <a:xfrm flipH="false" flipV="false" rot="0">
              <a:off x="0" y="0"/>
              <a:ext cx="1234498" cy="132069"/>
            </a:xfrm>
            <a:custGeom>
              <a:avLst/>
              <a:gdLst/>
              <a:ahLst/>
              <a:cxnLst/>
              <a:rect r="r" b="b" t="t" l="l"/>
              <a:pathLst>
                <a:path h="132069" w="1234498">
                  <a:moveTo>
                    <a:pt x="63192" y="0"/>
                  </a:moveTo>
                  <a:lnTo>
                    <a:pt x="1171306" y="0"/>
                  </a:lnTo>
                  <a:cubicBezTo>
                    <a:pt x="1188065" y="0"/>
                    <a:pt x="1204138" y="6658"/>
                    <a:pt x="1215989" y="18508"/>
                  </a:cubicBezTo>
                  <a:cubicBezTo>
                    <a:pt x="1227840" y="30359"/>
                    <a:pt x="1234498" y="46432"/>
                    <a:pt x="1234498" y="63192"/>
                  </a:cubicBezTo>
                  <a:lnTo>
                    <a:pt x="1234498" y="68877"/>
                  </a:lnTo>
                  <a:cubicBezTo>
                    <a:pt x="1234498" y="85637"/>
                    <a:pt x="1227840" y="101710"/>
                    <a:pt x="1215989" y="113560"/>
                  </a:cubicBezTo>
                  <a:cubicBezTo>
                    <a:pt x="1204138" y="125411"/>
                    <a:pt x="1188065" y="132069"/>
                    <a:pt x="1171306" y="132069"/>
                  </a:cubicBezTo>
                  <a:lnTo>
                    <a:pt x="63192" y="132069"/>
                  </a:lnTo>
                  <a:cubicBezTo>
                    <a:pt x="28292" y="132069"/>
                    <a:pt x="0" y="103777"/>
                    <a:pt x="0" y="68877"/>
                  </a:cubicBezTo>
                  <a:lnTo>
                    <a:pt x="0" y="63192"/>
                  </a:lnTo>
                  <a:cubicBezTo>
                    <a:pt x="0" y="46432"/>
                    <a:pt x="6658" y="30359"/>
                    <a:pt x="18508" y="18508"/>
                  </a:cubicBezTo>
                  <a:cubicBezTo>
                    <a:pt x="30359" y="6658"/>
                    <a:pt x="46432" y="0"/>
                    <a:pt x="63192" y="0"/>
                  </a:cubicBezTo>
                  <a:close/>
                </a:path>
              </a:pathLst>
            </a:custGeom>
            <a:solidFill>
              <a:srgbClr val="363178"/>
            </a:solidFill>
          </p:spPr>
        </p:sp>
        <p:sp>
          <p:nvSpPr>
            <p:cNvPr name="TextBox 25" id="25"/>
            <p:cNvSpPr txBox="true"/>
            <p:nvPr/>
          </p:nvSpPr>
          <p:spPr>
            <a:xfrm>
              <a:off x="0" y="-38100"/>
              <a:ext cx="1234498" cy="170169"/>
            </a:xfrm>
            <a:prstGeom prst="rect">
              <a:avLst/>
            </a:prstGeom>
          </p:spPr>
          <p:txBody>
            <a:bodyPr anchor="ctr" rtlCol="false" tIns="50800" lIns="50800" bIns="50800" rIns="50800"/>
            <a:lstStyle/>
            <a:p>
              <a:pPr algn="ctr">
                <a:lnSpc>
                  <a:spcPts val="2005"/>
                </a:lnSpc>
              </a:pPr>
            </a:p>
          </p:txBody>
        </p:sp>
      </p:grpSp>
      <p:grpSp>
        <p:nvGrpSpPr>
          <p:cNvPr name="Group 26" id="26"/>
          <p:cNvGrpSpPr/>
          <p:nvPr/>
        </p:nvGrpSpPr>
        <p:grpSpPr>
          <a:xfrm rot="0">
            <a:off x="633982" y="1401852"/>
            <a:ext cx="3058745" cy="288350"/>
            <a:chOff x="0" y="0"/>
            <a:chExt cx="1400953" cy="132069"/>
          </a:xfrm>
        </p:grpSpPr>
        <p:sp>
          <p:nvSpPr>
            <p:cNvPr name="Freeform 27" id="27"/>
            <p:cNvSpPr/>
            <p:nvPr/>
          </p:nvSpPr>
          <p:spPr>
            <a:xfrm flipH="false" flipV="false" rot="0">
              <a:off x="0" y="0"/>
              <a:ext cx="1400953" cy="132069"/>
            </a:xfrm>
            <a:custGeom>
              <a:avLst/>
              <a:gdLst/>
              <a:ahLst/>
              <a:cxnLst/>
              <a:rect r="r" b="b" t="t" l="l"/>
              <a:pathLst>
                <a:path h="132069" w="1400953">
                  <a:moveTo>
                    <a:pt x="55684" y="0"/>
                  </a:moveTo>
                  <a:lnTo>
                    <a:pt x="1345269" y="0"/>
                  </a:lnTo>
                  <a:cubicBezTo>
                    <a:pt x="1360037" y="0"/>
                    <a:pt x="1374201" y="5867"/>
                    <a:pt x="1384643" y="16309"/>
                  </a:cubicBezTo>
                  <a:cubicBezTo>
                    <a:pt x="1395086" y="26752"/>
                    <a:pt x="1400953" y="40915"/>
                    <a:pt x="1400953" y="55684"/>
                  </a:cubicBezTo>
                  <a:lnTo>
                    <a:pt x="1400953" y="76385"/>
                  </a:lnTo>
                  <a:cubicBezTo>
                    <a:pt x="1400953" y="91153"/>
                    <a:pt x="1395086" y="105317"/>
                    <a:pt x="1384643" y="115760"/>
                  </a:cubicBezTo>
                  <a:cubicBezTo>
                    <a:pt x="1374201" y="126202"/>
                    <a:pt x="1360037" y="132069"/>
                    <a:pt x="1345269" y="132069"/>
                  </a:cubicBezTo>
                  <a:lnTo>
                    <a:pt x="55684" y="132069"/>
                  </a:lnTo>
                  <a:cubicBezTo>
                    <a:pt x="40915" y="132069"/>
                    <a:pt x="26752" y="126202"/>
                    <a:pt x="16309" y="115760"/>
                  </a:cubicBezTo>
                  <a:cubicBezTo>
                    <a:pt x="5867" y="105317"/>
                    <a:pt x="0" y="91153"/>
                    <a:pt x="0" y="76385"/>
                  </a:cubicBezTo>
                  <a:lnTo>
                    <a:pt x="0" y="55684"/>
                  </a:lnTo>
                  <a:cubicBezTo>
                    <a:pt x="0" y="40915"/>
                    <a:pt x="5867" y="26752"/>
                    <a:pt x="16309" y="16309"/>
                  </a:cubicBezTo>
                  <a:cubicBezTo>
                    <a:pt x="26752" y="5867"/>
                    <a:pt x="40915" y="0"/>
                    <a:pt x="55684" y="0"/>
                  </a:cubicBezTo>
                  <a:close/>
                </a:path>
              </a:pathLst>
            </a:custGeom>
            <a:solidFill>
              <a:srgbClr val="363178"/>
            </a:solidFill>
          </p:spPr>
        </p:sp>
        <p:sp>
          <p:nvSpPr>
            <p:cNvPr name="TextBox 28" id="28"/>
            <p:cNvSpPr txBox="true"/>
            <p:nvPr/>
          </p:nvSpPr>
          <p:spPr>
            <a:xfrm>
              <a:off x="0" y="-38100"/>
              <a:ext cx="1400953" cy="170169"/>
            </a:xfrm>
            <a:prstGeom prst="rect">
              <a:avLst/>
            </a:prstGeom>
          </p:spPr>
          <p:txBody>
            <a:bodyPr anchor="ctr" rtlCol="false" tIns="50800" lIns="50800" bIns="50800" rIns="50800"/>
            <a:lstStyle/>
            <a:p>
              <a:pPr algn="ctr">
                <a:lnSpc>
                  <a:spcPts val="2005"/>
                </a:lnSpc>
              </a:pPr>
            </a:p>
          </p:txBody>
        </p:sp>
      </p:grpSp>
      <p:grpSp>
        <p:nvGrpSpPr>
          <p:cNvPr name="Group 29" id="29"/>
          <p:cNvGrpSpPr/>
          <p:nvPr/>
        </p:nvGrpSpPr>
        <p:grpSpPr>
          <a:xfrm rot="0">
            <a:off x="5092137" y="4490272"/>
            <a:ext cx="3921378" cy="279111"/>
            <a:chOff x="0" y="0"/>
            <a:chExt cx="1855506" cy="132069"/>
          </a:xfrm>
        </p:grpSpPr>
        <p:sp>
          <p:nvSpPr>
            <p:cNvPr name="Freeform 30" id="30"/>
            <p:cNvSpPr/>
            <p:nvPr/>
          </p:nvSpPr>
          <p:spPr>
            <a:xfrm flipH="false" flipV="false" rot="0">
              <a:off x="0" y="0"/>
              <a:ext cx="1855506" cy="132069"/>
            </a:xfrm>
            <a:custGeom>
              <a:avLst/>
              <a:gdLst/>
              <a:ahLst/>
              <a:cxnLst/>
              <a:rect r="r" b="b" t="t" l="l"/>
              <a:pathLst>
                <a:path h="132069" w="1855506">
                  <a:moveTo>
                    <a:pt x="43434" y="0"/>
                  </a:moveTo>
                  <a:lnTo>
                    <a:pt x="1812072" y="0"/>
                  </a:lnTo>
                  <a:cubicBezTo>
                    <a:pt x="1823591" y="0"/>
                    <a:pt x="1834639" y="4576"/>
                    <a:pt x="1842785" y="12722"/>
                  </a:cubicBezTo>
                  <a:cubicBezTo>
                    <a:pt x="1850930" y="20867"/>
                    <a:pt x="1855506" y="31915"/>
                    <a:pt x="1855506" y="43434"/>
                  </a:cubicBezTo>
                  <a:lnTo>
                    <a:pt x="1855506" y="88635"/>
                  </a:lnTo>
                  <a:cubicBezTo>
                    <a:pt x="1855506" y="100154"/>
                    <a:pt x="1850930" y="111202"/>
                    <a:pt x="1842785" y="119347"/>
                  </a:cubicBezTo>
                  <a:cubicBezTo>
                    <a:pt x="1834639" y="127493"/>
                    <a:pt x="1823591" y="132069"/>
                    <a:pt x="1812072" y="132069"/>
                  </a:cubicBezTo>
                  <a:lnTo>
                    <a:pt x="43434" y="132069"/>
                  </a:lnTo>
                  <a:cubicBezTo>
                    <a:pt x="31915" y="132069"/>
                    <a:pt x="20867" y="127493"/>
                    <a:pt x="12722" y="119347"/>
                  </a:cubicBezTo>
                  <a:cubicBezTo>
                    <a:pt x="4576" y="111202"/>
                    <a:pt x="0" y="100154"/>
                    <a:pt x="0" y="88635"/>
                  </a:cubicBezTo>
                  <a:lnTo>
                    <a:pt x="0" y="43434"/>
                  </a:lnTo>
                  <a:cubicBezTo>
                    <a:pt x="0" y="31915"/>
                    <a:pt x="4576" y="20867"/>
                    <a:pt x="12722" y="12722"/>
                  </a:cubicBezTo>
                  <a:cubicBezTo>
                    <a:pt x="20867" y="4576"/>
                    <a:pt x="31915" y="0"/>
                    <a:pt x="43434" y="0"/>
                  </a:cubicBezTo>
                  <a:close/>
                </a:path>
              </a:pathLst>
            </a:custGeom>
            <a:solidFill>
              <a:srgbClr val="363178"/>
            </a:solidFill>
          </p:spPr>
        </p:sp>
        <p:sp>
          <p:nvSpPr>
            <p:cNvPr name="TextBox 31" id="31"/>
            <p:cNvSpPr txBox="true"/>
            <p:nvPr/>
          </p:nvSpPr>
          <p:spPr>
            <a:xfrm>
              <a:off x="0" y="-38100"/>
              <a:ext cx="1855506" cy="170169"/>
            </a:xfrm>
            <a:prstGeom prst="rect">
              <a:avLst/>
            </a:prstGeom>
          </p:spPr>
          <p:txBody>
            <a:bodyPr anchor="ctr" rtlCol="false" tIns="50800" lIns="50800" bIns="50800" rIns="50800"/>
            <a:lstStyle/>
            <a:p>
              <a:pPr algn="ctr">
                <a:lnSpc>
                  <a:spcPts val="2005"/>
                </a:lnSpc>
              </a:pPr>
            </a:p>
          </p:txBody>
        </p:sp>
      </p:grpSp>
      <p:grpSp>
        <p:nvGrpSpPr>
          <p:cNvPr name="Group 32" id="32"/>
          <p:cNvGrpSpPr/>
          <p:nvPr/>
        </p:nvGrpSpPr>
        <p:grpSpPr>
          <a:xfrm rot="0">
            <a:off x="7278491" y="1184106"/>
            <a:ext cx="1933303" cy="2869758"/>
            <a:chOff x="0" y="0"/>
            <a:chExt cx="742959" cy="1102835"/>
          </a:xfrm>
        </p:grpSpPr>
        <p:sp>
          <p:nvSpPr>
            <p:cNvPr name="Freeform 33" id="33"/>
            <p:cNvSpPr/>
            <p:nvPr/>
          </p:nvSpPr>
          <p:spPr>
            <a:xfrm flipH="false" flipV="false" rot="0">
              <a:off x="0" y="0"/>
              <a:ext cx="742959" cy="1102835"/>
            </a:xfrm>
            <a:custGeom>
              <a:avLst/>
              <a:gdLst/>
              <a:ahLst/>
              <a:cxnLst/>
              <a:rect r="r" b="b" t="t" l="l"/>
              <a:pathLst>
                <a:path h="1102835" w="742959">
                  <a:moveTo>
                    <a:pt x="64072" y="0"/>
                  </a:moveTo>
                  <a:lnTo>
                    <a:pt x="678887" y="0"/>
                  </a:lnTo>
                  <a:cubicBezTo>
                    <a:pt x="695880" y="0"/>
                    <a:pt x="712177" y="6750"/>
                    <a:pt x="724193" y="18766"/>
                  </a:cubicBezTo>
                  <a:cubicBezTo>
                    <a:pt x="736209" y="30782"/>
                    <a:pt x="742959" y="47079"/>
                    <a:pt x="742959" y="64072"/>
                  </a:cubicBezTo>
                  <a:lnTo>
                    <a:pt x="742959" y="1038763"/>
                  </a:lnTo>
                  <a:cubicBezTo>
                    <a:pt x="742959" y="1074149"/>
                    <a:pt x="714273" y="1102835"/>
                    <a:pt x="678887" y="1102835"/>
                  </a:cubicBezTo>
                  <a:lnTo>
                    <a:pt x="64072" y="1102835"/>
                  </a:lnTo>
                  <a:cubicBezTo>
                    <a:pt x="28686" y="1102835"/>
                    <a:pt x="0" y="1074149"/>
                    <a:pt x="0" y="1038763"/>
                  </a:cubicBezTo>
                  <a:lnTo>
                    <a:pt x="0" y="64072"/>
                  </a:lnTo>
                  <a:cubicBezTo>
                    <a:pt x="0" y="28686"/>
                    <a:pt x="28686" y="0"/>
                    <a:pt x="64072" y="0"/>
                  </a:cubicBezTo>
                  <a:close/>
                </a:path>
              </a:pathLst>
            </a:custGeom>
            <a:solidFill>
              <a:srgbClr val="FFFFFF"/>
            </a:solidFill>
          </p:spPr>
        </p:sp>
        <p:sp>
          <p:nvSpPr>
            <p:cNvPr name="TextBox 34" id="34"/>
            <p:cNvSpPr txBox="true"/>
            <p:nvPr/>
          </p:nvSpPr>
          <p:spPr>
            <a:xfrm>
              <a:off x="0" y="-38100"/>
              <a:ext cx="742959" cy="1140935"/>
            </a:xfrm>
            <a:prstGeom prst="rect">
              <a:avLst/>
            </a:prstGeom>
          </p:spPr>
          <p:txBody>
            <a:bodyPr anchor="ctr" rtlCol="false" tIns="50800" lIns="50800" bIns="50800" rIns="50800"/>
            <a:lstStyle/>
            <a:p>
              <a:pPr algn="ctr">
                <a:lnSpc>
                  <a:spcPts val="2005"/>
                </a:lnSpc>
              </a:pPr>
            </a:p>
          </p:txBody>
        </p:sp>
      </p:grpSp>
      <p:grpSp>
        <p:nvGrpSpPr>
          <p:cNvPr name="Group 35" id="35"/>
          <p:cNvGrpSpPr/>
          <p:nvPr/>
        </p:nvGrpSpPr>
        <p:grpSpPr>
          <a:xfrm rot="0">
            <a:off x="7555359" y="1877393"/>
            <a:ext cx="367745" cy="367745"/>
            <a:chOff x="0" y="0"/>
            <a:chExt cx="812800" cy="812800"/>
          </a:xfrm>
        </p:grpSpPr>
        <p:sp>
          <p:nvSpPr>
            <p:cNvPr name="Freeform 36" id="3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E64EC"/>
            </a:solidFill>
          </p:spPr>
        </p:sp>
        <p:sp>
          <p:nvSpPr>
            <p:cNvPr name="TextBox 37" id="37"/>
            <p:cNvSpPr txBox="true"/>
            <p:nvPr/>
          </p:nvSpPr>
          <p:spPr>
            <a:xfrm>
              <a:off x="76200" y="38100"/>
              <a:ext cx="660400" cy="698500"/>
            </a:xfrm>
            <a:prstGeom prst="rect">
              <a:avLst/>
            </a:prstGeom>
          </p:spPr>
          <p:txBody>
            <a:bodyPr anchor="ctr" rtlCol="false" tIns="50800" lIns="50800" bIns="50800" rIns="50800"/>
            <a:lstStyle/>
            <a:p>
              <a:pPr algn="ctr">
                <a:lnSpc>
                  <a:spcPts val="2005"/>
                </a:lnSpc>
              </a:pPr>
            </a:p>
          </p:txBody>
        </p:sp>
      </p:grpSp>
      <p:grpSp>
        <p:nvGrpSpPr>
          <p:cNvPr name="Group 38" id="38"/>
          <p:cNvGrpSpPr/>
          <p:nvPr/>
        </p:nvGrpSpPr>
        <p:grpSpPr>
          <a:xfrm rot="0">
            <a:off x="7555359" y="2371610"/>
            <a:ext cx="367745" cy="367745"/>
            <a:chOff x="0" y="0"/>
            <a:chExt cx="812800" cy="812800"/>
          </a:xfrm>
        </p:grpSpPr>
        <p:sp>
          <p:nvSpPr>
            <p:cNvPr name="Freeform 39" id="3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E6363"/>
            </a:solidFill>
          </p:spPr>
        </p:sp>
        <p:sp>
          <p:nvSpPr>
            <p:cNvPr name="TextBox 40" id="40"/>
            <p:cNvSpPr txBox="true"/>
            <p:nvPr/>
          </p:nvSpPr>
          <p:spPr>
            <a:xfrm>
              <a:off x="76200" y="38100"/>
              <a:ext cx="660400" cy="698500"/>
            </a:xfrm>
            <a:prstGeom prst="rect">
              <a:avLst/>
            </a:prstGeom>
          </p:spPr>
          <p:txBody>
            <a:bodyPr anchor="ctr" rtlCol="false" tIns="50800" lIns="50800" bIns="50800" rIns="50800"/>
            <a:lstStyle/>
            <a:p>
              <a:pPr algn="ctr">
                <a:lnSpc>
                  <a:spcPts val="2005"/>
                </a:lnSpc>
              </a:pPr>
            </a:p>
          </p:txBody>
        </p:sp>
      </p:grpSp>
      <p:grpSp>
        <p:nvGrpSpPr>
          <p:cNvPr name="Group 41" id="41"/>
          <p:cNvGrpSpPr/>
          <p:nvPr/>
        </p:nvGrpSpPr>
        <p:grpSpPr>
          <a:xfrm rot="0">
            <a:off x="7555359" y="2867873"/>
            <a:ext cx="367745" cy="367745"/>
            <a:chOff x="0" y="0"/>
            <a:chExt cx="812800" cy="812800"/>
          </a:xfrm>
        </p:grpSpPr>
        <p:sp>
          <p:nvSpPr>
            <p:cNvPr name="Freeform 42" id="4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158"/>
            </a:solidFill>
          </p:spPr>
        </p:sp>
        <p:sp>
          <p:nvSpPr>
            <p:cNvPr name="TextBox 43" id="43"/>
            <p:cNvSpPr txBox="true"/>
            <p:nvPr/>
          </p:nvSpPr>
          <p:spPr>
            <a:xfrm>
              <a:off x="76200" y="38100"/>
              <a:ext cx="660400" cy="698500"/>
            </a:xfrm>
            <a:prstGeom prst="rect">
              <a:avLst/>
            </a:prstGeom>
          </p:spPr>
          <p:txBody>
            <a:bodyPr anchor="ctr" rtlCol="false" tIns="50800" lIns="50800" bIns="50800" rIns="50800"/>
            <a:lstStyle/>
            <a:p>
              <a:pPr algn="ctr">
                <a:lnSpc>
                  <a:spcPts val="2005"/>
                </a:lnSpc>
              </a:pPr>
            </a:p>
          </p:txBody>
        </p:sp>
      </p:grpSp>
      <p:grpSp>
        <p:nvGrpSpPr>
          <p:cNvPr name="Group 44" id="44"/>
          <p:cNvGrpSpPr/>
          <p:nvPr/>
        </p:nvGrpSpPr>
        <p:grpSpPr>
          <a:xfrm rot="0">
            <a:off x="7555359" y="3364136"/>
            <a:ext cx="367745" cy="367745"/>
            <a:chOff x="0" y="0"/>
            <a:chExt cx="812800" cy="812800"/>
          </a:xfrm>
        </p:grpSpPr>
        <p:sp>
          <p:nvSpPr>
            <p:cNvPr name="Freeform 45" id="4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AC7F1"/>
            </a:solidFill>
          </p:spPr>
        </p:sp>
        <p:sp>
          <p:nvSpPr>
            <p:cNvPr name="TextBox 46" id="46"/>
            <p:cNvSpPr txBox="true"/>
            <p:nvPr/>
          </p:nvSpPr>
          <p:spPr>
            <a:xfrm>
              <a:off x="76200" y="38100"/>
              <a:ext cx="660400" cy="698500"/>
            </a:xfrm>
            <a:prstGeom prst="rect">
              <a:avLst/>
            </a:prstGeom>
          </p:spPr>
          <p:txBody>
            <a:bodyPr anchor="ctr" rtlCol="false" tIns="50800" lIns="50800" bIns="50800" rIns="50800"/>
            <a:lstStyle/>
            <a:p>
              <a:pPr algn="ctr">
                <a:lnSpc>
                  <a:spcPts val="2005"/>
                </a:lnSpc>
              </a:pPr>
            </a:p>
          </p:txBody>
        </p:sp>
      </p:grpSp>
      <p:sp>
        <p:nvSpPr>
          <p:cNvPr name="Freeform 47" id="47"/>
          <p:cNvSpPr/>
          <p:nvPr/>
        </p:nvSpPr>
        <p:spPr>
          <a:xfrm flipH="false" flipV="false" rot="0">
            <a:off x="8625932" y="1940494"/>
            <a:ext cx="349778" cy="209867"/>
          </a:xfrm>
          <a:custGeom>
            <a:avLst/>
            <a:gdLst/>
            <a:ahLst/>
            <a:cxnLst/>
            <a:rect r="r" b="b" t="t" l="l"/>
            <a:pathLst>
              <a:path h="209867" w="349778">
                <a:moveTo>
                  <a:pt x="0" y="0"/>
                </a:moveTo>
                <a:lnTo>
                  <a:pt x="349777" y="0"/>
                </a:lnTo>
                <a:lnTo>
                  <a:pt x="349777" y="209867"/>
                </a:lnTo>
                <a:lnTo>
                  <a:pt x="0" y="20986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48" id="48"/>
          <p:cNvSpPr/>
          <p:nvPr/>
        </p:nvSpPr>
        <p:spPr>
          <a:xfrm flipH="false" flipV="false" rot="0">
            <a:off x="8625932" y="2446968"/>
            <a:ext cx="349778" cy="209867"/>
          </a:xfrm>
          <a:custGeom>
            <a:avLst/>
            <a:gdLst/>
            <a:ahLst/>
            <a:cxnLst/>
            <a:rect r="r" b="b" t="t" l="l"/>
            <a:pathLst>
              <a:path h="209867" w="349778">
                <a:moveTo>
                  <a:pt x="0" y="0"/>
                </a:moveTo>
                <a:lnTo>
                  <a:pt x="349777" y="0"/>
                </a:lnTo>
                <a:lnTo>
                  <a:pt x="349777" y="209866"/>
                </a:lnTo>
                <a:lnTo>
                  <a:pt x="0" y="20986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49" id="49"/>
          <p:cNvSpPr/>
          <p:nvPr/>
        </p:nvSpPr>
        <p:spPr>
          <a:xfrm flipH="false" flipV="true" rot="0">
            <a:off x="8625932" y="2933903"/>
            <a:ext cx="349778" cy="209867"/>
          </a:xfrm>
          <a:custGeom>
            <a:avLst/>
            <a:gdLst/>
            <a:ahLst/>
            <a:cxnLst/>
            <a:rect r="r" b="b" t="t" l="l"/>
            <a:pathLst>
              <a:path h="209867" w="349778">
                <a:moveTo>
                  <a:pt x="0" y="209867"/>
                </a:moveTo>
                <a:lnTo>
                  <a:pt x="349777" y="209867"/>
                </a:lnTo>
                <a:lnTo>
                  <a:pt x="349777" y="0"/>
                </a:lnTo>
                <a:lnTo>
                  <a:pt x="0" y="0"/>
                </a:lnTo>
                <a:lnTo>
                  <a:pt x="0" y="209867"/>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50" id="50"/>
          <p:cNvSpPr/>
          <p:nvPr/>
        </p:nvSpPr>
        <p:spPr>
          <a:xfrm flipH="false" flipV="false" rot="0">
            <a:off x="8625932" y="3420838"/>
            <a:ext cx="349778" cy="209867"/>
          </a:xfrm>
          <a:custGeom>
            <a:avLst/>
            <a:gdLst/>
            <a:ahLst/>
            <a:cxnLst/>
            <a:rect r="r" b="b" t="t" l="l"/>
            <a:pathLst>
              <a:path h="209867" w="349778">
                <a:moveTo>
                  <a:pt x="0" y="0"/>
                </a:moveTo>
                <a:lnTo>
                  <a:pt x="349777" y="0"/>
                </a:lnTo>
                <a:lnTo>
                  <a:pt x="349777" y="209867"/>
                </a:lnTo>
                <a:lnTo>
                  <a:pt x="0" y="20986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51" id="51"/>
          <p:cNvSpPr txBox="true"/>
          <p:nvPr/>
        </p:nvSpPr>
        <p:spPr>
          <a:xfrm rot="0">
            <a:off x="3632820" y="564752"/>
            <a:ext cx="5442899" cy="285979"/>
          </a:xfrm>
          <a:prstGeom prst="rect">
            <a:avLst/>
          </a:prstGeom>
        </p:spPr>
        <p:txBody>
          <a:bodyPr anchor="t" rtlCol="false" tIns="0" lIns="0" bIns="0" rIns="0">
            <a:spAutoFit/>
          </a:bodyPr>
          <a:lstStyle/>
          <a:p>
            <a:pPr algn="ctr">
              <a:lnSpc>
                <a:spcPts val="2194"/>
              </a:lnSpc>
            </a:pPr>
            <a:r>
              <a:rPr lang="en-US" b="true" sz="2032" spc="-93">
                <a:solidFill>
                  <a:srgbClr val="FFFFFF"/>
                </a:solidFill>
                <a:latin typeface="Gotham Bold"/>
                <a:ea typeface="Gotham Bold"/>
                <a:cs typeface="Gotham Bold"/>
                <a:sym typeface="Gotham Bold"/>
              </a:rPr>
              <a:t>Annual Sales Marketing Performance Report </a:t>
            </a:r>
          </a:p>
        </p:txBody>
      </p:sp>
      <p:sp>
        <p:nvSpPr>
          <p:cNvPr name="TextBox 52" id="52"/>
          <p:cNvSpPr txBox="true"/>
          <p:nvPr/>
        </p:nvSpPr>
        <p:spPr>
          <a:xfrm rot="0">
            <a:off x="8018348" y="1950019"/>
            <a:ext cx="459193" cy="224855"/>
          </a:xfrm>
          <a:prstGeom prst="rect">
            <a:avLst/>
          </a:prstGeom>
        </p:spPr>
        <p:txBody>
          <a:bodyPr anchor="t" rtlCol="false" tIns="0" lIns="0" bIns="0" rIns="0">
            <a:spAutoFit/>
          </a:bodyPr>
          <a:lstStyle/>
          <a:p>
            <a:pPr algn="l">
              <a:lnSpc>
                <a:spcPts val="1675"/>
              </a:lnSpc>
            </a:pPr>
            <a:r>
              <a:rPr lang="en-US" sz="1551" spc="-71" b="true">
                <a:solidFill>
                  <a:srgbClr val="363178"/>
                </a:solidFill>
                <a:latin typeface="Gotham Bold"/>
                <a:ea typeface="Gotham Bold"/>
                <a:cs typeface="Gotham Bold"/>
                <a:sym typeface="Gotham Bold"/>
              </a:rPr>
              <a:t>21%</a:t>
            </a:r>
          </a:p>
        </p:txBody>
      </p:sp>
      <p:sp>
        <p:nvSpPr>
          <p:cNvPr name="TextBox 53" id="53"/>
          <p:cNvSpPr txBox="true"/>
          <p:nvPr/>
        </p:nvSpPr>
        <p:spPr>
          <a:xfrm rot="0">
            <a:off x="8018348" y="2444236"/>
            <a:ext cx="459193" cy="224855"/>
          </a:xfrm>
          <a:prstGeom prst="rect">
            <a:avLst/>
          </a:prstGeom>
        </p:spPr>
        <p:txBody>
          <a:bodyPr anchor="t" rtlCol="false" tIns="0" lIns="0" bIns="0" rIns="0">
            <a:spAutoFit/>
          </a:bodyPr>
          <a:lstStyle/>
          <a:p>
            <a:pPr algn="l">
              <a:lnSpc>
                <a:spcPts val="1675"/>
              </a:lnSpc>
            </a:pPr>
            <a:r>
              <a:rPr lang="en-US" sz="1551" spc="-71" b="true">
                <a:solidFill>
                  <a:srgbClr val="363178"/>
                </a:solidFill>
                <a:latin typeface="Gotham Bold"/>
                <a:ea typeface="Gotham Bold"/>
                <a:cs typeface="Gotham Bold"/>
                <a:sym typeface="Gotham Bold"/>
              </a:rPr>
              <a:t>25%</a:t>
            </a:r>
          </a:p>
        </p:txBody>
      </p:sp>
      <p:sp>
        <p:nvSpPr>
          <p:cNvPr name="TextBox 54" id="54"/>
          <p:cNvSpPr txBox="true"/>
          <p:nvPr/>
        </p:nvSpPr>
        <p:spPr>
          <a:xfrm rot="0">
            <a:off x="7624675" y="1966102"/>
            <a:ext cx="244992" cy="184259"/>
          </a:xfrm>
          <a:prstGeom prst="rect">
            <a:avLst/>
          </a:prstGeom>
        </p:spPr>
        <p:txBody>
          <a:bodyPr anchor="t" rtlCol="false" tIns="0" lIns="0" bIns="0" rIns="0">
            <a:spAutoFit/>
          </a:bodyPr>
          <a:lstStyle/>
          <a:p>
            <a:pPr algn="ctr">
              <a:lnSpc>
                <a:spcPts val="1308"/>
              </a:lnSpc>
            </a:pPr>
            <a:r>
              <a:rPr lang="en-US" b="true" sz="1212" spc="-55">
                <a:solidFill>
                  <a:srgbClr val="FFFFFF"/>
                </a:solidFill>
                <a:latin typeface="Gotham Bold"/>
                <a:ea typeface="Gotham Bold"/>
                <a:cs typeface="Gotham Bold"/>
                <a:sym typeface="Gotham Bold"/>
              </a:rPr>
              <a:t>Q1</a:t>
            </a:r>
          </a:p>
        </p:txBody>
      </p:sp>
      <p:sp>
        <p:nvSpPr>
          <p:cNvPr name="TextBox 55" id="55"/>
          <p:cNvSpPr txBox="true"/>
          <p:nvPr/>
        </p:nvSpPr>
        <p:spPr>
          <a:xfrm rot="0">
            <a:off x="7602018" y="2459772"/>
            <a:ext cx="274427" cy="184259"/>
          </a:xfrm>
          <a:prstGeom prst="rect">
            <a:avLst/>
          </a:prstGeom>
        </p:spPr>
        <p:txBody>
          <a:bodyPr anchor="t" rtlCol="false" tIns="0" lIns="0" bIns="0" rIns="0">
            <a:spAutoFit/>
          </a:bodyPr>
          <a:lstStyle/>
          <a:p>
            <a:pPr algn="ctr">
              <a:lnSpc>
                <a:spcPts val="1308"/>
              </a:lnSpc>
            </a:pPr>
            <a:r>
              <a:rPr lang="en-US" b="true" sz="1212" spc="-55">
                <a:solidFill>
                  <a:srgbClr val="FFFFFF"/>
                </a:solidFill>
                <a:latin typeface="Gotham Bold"/>
                <a:ea typeface="Gotham Bold"/>
                <a:cs typeface="Gotham Bold"/>
                <a:sym typeface="Gotham Bold"/>
              </a:rPr>
              <a:t>Q2</a:t>
            </a:r>
          </a:p>
        </p:txBody>
      </p:sp>
      <p:sp>
        <p:nvSpPr>
          <p:cNvPr name="TextBox 56" id="56"/>
          <p:cNvSpPr txBox="true"/>
          <p:nvPr/>
        </p:nvSpPr>
        <p:spPr>
          <a:xfrm rot="0">
            <a:off x="799578" y="4549480"/>
            <a:ext cx="1209969" cy="154245"/>
          </a:xfrm>
          <a:prstGeom prst="rect">
            <a:avLst/>
          </a:prstGeom>
        </p:spPr>
        <p:txBody>
          <a:bodyPr anchor="t" rtlCol="false" tIns="0" lIns="0" bIns="0" rIns="0">
            <a:spAutoFit/>
          </a:bodyPr>
          <a:lstStyle/>
          <a:p>
            <a:pPr algn="ctr">
              <a:lnSpc>
                <a:spcPts val="1297"/>
              </a:lnSpc>
              <a:spcBef>
                <a:spcPct val="0"/>
              </a:spcBef>
            </a:pPr>
            <a:r>
              <a:rPr lang="en-US" b="true" sz="926">
                <a:solidFill>
                  <a:srgbClr val="FFFFFF"/>
                </a:solidFill>
                <a:latin typeface="Gotham Bold"/>
                <a:ea typeface="Gotham Bold"/>
                <a:cs typeface="Gotham Bold"/>
                <a:sym typeface="Gotham Bold"/>
              </a:rPr>
              <a:t>Sales Contribution</a:t>
            </a:r>
          </a:p>
        </p:txBody>
      </p:sp>
      <p:sp>
        <p:nvSpPr>
          <p:cNvPr name="TextBox 57" id="57"/>
          <p:cNvSpPr txBox="true"/>
          <p:nvPr/>
        </p:nvSpPr>
        <p:spPr>
          <a:xfrm rot="0">
            <a:off x="4250789" y="1459380"/>
            <a:ext cx="2583067" cy="154245"/>
          </a:xfrm>
          <a:prstGeom prst="rect">
            <a:avLst/>
          </a:prstGeom>
        </p:spPr>
        <p:txBody>
          <a:bodyPr anchor="t" rtlCol="false" tIns="0" lIns="0" bIns="0" rIns="0">
            <a:spAutoFit/>
          </a:bodyPr>
          <a:lstStyle/>
          <a:p>
            <a:pPr algn="ctr">
              <a:lnSpc>
                <a:spcPts val="1297"/>
              </a:lnSpc>
              <a:spcBef>
                <a:spcPct val="0"/>
              </a:spcBef>
            </a:pPr>
            <a:r>
              <a:rPr lang="en-US" b="true" sz="926">
                <a:solidFill>
                  <a:srgbClr val="FFFFFF"/>
                </a:solidFill>
                <a:latin typeface="Gotham Bold"/>
                <a:ea typeface="Gotham Bold"/>
                <a:cs typeface="Gotham Bold"/>
                <a:sym typeface="Gotham Bold"/>
              </a:rPr>
              <a:t>ROI Trends of Key Marketing Campaigns</a:t>
            </a:r>
          </a:p>
        </p:txBody>
      </p:sp>
      <p:sp>
        <p:nvSpPr>
          <p:cNvPr name="TextBox 58" id="58"/>
          <p:cNvSpPr txBox="true"/>
          <p:nvPr/>
        </p:nvSpPr>
        <p:spPr>
          <a:xfrm rot="0">
            <a:off x="773365" y="1449855"/>
            <a:ext cx="1764305" cy="157409"/>
          </a:xfrm>
          <a:prstGeom prst="rect">
            <a:avLst/>
          </a:prstGeom>
        </p:spPr>
        <p:txBody>
          <a:bodyPr anchor="t" rtlCol="false" tIns="0" lIns="0" bIns="0" rIns="0">
            <a:spAutoFit/>
          </a:bodyPr>
          <a:lstStyle/>
          <a:p>
            <a:pPr algn="l">
              <a:lnSpc>
                <a:spcPts val="1297"/>
              </a:lnSpc>
              <a:spcBef>
                <a:spcPct val="0"/>
              </a:spcBef>
            </a:pPr>
            <a:r>
              <a:rPr lang="en-US" b="true" sz="926">
                <a:solidFill>
                  <a:srgbClr val="FFFFFF"/>
                </a:solidFill>
                <a:latin typeface="Gotham Bold"/>
                <a:ea typeface="Gotham Bold"/>
                <a:cs typeface="Gotham Bold"/>
                <a:sym typeface="Gotham Bold"/>
              </a:rPr>
              <a:t>Total Sales Revenue Growth</a:t>
            </a:r>
          </a:p>
        </p:txBody>
      </p:sp>
      <p:grpSp>
        <p:nvGrpSpPr>
          <p:cNvPr name="Group 59" id="59"/>
          <p:cNvGrpSpPr/>
          <p:nvPr/>
        </p:nvGrpSpPr>
        <p:grpSpPr>
          <a:xfrm rot="0">
            <a:off x="7446028" y="1420489"/>
            <a:ext cx="1637405" cy="279111"/>
            <a:chOff x="0" y="0"/>
            <a:chExt cx="774783" cy="132069"/>
          </a:xfrm>
        </p:grpSpPr>
        <p:sp>
          <p:nvSpPr>
            <p:cNvPr name="Freeform 60" id="60"/>
            <p:cNvSpPr/>
            <p:nvPr/>
          </p:nvSpPr>
          <p:spPr>
            <a:xfrm flipH="false" flipV="false" rot="0">
              <a:off x="0" y="0"/>
              <a:ext cx="774783" cy="132069"/>
            </a:xfrm>
            <a:custGeom>
              <a:avLst/>
              <a:gdLst/>
              <a:ahLst/>
              <a:cxnLst/>
              <a:rect r="r" b="b" t="t" l="l"/>
              <a:pathLst>
                <a:path h="132069" w="774783">
                  <a:moveTo>
                    <a:pt x="66034" y="0"/>
                  </a:moveTo>
                  <a:lnTo>
                    <a:pt x="708748" y="0"/>
                  </a:lnTo>
                  <a:cubicBezTo>
                    <a:pt x="726262" y="0"/>
                    <a:pt x="743058" y="6957"/>
                    <a:pt x="755442" y="19341"/>
                  </a:cubicBezTo>
                  <a:cubicBezTo>
                    <a:pt x="767826" y="31725"/>
                    <a:pt x="774783" y="48521"/>
                    <a:pt x="774783" y="66034"/>
                  </a:cubicBezTo>
                  <a:lnTo>
                    <a:pt x="774783" y="66034"/>
                  </a:lnTo>
                  <a:cubicBezTo>
                    <a:pt x="774783" y="83548"/>
                    <a:pt x="767826" y="100344"/>
                    <a:pt x="755442" y="112728"/>
                  </a:cubicBezTo>
                  <a:cubicBezTo>
                    <a:pt x="743058" y="125112"/>
                    <a:pt x="726262" y="132069"/>
                    <a:pt x="708748" y="132069"/>
                  </a:cubicBezTo>
                  <a:lnTo>
                    <a:pt x="66034" y="132069"/>
                  </a:lnTo>
                  <a:cubicBezTo>
                    <a:pt x="48521" y="132069"/>
                    <a:pt x="31725" y="125112"/>
                    <a:pt x="19341" y="112728"/>
                  </a:cubicBezTo>
                  <a:cubicBezTo>
                    <a:pt x="6957" y="100344"/>
                    <a:pt x="0" y="83548"/>
                    <a:pt x="0" y="66034"/>
                  </a:cubicBezTo>
                  <a:lnTo>
                    <a:pt x="0" y="66034"/>
                  </a:lnTo>
                  <a:cubicBezTo>
                    <a:pt x="0" y="48521"/>
                    <a:pt x="6957" y="31725"/>
                    <a:pt x="19341" y="19341"/>
                  </a:cubicBezTo>
                  <a:cubicBezTo>
                    <a:pt x="31725" y="6957"/>
                    <a:pt x="48521" y="0"/>
                    <a:pt x="66034" y="0"/>
                  </a:cubicBezTo>
                  <a:close/>
                </a:path>
              </a:pathLst>
            </a:custGeom>
            <a:solidFill>
              <a:srgbClr val="363178"/>
            </a:solidFill>
          </p:spPr>
        </p:sp>
        <p:sp>
          <p:nvSpPr>
            <p:cNvPr name="TextBox 61" id="61"/>
            <p:cNvSpPr txBox="true"/>
            <p:nvPr/>
          </p:nvSpPr>
          <p:spPr>
            <a:xfrm>
              <a:off x="0" y="-38100"/>
              <a:ext cx="774783" cy="170169"/>
            </a:xfrm>
            <a:prstGeom prst="rect">
              <a:avLst/>
            </a:prstGeom>
          </p:spPr>
          <p:txBody>
            <a:bodyPr anchor="ctr" rtlCol="false" tIns="50800" lIns="50800" bIns="50800" rIns="50800"/>
            <a:lstStyle/>
            <a:p>
              <a:pPr algn="ctr">
                <a:lnSpc>
                  <a:spcPts val="2005"/>
                </a:lnSpc>
              </a:pPr>
            </a:p>
          </p:txBody>
        </p:sp>
      </p:grpSp>
      <p:sp>
        <p:nvSpPr>
          <p:cNvPr name="TextBox 62" id="62"/>
          <p:cNvSpPr txBox="true"/>
          <p:nvPr/>
        </p:nvSpPr>
        <p:spPr>
          <a:xfrm rot="0">
            <a:off x="7577590" y="1473441"/>
            <a:ext cx="1440131" cy="156462"/>
          </a:xfrm>
          <a:prstGeom prst="rect">
            <a:avLst/>
          </a:prstGeom>
        </p:spPr>
        <p:txBody>
          <a:bodyPr anchor="t" rtlCol="false" tIns="0" lIns="0" bIns="0" rIns="0">
            <a:spAutoFit/>
          </a:bodyPr>
          <a:lstStyle/>
          <a:p>
            <a:pPr algn="l">
              <a:lnSpc>
                <a:spcPts val="1349"/>
              </a:lnSpc>
              <a:spcBef>
                <a:spcPct val="0"/>
              </a:spcBef>
            </a:pPr>
            <a:r>
              <a:rPr lang="en-US" b="true" sz="963">
                <a:solidFill>
                  <a:srgbClr val="FFFFFF"/>
                </a:solidFill>
                <a:latin typeface="Gotham Bold"/>
                <a:ea typeface="Gotham Bold"/>
                <a:cs typeface="Gotham Bold"/>
                <a:sym typeface="Gotham Bold"/>
              </a:rPr>
              <a:t>Sales Conversion Rate</a:t>
            </a:r>
          </a:p>
        </p:txBody>
      </p:sp>
      <p:sp>
        <p:nvSpPr>
          <p:cNvPr name="TextBox 63" id="63"/>
          <p:cNvSpPr txBox="true"/>
          <p:nvPr/>
        </p:nvSpPr>
        <p:spPr>
          <a:xfrm rot="0">
            <a:off x="5205360" y="4543225"/>
            <a:ext cx="2240668" cy="154156"/>
          </a:xfrm>
          <a:prstGeom prst="rect">
            <a:avLst/>
          </a:prstGeom>
        </p:spPr>
        <p:txBody>
          <a:bodyPr anchor="t" rtlCol="false" tIns="0" lIns="0" bIns="0" rIns="0">
            <a:spAutoFit/>
          </a:bodyPr>
          <a:lstStyle/>
          <a:p>
            <a:pPr algn="ctr">
              <a:lnSpc>
                <a:spcPts val="1296"/>
              </a:lnSpc>
              <a:spcBef>
                <a:spcPct val="0"/>
              </a:spcBef>
            </a:pPr>
            <a:r>
              <a:rPr lang="en-US" b="true" sz="925">
                <a:solidFill>
                  <a:srgbClr val="FFFFFF"/>
                </a:solidFill>
                <a:latin typeface="Gotham Bold"/>
                <a:ea typeface="Gotham Bold"/>
                <a:cs typeface="Gotham Bold"/>
                <a:sym typeface="Gotham Bold"/>
              </a:rPr>
              <a:t>Customer Acquisition Cost Trends</a:t>
            </a:r>
          </a:p>
        </p:txBody>
      </p:sp>
      <p:sp>
        <p:nvSpPr>
          <p:cNvPr name="TextBox 64" id="64"/>
          <p:cNvSpPr txBox="true"/>
          <p:nvPr/>
        </p:nvSpPr>
        <p:spPr>
          <a:xfrm rot="0">
            <a:off x="8018348" y="2940499"/>
            <a:ext cx="459193" cy="224855"/>
          </a:xfrm>
          <a:prstGeom prst="rect">
            <a:avLst/>
          </a:prstGeom>
        </p:spPr>
        <p:txBody>
          <a:bodyPr anchor="t" rtlCol="false" tIns="0" lIns="0" bIns="0" rIns="0">
            <a:spAutoFit/>
          </a:bodyPr>
          <a:lstStyle/>
          <a:p>
            <a:pPr algn="l">
              <a:lnSpc>
                <a:spcPts val="1675"/>
              </a:lnSpc>
            </a:pPr>
            <a:r>
              <a:rPr lang="en-US" sz="1551" spc="-71" b="true">
                <a:solidFill>
                  <a:srgbClr val="363178"/>
                </a:solidFill>
                <a:latin typeface="Gotham Bold"/>
                <a:ea typeface="Gotham Bold"/>
                <a:cs typeface="Gotham Bold"/>
                <a:sym typeface="Gotham Bold"/>
              </a:rPr>
              <a:t>18%</a:t>
            </a:r>
          </a:p>
        </p:txBody>
      </p:sp>
      <p:sp>
        <p:nvSpPr>
          <p:cNvPr name="TextBox 65" id="65"/>
          <p:cNvSpPr txBox="true"/>
          <p:nvPr/>
        </p:nvSpPr>
        <p:spPr>
          <a:xfrm rot="0">
            <a:off x="7609958" y="2956582"/>
            <a:ext cx="274427" cy="184259"/>
          </a:xfrm>
          <a:prstGeom prst="rect">
            <a:avLst/>
          </a:prstGeom>
        </p:spPr>
        <p:txBody>
          <a:bodyPr anchor="t" rtlCol="false" tIns="0" lIns="0" bIns="0" rIns="0">
            <a:spAutoFit/>
          </a:bodyPr>
          <a:lstStyle/>
          <a:p>
            <a:pPr algn="ctr">
              <a:lnSpc>
                <a:spcPts val="1308"/>
              </a:lnSpc>
            </a:pPr>
            <a:r>
              <a:rPr lang="en-US" b="true" sz="1212" spc="-55">
                <a:solidFill>
                  <a:srgbClr val="363178"/>
                </a:solidFill>
                <a:latin typeface="Gotham Bold"/>
                <a:ea typeface="Gotham Bold"/>
                <a:cs typeface="Gotham Bold"/>
                <a:sym typeface="Gotham Bold"/>
              </a:rPr>
              <a:t>Q3</a:t>
            </a:r>
          </a:p>
        </p:txBody>
      </p:sp>
      <p:sp>
        <p:nvSpPr>
          <p:cNvPr name="TextBox 66" id="66"/>
          <p:cNvSpPr txBox="true"/>
          <p:nvPr/>
        </p:nvSpPr>
        <p:spPr>
          <a:xfrm rot="0">
            <a:off x="8018348" y="3436762"/>
            <a:ext cx="459193" cy="224855"/>
          </a:xfrm>
          <a:prstGeom prst="rect">
            <a:avLst/>
          </a:prstGeom>
        </p:spPr>
        <p:txBody>
          <a:bodyPr anchor="t" rtlCol="false" tIns="0" lIns="0" bIns="0" rIns="0">
            <a:spAutoFit/>
          </a:bodyPr>
          <a:lstStyle/>
          <a:p>
            <a:pPr algn="l">
              <a:lnSpc>
                <a:spcPts val="1675"/>
              </a:lnSpc>
            </a:pPr>
            <a:r>
              <a:rPr lang="en-US" sz="1551" spc="-71" b="true">
                <a:solidFill>
                  <a:srgbClr val="363178"/>
                </a:solidFill>
                <a:latin typeface="Gotham Bold"/>
                <a:ea typeface="Gotham Bold"/>
                <a:cs typeface="Gotham Bold"/>
                <a:sym typeface="Gotham Bold"/>
              </a:rPr>
              <a:t>30%</a:t>
            </a:r>
          </a:p>
        </p:txBody>
      </p:sp>
      <p:sp>
        <p:nvSpPr>
          <p:cNvPr name="TextBox 67" id="67"/>
          <p:cNvSpPr txBox="true"/>
          <p:nvPr/>
        </p:nvSpPr>
        <p:spPr>
          <a:xfrm rot="0">
            <a:off x="7571238" y="3452845"/>
            <a:ext cx="351866" cy="184259"/>
          </a:xfrm>
          <a:prstGeom prst="rect">
            <a:avLst/>
          </a:prstGeom>
        </p:spPr>
        <p:txBody>
          <a:bodyPr anchor="t" rtlCol="false" tIns="0" lIns="0" bIns="0" rIns="0">
            <a:spAutoFit/>
          </a:bodyPr>
          <a:lstStyle/>
          <a:p>
            <a:pPr algn="ctr">
              <a:lnSpc>
                <a:spcPts val="1308"/>
              </a:lnSpc>
            </a:pPr>
            <a:r>
              <a:rPr lang="en-US" b="true" sz="1212" spc="-55">
                <a:solidFill>
                  <a:srgbClr val="FFFFFF"/>
                </a:solidFill>
                <a:latin typeface="Gotham Bold"/>
                <a:ea typeface="Gotham Bold"/>
                <a:cs typeface="Gotham Bold"/>
                <a:sym typeface="Gotham Bold"/>
              </a:rPr>
              <a:t>Q4</a:t>
            </a:r>
          </a:p>
        </p:txBody>
      </p:sp>
      <p:pic>
        <p:nvPicPr>
          <p:cNvPr name="Picture 68" id="68"/>
          <p:cNvPicPr>
            <a:picLocks noChangeAspect="true"/>
          </p:cNvPicPr>
          <p:nvPr/>
        </p:nvPicPr>
        <p:blipFill>
          <a:blip r:embed="rId11"/>
          <a:stretch>
            <a:fillRect/>
          </a:stretch>
        </p:blipFill>
        <p:spPr>
          <a:xfrm rot="0">
            <a:off x="4089568" y="1622513"/>
            <a:ext cx="2953295" cy="2490720"/>
          </a:xfrm>
          <a:prstGeom prst="rect">
            <a:avLst/>
          </a:prstGeom>
        </p:spPr>
      </p:pic>
      <p:sp>
        <p:nvSpPr>
          <p:cNvPr name="TextBox 69" id="69"/>
          <p:cNvSpPr txBox="true"/>
          <p:nvPr/>
        </p:nvSpPr>
        <p:spPr>
          <a:xfrm rot="0">
            <a:off x="744362" y="568132"/>
            <a:ext cx="1411661" cy="249260"/>
          </a:xfrm>
          <a:prstGeom prst="rect">
            <a:avLst/>
          </a:prstGeom>
        </p:spPr>
        <p:txBody>
          <a:bodyPr anchor="t" rtlCol="false" tIns="0" lIns="0" bIns="0" rIns="0">
            <a:spAutoFit/>
          </a:bodyPr>
          <a:lstStyle/>
          <a:p>
            <a:pPr algn="l">
              <a:lnSpc>
                <a:spcPts val="2005"/>
              </a:lnSpc>
              <a:spcBef>
                <a:spcPct val="0"/>
              </a:spcBef>
            </a:pPr>
            <a:r>
              <a:rPr lang="en-US" sz="1432">
                <a:solidFill>
                  <a:srgbClr val="FFFFFF"/>
                </a:solidFill>
                <a:latin typeface="Neue Machina"/>
                <a:ea typeface="Neue Machina"/>
                <a:cs typeface="Neue Machina"/>
                <a:sym typeface="Neue Machina"/>
              </a:rPr>
              <a:t>Borcelle Co.</a:t>
            </a:r>
          </a:p>
        </p:txBody>
      </p:sp>
    </p:spTree>
  </p:cSld>
  <p:clrMapOvr>
    <a:masterClrMapping/>
  </p:clrMapOvr>
</p:sld>
</file>

<file path=ppt/slides/slide22.xml><?xml version="1.0" encoding="utf-8"?>
<p:sld xmlns:p="http://schemas.openxmlformats.org/presentationml/2006/main" xmlns:a="http://schemas.openxmlformats.org/drawingml/2006/main">
  <p:cSld>
    <p:bg>
      <p:bgPr>
        <a:gradFill rotWithShape="true">
          <a:gsLst>
            <a:gs pos="0">
              <a:srgbClr val="A6A6A6">
                <a:alpha val="100000"/>
              </a:srgbClr>
            </a:gs>
            <a:gs pos="100000">
              <a:srgbClr val="FFFFFF">
                <a:alpha val="100000"/>
              </a:srgbClr>
            </a:gs>
          </a:gsLst>
          <a:lin ang="0"/>
        </a:gradFill>
      </p:bgPr>
    </p:bg>
    <p:spTree>
      <p:nvGrpSpPr>
        <p:cNvPr id="1" name=""/>
        <p:cNvGrpSpPr/>
        <p:nvPr/>
      </p:nvGrpSpPr>
      <p:grpSpPr>
        <a:xfrm>
          <a:off x="0" y="0"/>
          <a:ext cx="0" cy="0"/>
          <a:chOff x="0" y="0"/>
          <a:chExt cx="0" cy="0"/>
        </a:xfrm>
      </p:grpSpPr>
      <p:grpSp>
        <p:nvGrpSpPr>
          <p:cNvPr name="Group 2" id="2"/>
          <p:cNvGrpSpPr/>
          <p:nvPr/>
        </p:nvGrpSpPr>
        <p:grpSpPr>
          <a:xfrm rot="0">
            <a:off x="0" y="5120640"/>
            <a:ext cx="9753600" cy="2194560"/>
            <a:chOff x="0" y="0"/>
            <a:chExt cx="3612444" cy="812800"/>
          </a:xfrm>
        </p:grpSpPr>
        <p:sp>
          <p:nvSpPr>
            <p:cNvPr name="Freeform 3" id="3"/>
            <p:cNvSpPr/>
            <p:nvPr/>
          </p:nvSpPr>
          <p:spPr>
            <a:xfrm flipH="false" flipV="false" rot="0">
              <a:off x="0" y="0"/>
              <a:ext cx="3612445" cy="812800"/>
            </a:xfrm>
            <a:custGeom>
              <a:avLst/>
              <a:gdLst/>
              <a:ahLst/>
              <a:cxnLst/>
              <a:rect r="r" b="b" t="t" l="l"/>
              <a:pathLst>
                <a:path h="812800" w="3612445">
                  <a:moveTo>
                    <a:pt x="0" y="0"/>
                  </a:moveTo>
                  <a:lnTo>
                    <a:pt x="3612445" y="0"/>
                  </a:lnTo>
                  <a:lnTo>
                    <a:pt x="3612445" y="812800"/>
                  </a:lnTo>
                  <a:lnTo>
                    <a:pt x="0" y="812800"/>
                  </a:lnTo>
                  <a:close/>
                </a:path>
              </a:pathLst>
            </a:custGeom>
            <a:solidFill>
              <a:srgbClr val="EEEEEE"/>
            </a:solidFill>
          </p:spPr>
        </p:sp>
        <p:sp>
          <p:nvSpPr>
            <p:cNvPr name="TextBox 4" id="4"/>
            <p:cNvSpPr txBox="true"/>
            <p:nvPr/>
          </p:nvSpPr>
          <p:spPr>
            <a:xfrm>
              <a:off x="0" y="-38100"/>
              <a:ext cx="3612444" cy="850900"/>
            </a:xfrm>
            <a:prstGeom prst="rect">
              <a:avLst/>
            </a:prstGeom>
          </p:spPr>
          <p:txBody>
            <a:bodyPr anchor="ctr" rtlCol="false" tIns="50800" lIns="50800" bIns="50800" rIns="50800"/>
            <a:lstStyle/>
            <a:p>
              <a:pPr algn="ctr">
                <a:lnSpc>
                  <a:spcPts val="1960"/>
                </a:lnSpc>
                <a:spcBef>
                  <a:spcPct val="0"/>
                </a:spcBef>
              </a:pPr>
            </a:p>
          </p:txBody>
        </p:sp>
      </p:grpSp>
      <p:grpSp>
        <p:nvGrpSpPr>
          <p:cNvPr name="Group 5" id="5"/>
          <p:cNvGrpSpPr/>
          <p:nvPr/>
        </p:nvGrpSpPr>
        <p:grpSpPr>
          <a:xfrm rot="0">
            <a:off x="731520" y="4925568"/>
            <a:ext cx="1658112" cy="1658112"/>
            <a:chOff x="0" y="0"/>
            <a:chExt cx="2210816" cy="2210816"/>
          </a:xfrm>
        </p:grpSpPr>
        <p:grpSp>
          <p:nvGrpSpPr>
            <p:cNvPr name="Group 6" id="6"/>
            <p:cNvGrpSpPr/>
            <p:nvPr/>
          </p:nvGrpSpPr>
          <p:grpSpPr>
            <a:xfrm rot="0">
              <a:off x="0" y="0"/>
              <a:ext cx="2210816" cy="2210816"/>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69921"/>
              </a:solidFill>
            </p:spPr>
          </p:sp>
          <p:sp>
            <p:nvSpPr>
              <p:cNvPr name="TextBox 8" id="8"/>
              <p:cNvSpPr txBox="true"/>
              <p:nvPr/>
            </p:nvSpPr>
            <p:spPr>
              <a:xfrm>
                <a:off x="0" y="-38100"/>
                <a:ext cx="812800" cy="850900"/>
              </a:xfrm>
              <a:prstGeom prst="rect">
                <a:avLst/>
              </a:prstGeom>
            </p:spPr>
            <p:txBody>
              <a:bodyPr anchor="ctr" rtlCol="false" tIns="50800" lIns="50800" bIns="50800" rIns="50800"/>
              <a:lstStyle/>
              <a:p>
                <a:pPr algn="ctr">
                  <a:lnSpc>
                    <a:spcPts val="1960"/>
                  </a:lnSpc>
                </a:pPr>
              </a:p>
            </p:txBody>
          </p:sp>
        </p:grpSp>
        <p:grpSp>
          <p:nvGrpSpPr>
            <p:cNvPr name="Group 9" id="9"/>
            <p:cNvGrpSpPr/>
            <p:nvPr/>
          </p:nvGrpSpPr>
          <p:grpSpPr>
            <a:xfrm rot="0">
              <a:off x="0" y="0"/>
              <a:ext cx="2210816" cy="272989"/>
              <a:chOff x="0" y="0"/>
              <a:chExt cx="614116" cy="75830"/>
            </a:xfrm>
          </p:grpSpPr>
          <p:sp>
            <p:nvSpPr>
              <p:cNvPr name="Freeform 10" id="10"/>
              <p:cNvSpPr/>
              <p:nvPr/>
            </p:nvSpPr>
            <p:spPr>
              <a:xfrm flipH="false" flipV="false" rot="0">
                <a:off x="0" y="0"/>
                <a:ext cx="614116" cy="75830"/>
              </a:xfrm>
              <a:custGeom>
                <a:avLst/>
                <a:gdLst/>
                <a:ahLst/>
                <a:cxnLst/>
                <a:rect r="r" b="b" t="t" l="l"/>
                <a:pathLst>
                  <a:path h="75830" w="614116">
                    <a:moveTo>
                      <a:pt x="0" y="0"/>
                    </a:moveTo>
                    <a:lnTo>
                      <a:pt x="614116" y="0"/>
                    </a:lnTo>
                    <a:lnTo>
                      <a:pt x="614116" y="75830"/>
                    </a:lnTo>
                    <a:lnTo>
                      <a:pt x="0" y="75830"/>
                    </a:lnTo>
                    <a:close/>
                  </a:path>
                </a:pathLst>
              </a:custGeom>
              <a:solidFill>
                <a:srgbClr val="FFDE59">
                  <a:alpha val="49804"/>
                </a:srgbClr>
              </a:solidFill>
            </p:spPr>
          </p:sp>
          <p:sp>
            <p:nvSpPr>
              <p:cNvPr name="TextBox 11" id="11"/>
              <p:cNvSpPr txBox="true"/>
              <p:nvPr/>
            </p:nvSpPr>
            <p:spPr>
              <a:xfrm>
                <a:off x="0" y="-38100"/>
                <a:ext cx="614116" cy="113930"/>
              </a:xfrm>
              <a:prstGeom prst="rect">
                <a:avLst/>
              </a:prstGeom>
            </p:spPr>
            <p:txBody>
              <a:bodyPr anchor="ctr" rtlCol="false" tIns="50800" lIns="50800" bIns="50800" rIns="50800"/>
              <a:lstStyle/>
              <a:p>
                <a:pPr algn="ctr">
                  <a:lnSpc>
                    <a:spcPts val="1960"/>
                  </a:lnSpc>
                </a:pPr>
              </a:p>
            </p:txBody>
          </p:sp>
        </p:grpSp>
      </p:grpSp>
      <p:grpSp>
        <p:nvGrpSpPr>
          <p:cNvPr name="Group 12" id="12"/>
          <p:cNvGrpSpPr/>
          <p:nvPr/>
        </p:nvGrpSpPr>
        <p:grpSpPr>
          <a:xfrm rot="0">
            <a:off x="2534972" y="2635691"/>
            <a:ext cx="1351308" cy="1961983"/>
            <a:chOff x="0" y="0"/>
            <a:chExt cx="1801744" cy="2615978"/>
          </a:xfrm>
        </p:grpSpPr>
        <p:sp>
          <p:nvSpPr>
            <p:cNvPr name="AutoShape 13" id="13"/>
            <p:cNvSpPr/>
            <p:nvPr/>
          </p:nvSpPr>
          <p:spPr>
            <a:xfrm flipV="true">
              <a:off x="1779947" y="70937"/>
              <a:ext cx="15448" cy="2545002"/>
            </a:xfrm>
            <a:prstGeom prst="line">
              <a:avLst/>
            </a:prstGeom>
            <a:ln cap="flat" w="12700">
              <a:solidFill>
                <a:srgbClr val="972477"/>
              </a:solidFill>
              <a:prstDash val="solid"/>
              <a:headEnd type="none" len="sm" w="sm"/>
              <a:tailEnd type="none" len="sm" w="sm"/>
            </a:ln>
          </p:spPr>
        </p:sp>
        <p:grpSp>
          <p:nvGrpSpPr>
            <p:cNvPr name="Group 14" id="14"/>
            <p:cNvGrpSpPr/>
            <p:nvPr/>
          </p:nvGrpSpPr>
          <p:grpSpPr>
            <a:xfrm rot="0">
              <a:off x="0" y="0"/>
              <a:ext cx="1795395" cy="141874"/>
              <a:chOff x="0" y="0"/>
              <a:chExt cx="498721" cy="39409"/>
            </a:xfrm>
          </p:grpSpPr>
          <p:sp>
            <p:nvSpPr>
              <p:cNvPr name="Freeform 15" id="15"/>
              <p:cNvSpPr/>
              <p:nvPr/>
            </p:nvSpPr>
            <p:spPr>
              <a:xfrm flipH="false" flipV="false" rot="0">
                <a:off x="0" y="0"/>
                <a:ext cx="498721" cy="39409"/>
              </a:xfrm>
              <a:custGeom>
                <a:avLst/>
                <a:gdLst/>
                <a:ahLst/>
                <a:cxnLst/>
                <a:rect r="r" b="b" t="t" l="l"/>
                <a:pathLst>
                  <a:path h="39409" w="498721">
                    <a:moveTo>
                      <a:pt x="0" y="0"/>
                    </a:moveTo>
                    <a:lnTo>
                      <a:pt x="498721" y="0"/>
                    </a:lnTo>
                    <a:lnTo>
                      <a:pt x="498721" y="39409"/>
                    </a:lnTo>
                    <a:lnTo>
                      <a:pt x="0" y="39409"/>
                    </a:lnTo>
                    <a:close/>
                  </a:path>
                </a:pathLst>
              </a:custGeom>
              <a:solidFill>
                <a:srgbClr val="972477"/>
              </a:solidFill>
            </p:spPr>
          </p:sp>
          <p:sp>
            <p:nvSpPr>
              <p:cNvPr name="TextBox 16" id="16"/>
              <p:cNvSpPr txBox="true"/>
              <p:nvPr/>
            </p:nvSpPr>
            <p:spPr>
              <a:xfrm>
                <a:off x="0" y="-38100"/>
                <a:ext cx="498721" cy="77509"/>
              </a:xfrm>
              <a:prstGeom prst="rect">
                <a:avLst/>
              </a:prstGeom>
            </p:spPr>
            <p:txBody>
              <a:bodyPr anchor="ctr" rtlCol="false" tIns="50800" lIns="50800" bIns="50800" rIns="50800"/>
              <a:lstStyle/>
              <a:p>
                <a:pPr algn="ctr">
                  <a:lnSpc>
                    <a:spcPts val="1960"/>
                  </a:lnSpc>
                </a:pPr>
              </a:p>
            </p:txBody>
          </p:sp>
        </p:grpSp>
      </p:grpSp>
      <p:grpSp>
        <p:nvGrpSpPr>
          <p:cNvPr name="Group 17" id="17"/>
          <p:cNvGrpSpPr/>
          <p:nvPr/>
        </p:nvGrpSpPr>
        <p:grpSpPr>
          <a:xfrm rot="0">
            <a:off x="2389632" y="4597645"/>
            <a:ext cx="1658112" cy="1986035"/>
            <a:chOff x="0" y="0"/>
            <a:chExt cx="2210816" cy="2648046"/>
          </a:xfrm>
        </p:grpSpPr>
        <p:grpSp>
          <p:nvGrpSpPr>
            <p:cNvPr name="Group 18" id="18"/>
            <p:cNvGrpSpPr/>
            <p:nvPr/>
          </p:nvGrpSpPr>
          <p:grpSpPr>
            <a:xfrm rot="0">
              <a:off x="0" y="0"/>
              <a:ext cx="2210816" cy="2648046"/>
              <a:chOff x="0" y="0"/>
              <a:chExt cx="812800" cy="973546"/>
            </a:xfrm>
          </p:grpSpPr>
          <p:sp>
            <p:nvSpPr>
              <p:cNvPr name="Freeform 19" id="19"/>
              <p:cNvSpPr/>
              <p:nvPr/>
            </p:nvSpPr>
            <p:spPr>
              <a:xfrm flipH="false" flipV="false" rot="0">
                <a:off x="0" y="0"/>
                <a:ext cx="812800" cy="973546"/>
              </a:xfrm>
              <a:custGeom>
                <a:avLst/>
                <a:gdLst/>
                <a:ahLst/>
                <a:cxnLst/>
                <a:rect r="r" b="b" t="t" l="l"/>
                <a:pathLst>
                  <a:path h="973546" w="812800">
                    <a:moveTo>
                      <a:pt x="0" y="0"/>
                    </a:moveTo>
                    <a:lnTo>
                      <a:pt x="812800" y="0"/>
                    </a:lnTo>
                    <a:lnTo>
                      <a:pt x="812800" y="973546"/>
                    </a:lnTo>
                    <a:lnTo>
                      <a:pt x="0" y="973546"/>
                    </a:lnTo>
                    <a:close/>
                  </a:path>
                </a:pathLst>
              </a:custGeom>
              <a:solidFill>
                <a:srgbClr val="972477"/>
              </a:solidFill>
            </p:spPr>
          </p:sp>
          <p:sp>
            <p:nvSpPr>
              <p:cNvPr name="TextBox 20" id="20"/>
              <p:cNvSpPr txBox="true"/>
              <p:nvPr/>
            </p:nvSpPr>
            <p:spPr>
              <a:xfrm>
                <a:off x="0" y="-38100"/>
                <a:ext cx="812800" cy="1011646"/>
              </a:xfrm>
              <a:prstGeom prst="rect">
                <a:avLst/>
              </a:prstGeom>
            </p:spPr>
            <p:txBody>
              <a:bodyPr anchor="ctr" rtlCol="false" tIns="50800" lIns="50800" bIns="50800" rIns="50800"/>
              <a:lstStyle/>
              <a:p>
                <a:pPr algn="ctr">
                  <a:lnSpc>
                    <a:spcPts val="1960"/>
                  </a:lnSpc>
                </a:pPr>
              </a:p>
            </p:txBody>
          </p:sp>
        </p:grpSp>
        <p:grpSp>
          <p:nvGrpSpPr>
            <p:cNvPr name="Group 21" id="21"/>
            <p:cNvGrpSpPr/>
            <p:nvPr/>
          </p:nvGrpSpPr>
          <p:grpSpPr>
            <a:xfrm rot="0">
              <a:off x="0" y="0"/>
              <a:ext cx="2210816" cy="272989"/>
              <a:chOff x="0" y="0"/>
              <a:chExt cx="614116" cy="75830"/>
            </a:xfrm>
          </p:grpSpPr>
          <p:sp>
            <p:nvSpPr>
              <p:cNvPr name="Freeform 22" id="22"/>
              <p:cNvSpPr/>
              <p:nvPr/>
            </p:nvSpPr>
            <p:spPr>
              <a:xfrm flipH="false" flipV="false" rot="0">
                <a:off x="0" y="0"/>
                <a:ext cx="614116" cy="75830"/>
              </a:xfrm>
              <a:custGeom>
                <a:avLst/>
                <a:gdLst/>
                <a:ahLst/>
                <a:cxnLst/>
                <a:rect r="r" b="b" t="t" l="l"/>
                <a:pathLst>
                  <a:path h="75830" w="614116">
                    <a:moveTo>
                      <a:pt x="0" y="0"/>
                    </a:moveTo>
                    <a:lnTo>
                      <a:pt x="614116" y="0"/>
                    </a:lnTo>
                    <a:lnTo>
                      <a:pt x="614116" y="75830"/>
                    </a:lnTo>
                    <a:lnTo>
                      <a:pt x="0" y="75830"/>
                    </a:lnTo>
                    <a:close/>
                  </a:path>
                </a:pathLst>
              </a:custGeom>
              <a:solidFill>
                <a:srgbClr val="E16AC0"/>
              </a:solidFill>
            </p:spPr>
          </p:sp>
          <p:sp>
            <p:nvSpPr>
              <p:cNvPr name="TextBox 23" id="23"/>
              <p:cNvSpPr txBox="true"/>
              <p:nvPr/>
            </p:nvSpPr>
            <p:spPr>
              <a:xfrm>
                <a:off x="0" y="-38100"/>
                <a:ext cx="614116" cy="113930"/>
              </a:xfrm>
              <a:prstGeom prst="rect">
                <a:avLst/>
              </a:prstGeom>
            </p:spPr>
            <p:txBody>
              <a:bodyPr anchor="ctr" rtlCol="false" tIns="50800" lIns="50800" bIns="50800" rIns="50800"/>
              <a:lstStyle/>
              <a:p>
                <a:pPr algn="ctr">
                  <a:lnSpc>
                    <a:spcPts val="1960"/>
                  </a:lnSpc>
                </a:pPr>
              </a:p>
            </p:txBody>
          </p:sp>
        </p:grpSp>
      </p:grpSp>
      <p:grpSp>
        <p:nvGrpSpPr>
          <p:cNvPr name="Group 24" id="24"/>
          <p:cNvGrpSpPr/>
          <p:nvPr/>
        </p:nvGrpSpPr>
        <p:grpSpPr>
          <a:xfrm rot="0">
            <a:off x="4047744" y="4303679"/>
            <a:ext cx="1658112" cy="2280001"/>
            <a:chOff x="0" y="0"/>
            <a:chExt cx="2210816" cy="3040001"/>
          </a:xfrm>
        </p:grpSpPr>
        <p:grpSp>
          <p:nvGrpSpPr>
            <p:cNvPr name="Group 25" id="25"/>
            <p:cNvGrpSpPr/>
            <p:nvPr/>
          </p:nvGrpSpPr>
          <p:grpSpPr>
            <a:xfrm rot="0">
              <a:off x="0" y="0"/>
              <a:ext cx="2210816" cy="3040001"/>
              <a:chOff x="0" y="0"/>
              <a:chExt cx="812800" cy="1117648"/>
            </a:xfrm>
          </p:grpSpPr>
          <p:sp>
            <p:nvSpPr>
              <p:cNvPr name="Freeform 26" id="26"/>
              <p:cNvSpPr/>
              <p:nvPr/>
            </p:nvSpPr>
            <p:spPr>
              <a:xfrm flipH="false" flipV="false" rot="0">
                <a:off x="0" y="0"/>
                <a:ext cx="812800" cy="1117648"/>
              </a:xfrm>
              <a:custGeom>
                <a:avLst/>
                <a:gdLst/>
                <a:ahLst/>
                <a:cxnLst/>
                <a:rect r="r" b="b" t="t" l="l"/>
                <a:pathLst>
                  <a:path h="1117648" w="812800">
                    <a:moveTo>
                      <a:pt x="0" y="0"/>
                    </a:moveTo>
                    <a:lnTo>
                      <a:pt x="812800" y="0"/>
                    </a:lnTo>
                    <a:lnTo>
                      <a:pt x="812800" y="1117648"/>
                    </a:lnTo>
                    <a:lnTo>
                      <a:pt x="0" y="1117648"/>
                    </a:lnTo>
                    <a:close/>
                  </a:path>
                </a:pathLst>
              </a:custGeom>
              <a:solidFill>
                <a:srgbClr val="3A2C84"/>
              </a:solidFill>
            </p:spPr>
          </p:sp>
          <p:sp>
            <p:nvSpPr>
              <p:cNvPr name="TextBox 27" id="27"/>
              <p:cNvSpPr txBox="true"/>
              <p:nvPr/>
            </p:nvSpPr>
            <p:spPr>
              <a:xfrm>
                <a:off x="0" y="-38100"/>
                <a:ext cx="812800" cy="1155748"/>
              </a:xfrm>
              <a:prstGeom prst="rect">
                <a:avLst/>
              </a:prstGeom>
            </p:spPr>
            <p:txBody>
              <a:bodyPr anchor="ctr" rtlCol="false" tIns="50800" lIns="50800" bIns="50800" rIns="50800"/>
              <a:lstStyle/>
              <a:p>
                <a:pPr algn="ctr">
                  <a:lnSpc>
                    <a:spcPts val="1960"/>
                  </a:lnSpc>
                </a:pPr>
              </a:p>
            </p:txBody>
          </p:sp>
        </p:grpSp>
        <p:grpSp>
          <p:nvGrpSpPr>
            <p:cNvPr name="Group 28" id="28"/>
            <p:cNvGrpSpPr/>
            <p:nvPr/>
          </p:nvGrpSpPr>
          <p:grpSpPr>
            <a:xfrm rot="0">
              <a:off x="0" y="0"/>
              <a:ext cx="2210816" cy="272989"/>
              <a:chOff x="0" y="0"/>
              <a:chExt cx="614116" cy="75830"/>
            </a:xfrm>
          </p:grpSpPr>
          <p:sp>
            <p:nvSpPr>
              <p:cNvPr name="Freeform 29" id="29"/>
              <p:cNvSpPr/>
              <p:nvPr/>
            </p:nvSpPr>
            <p:spPr>
              <a:xfrm flipH="false" flipV="false" rot="0">
                <a:off x="0" y="0"/>
                <a:ext cx="614116" cy="75830"/>
              </a:xfrm>
              <a:custGeom>
                <a:avLst/>
                <a:gdLst/>
                <a:ahLst/>
                <a:cxnLst/>
                <a:rect r="r" b="b" t="t" l="l"/>
                <a:pathLst>
                  <a:path h="75830" w="614116">
                    <a:moveTo>
                      <a:pt x="0" y="0"/>
                    </a:moveTo>
                    <a:lnTo>
                      <a:pt x="614116" y="0"/>
                    </a:lnTo>
                    <a:lnTo>
                      <a:pt x="614116" y="75830"/>
                    </a:lnTo>
                    <a:lnTo>
                      <a:pt x="0" y="75830"/>
                    </a:lnTo>
                    <a:close/>
                  </a:path>
                </a:pathLst>
              </a:custGeom>
              <a:solidFill>
                <a:srgbClr val="907EED"/>
              </a:solidFill>
            </p:spPr>
          </p:sp>
          <p:sp>
            <p:nvSpPr>
              <p:cNvPr name="TextBox 30" id="30"/>
              <p:cNvSpPr txBox="true"/>
              <p:nvPr/>
            </p:nvSpPr>
            <p:spPr>
              <a:xfrm>
                <a:off x="0" y="-38100"/>
                <a:ext cx="614116" cy="113930"/>
              </a:xfrm>
              <a:prstGeom prst="rect">
                <a:avLst/>
              </a:prstGeom>
            </p:spPr>
            <p:txBody>
              <a:bodyPr anchor="ctr" rtlCol="false" tIns="50800" lIns="50800" bIns="50800" rIns="50800"/>
              <a:lstStyle/>
              <a:p>
                <a:pPr algn="ctr">
                  <a:lnSpc>
                    <a:spcPts val="1960"/>
                  </a:lnSpc>
                </a:pPr>
              </a:p>
            </p:txBody>
          </p:sp>
        </p:grpSp>
      </p:grpSp>
      <p:grpSp>
        <p:nvGrpSpPr>
          <p:cNvPr name="Group 31" id="31"/>
          <p:cNvGrpSpPr/>
          <p:nvPr/>
        </p:nvGrpSpPr>
        <p:grpSpPr>
          <a:xfrm rot="0">
            <a:off x="5705856" y="4038818"/>
            <a:ext cx="1658112" cy="2544862"/>
            <a:chOff x="0" y="0"/>
            <a:chExt cx="2210816" cy="3393149"/>
          </a:xfrm>
        </p:grpSpPr>
        <p:grpSp>
          <p:nvGrpSpPr>
            <p:cNvPr name="Group 32" id="32"/>
            <p:cNvGrpSpPr/>
            <p:nvPr/>
          </p:nvGrpSpPr>
          <p:grpSpPr>
            <a:xfrm rot="0">
              <a:off x="0" y="0"/>
              <a:ext cx="2210816" cy="3393149"/>
              <a:chOff x="0" y="0"/>
              <a:chExt cx="812800" cy="1247481"/>
            </a:xfrm>
          </p:grpSpPr>
          <p:sp>
            <p:nvSpPr>
              <p:cNvPr name="Freeform 33" id="33"/>
              <p:cNvSpPr/>
              <p:nvPr/>
            </p:nvSpPr>
            <p:spPr>
              <a:xfrm flipH="false" flipV="false" rot="0">
                <a:off x="0" y="0"/>
                <a:ext cx="812800" cy="1247481"/>
              </a:xfrm>
              <a:custGeom>
                <a:avLst/>
                <a:gdLst/>
                <a:ahLst/>
                <a:cxnLst/>
                <a:rect r="r" b="b" t="t" l="l"/>
                <a:pathLst>
                  <a:path h="1247481" w="812800">
                    <a:moveTo>
                      <a:pt x="0" y="0"/>
                    </a:moveTo>
                    <a:lnTo>
                      <a:pt x="812800" y="0"/>
                    </a:lnTo>
                    <a:lnTo>
                      <a:pt x="812800" y="1247481"/>
                    </a:lnTo>
                    <a:lnTo>
                      <a:pt x="0" y="1247481"/>
                    </a:lnTo>
                    <a:close/>
                  </a:path>
                </a:pathLst>
              </a:custGeom>
              <a:solidFill>
                <a:srgbClr val="FFDE59"/>
              </a:solidFill>
            </p:spPr>
          </p:sp>
          <p:sp>
            <p:nvSpPr>
              <p:cNvPr name="TextBox 34" id="34"/>
              <p:cNvSpPr txBox="true"/>
              <p:nvPr/>
            </p:nvSpPr>
            <p:spPr>
              <a:xfrm>
                <a:off x="0" y="-38100"/>
                <a:ext cx="812800" cy="1285581"/>
              </a:xfrm>
              <a:prstGeom prst="rect">
                <a:avLst/>
              </a:prstGeom>
            </p:spPr>
            <p:txBody>
              <a:bodyPr anchor="ctr" rtlCol="false" tIns="50800" lIns="50800" bIns="50800" rIns="50800"/>
              <a:lstStyle/>
              <a:p>
                <a:pPr algn="ctr">
                  <a:lnSpc>
                    <a:spcPts val="1960"/>
                  </a:lnSpc>
                </a:pPr>
              </a:p>
            </p:txBody>
          </p:sp>
        </p:grpSp>
        <p:grpSp>
          <p:nvGrpSpPr>
            <p:cNvPr name="Group 35" id="35"/>
            <p:cNvGrpSpPr/>
            <p:nvPr/>
          </p:nvGrpSpPr>
          <p:grpSpPr>
            <a:xfrm rot="0">
              <a:off x="0" y="0"/>
              <a:ext cx="2210816" cy="272989"/>
              <a:chOff x="0" y="0"/>
              <a:chExt cx="614116" cy="75830"/>
            </a:xfrm>
          </p:grpSpPr>
          <p:sp>
            <p:nvSpPr>
              <p:cNvPr name="Freeform 36" id="36"/>
              <p:cNvSpPr/>
              <p:nvPr/>
            </p:nvSpPr>
            <p:spPr>
              <a:xfrm flipH="false" flipV="false" rot="0">
                <a:off x="0" y="0"/>
                <a:ext cx="614116" cy="75830"/>
              </a:xfrm>
              <a:custGeom>
                <a:avLst/>
                <a:gdLst/>
                <a:ahLst/>
                <a:cxnLst/>
                <a:rect r="r" b="b" t="t" l="l"/>
                <a:pathLst>
                  <a:path h="75830" w="614116">
                    <a:moveTo>
                      <a:pt x="0" y="0"/>
                    </a:moveTo>
                    <a:lnTo>
                      <a:pt x="614116" y="0"/>
                    </a:lnTo>
                    <a:lnTo>
                      <a:pt x="614116" y="75830"/>
                    </a:lnTo>
                    <a:lnTo>
                      <a:pt x="0" y="75830"/>
                    </a:lnTo>
                    <a:close/>
                  </a:path>
                </a:pathLst>
              </a:custGeom>
              <a:solidFill>
                <a:srgbClr val="F8E492"/>
              </a:solidFill>
            </p:spPr>
          </p:sp>
          <p:sp>
            <p:nvSpPr>
              <p:cNvPr name="TextBox 37" id="37"/>
              <p:cNvSpPr txBox="true"/>
              <p:nvPr/>
            </p:nvSpPr>
            <p:spPr>
              <a:xfrm>
                <a:off x="0" y="-28575"/>
                <a:ext cx="614116" cy="104405"/>
              </a:xfrm>
              <a:prstGeom prst="rect">
                <a:avLst/>
              </a:prstGeom>
            </p:spPr>
            <p:txBody>
              <a:bodyPr anchor="ctr" rtlCol="false" tIns="50800" lIns="50800" bIns="50800" rIns="50800"/>
              <a:lstStyle/>
              <a:p>
                <a:pPr algn="ctr">
                  <a:lnSpc>
                    <a:spcPts val="1960"/>
                  </a:lnSpc>
                </a:pPr>
              </a:p>
            </p:txBody>
          </p:sp>
        </p:grpSp>
      </p:grpSp>
      <p:grpSp>
        <p:nvGrpSpPr>
          <p:cNvPr name="Group 38" id="38"/>
          <p:cNvGrpSpPr/>
          <p:nvPr/>
        </p:nvGrpSpPr>
        <p:grpSpPr>
          <a:xfrm rot="0">
            <a:off x="7363968" y="3676939"/>
            <a:ext cx="1658112" cy="2906741"/>
            <a:chOff x="0" y="0"/>
            <a:chExt cx="2210816" cy="3875655"/>
          </a:xfrm>
        </p:grpSpPr>
        <p:grpSp>
          <p:nvGrpSpPr>
            <p:cNvPr name="Group 39" id="39"/>
            <p:cNvGrpSpPr/>
            <p:nvPr/>
          </p:nvGrpSpPr>
          <p:grpSpPr>
            <a:xfrm rot="0">
              <a:off x="0" y="0"/>
              <a:ext cx="2210816" cy="3875655"/>
              <a:chOff x="0" y="0"/>
              <a:chExt cx="812800" cy="1424873"/>
            </a:xfrm>
          </p:grpSpPr>
          <p:sp>
            <p:nvSpPr>
              <p:cNvPr name="Freeform 40" id="40"/>
              <p:cNvSpPr/>
              <p:nvPr/>
            </p:nvSpPr>
            <p:spPr>
              <a:xfrm flipH="false" flipV="false" rot="0">
                <a:off x="0" y="0"/>
                <a:ext cx="812800" cy="1424873"/>
              </a:xfrm>
              <a:custGeom>
                <a:avLst/>
                <a:gdLst/>
                <a:ahLst/>
                <a:cxnLst/>
                <a:rect r="r" b="b" t="t" l="l"/>
                <a:pathLst>
                  <a:path h="1424873" w="812800">
                    <a:moveTo>
                      <a:pt x="0" y="0"/>
                    </a:moveTo>
                    <a:lnTo>
                      <a:pt x="812800" y="0"/>
                    </a:lnTo>
                    <a:lnTo>
                      <a:pt x="812800" y="1424873"/>
                    </a:lnTo>
                    <a:lnTo>
                      <a:pt x="0" y="1424873"/>
                    </a:lnTo>
                    <a:close/>
                  </a:path>
                </a:pathLst>
              </a:custGeom>
              <a:solidFill>
                <a:srgbClr val="F4465A"/>
              </a:solidFill>
            </p:spPr>
          </p:sp>
          <p:sp>
            <p:nvSpPr>
              <p:cNvPr name="TextBox 41" id="41"/>
              <p:cNvSpPr txBox="true"/>
              <p:nvPr/>
            </p:nvSpPr>
            <p:spPr>
              <a:xfrm>
                <a:off x="0" y="-28575"/>
                <a:ext cx="812800" cy="1453448"/>
              </a:xfrm>
              <a:prstGeom prst="rect">
                <a:avLst/>
              </a:prstGeom>
            </p:spPr>
            <p:txBody>
              <a:bodyPr anchor="ctr" rtlCol="false" tIns="50800" lIns="50800" bIns="50800" rIns="50800"/>
              <a:lstStyle/>
              <a:p>
                <a:pPr algn="ctr">
                  <a:lnSpc>
                    <a:spcPts val="1960"/>
                  </a:lnSpc>
                </a:pPr>
              </a:p>
            </p:txBody>
          </p:sp>
        </p:grpSp>
        <p:grpSp>
          <p:nvGrpSpPr>
            <p:cNvPr name="Group 42" id="42"/>
            <p:cNvGrpSpPr/>
            <p:nvPr/>
          </p:nvGrpSpPr>
          <p:grpSpPr>
            <a:xfrm rot="0">
              <a:off x="0" y="0"/>
              <a:ext cx="2210816" cy="272989"/>
              <a:chOff x="0" y="0"/>
              <a:chExt cx="614116" cy="75830"/>
            </a:xfrm>
          </p:grpSpPr>
          <p:sp>
            <p:nvSpPr>
              <p:cNvPr name="Freeform 43" id="43"/>
              <p:cNvSpPr/>
              <p:nvPr/>
            </p:nvSpPr>
            <p:spPr>
              <a:xfrm flipH="false" flipV="false" rot="0">
                <a:off x="0" y="0"/>
                <a:ext cx="614116" cy="75830"/>
              </a:xfrm>
              <a:custGeom>
                <a:avLst/>
                <a:gdLst/>
                <a:ahLst/>
                <a:cxnLst/>
                <a:rect r="r" b="b" t="t" l="l"/>
                <a:pathLst>
                  <a:path h="75830" w="614116">
                    <a:moveTo>
                      <a:pt x="0" y="0"/>
                    </a:moveTo>
                    <a:lnTo>
                      <a:pt x="614116" y="0"/>
                    </a:lnTo>
                    <a:lnTo>
                      <a:pt x="614116" y="75830"/>
                    </a:lnTo>
                    <a:lnTo>
                      <a:pt x="0" y="75830"/>
                    </a:lnTo>
                    <a:close/>
                  </a:path>
                </a:pathLst>
              </a:custGeom>
              <a:solidFill>
                <a:srgbClr val="F1A8B0"/>
              </a:solidFill>
            </p:spPr>
          </p:sp>
          <p:sp>
            <p:nvSpPr>
              <p:cNvPr name="TextBox 44" id="44"/>
              <p:cNvSpPr txBox="true"/>
              <p:nvPr/>
            </p:nvSpPr>
            <p:spPr>
              <a:xfrm>
                <a:off x="0" y="-28575"/>
                <a:ext cx="614116" cy="104405"/>
              </a:xfrm>
              <a:prstGeom prst="rect">
                <a:avLst/>
              </a:prstGeom>
            </p:spPr>
            <p:txBody>
              <a:bodyPr anchor="ctr" rtlCol="false" tIns="50800" lIns="50800" bIns="50800" rIns="50800"/>
              <a:lstStyle/>
              <a:p>
                <a:pPr algn="ctr">
                  <a:lnSpc>
                    <a:spcPts val="1960"/>
                  </a:lnSpc>
                </a:pPr>
              </a:p>
            </p:txBody>
          </p:sp>
        </p:grpSp>
      </p:grpSp>
      <p:grpSp>
        <p:nvGrpSpPr>
          <p:cNvPr name="Group 45" id="45"/>
          <p:cNvGrpSpPr/>
          <p:nvPr/>
        </p:nvGrpSpPr>
        <p:grpSpPr>
          <a:xfrm rot="0">
            <a:off x="731520" y="3023942"/>
            <a:ext cx="1356071" cy="1852861"/>
            <a:chOff x="0" y="0"/>
            <a:chExt cx="1808095" cy="2470481"/>
          </a:xfrm>
        </p:grpSpPr>
        <p:sp>
          <p:nvSpPr>
            <p:cNvPr name="AutoShape 46" id="46"/>
            <p:cNvSpPr/>
            <p:nvPr/>
          </p:nvSpPr>
          <p:spPr>
            <a:xfrm flipV="true">
              <a:off x="1801745" y="0"/>
              <a:ext cx="0" cy="2470481"/>
            </a:xfrm>
            <a:prstGeom prst="line">
              <a:avLst/>
            </a:prstGeom>
            <a:ln cap="flat" w="12700">
              <a:solidFill>
                <a:srgbClr val="F69921"/>
              </a:solidFill>
              <a:prstDash val="solid"/>
              <a:headEnd type="none" len="sm" w="sm"/>
              <a:tailEnd type="none" len="sm" w="sm"/>
            </a:ln>
          </p:spPr>
        </p:sp>
        <p:grpSp>
          <p:nvGrpSpPr>
            <p:cNvPr name="Group 47" id="47"/>
            <p:cNvGrpSpPr/>
            <p:nvPr/>
          </p:nvGrpSpPr>
          <p:grpSpPr>
            <a:xfrm rot="0">
              <a:off x="0" y="0"/>
              <a:ext cx="1795395" cy="141874"/>
              <a:chOff x="0" y="0"/>
              <a:chExt cx="498721" cy="39409"/>
            </a:xfrm>
          </p:grpSpPr>
          <p:sp>
            <p:nvSpPr>
              <p:cNvPr name="Freeform 48" id="48"/>
              <p:cNvSpPr/>
              <p:nvPr/>
            </p:nvSpPr>
            <p:spPr>
              <a:xfrm flipH="false" flipV="false" rot="0">
                <a:off x="0" y="0"/>
                <a:ext cx="498721" cy="39409"/>
              </a:xfrm>
              <a:custGeom>
                <a:avLst/>
                <a:gdLst/>
                <a:ahLst/>
                <a:cxnLst/>
                <a:rect r="r" b="b" t="t" l="l"/>
                <a:pathLst>
                  <a:path h="39409" w="498721">
                    <a:moveTo>
                      <a:pt x="0" y="0"/>
                    </a:moveTo>
                    <a:lnTo>
                      <a:pt x="498721" y="0"/>
                    </a:lnTo>
                    <a:lnTo>
                      <a:pt x="498721" y="39409"/>
                    </a:lnTo>
                    <a:lnTo>
                      <a:pt x="0" y="39409"/>
                    </a:lnTo>
                    <a:close/>
                  </a:path>
                </a:pathLst>
              </a:custGeom>
              <a:solidFill>
                <a:srgbClr val="F69921"/>
              </a:solidFill>
            </p:spPr>
          </p:sp>
          <p:sp>
            <p:nvSpPr>
              <p:cNvPr name="TextBox 49" id="49"/>
              <p:cNvSpPr txBox="true"/>
              <p:nvPr/>
            </p:nvSpPr>
            <p:spPr>
              <a:xfrm>
                <a:off x="0" y="-28575"/>
                <a:ext cx="498721" cy="67984"/>
              </a:xfrm>
              <a:prstGeom prst="rect">
                <a:avLst/>
              </a:prstGeom>
            </p:spPr>
            <p:txBody>
              <a:bodyPr anchor="ctr" rtlCol="false" tIns="50800" lIns="50800" bIns="50800" rIns="50800"/>
              <a:lstStyle/>
              <a:p>
                <a:pPr algn="ctr">
                  <a:lnSpc>
                    <a:spcPts val="1960"/>
                  </a:lnSpc>
                </a:pPr>
              </a:p>
            </p:txBody>
          </p:sp>
        </p:grpSp>
      </p:grpSp>
      <p:grpSp>
        <p:nvGrpSpPr>
          <p:cNvPr name="Group 50" id="50"/>
          <p:cNvGrpSpPr/>
          <p:nvPr/>
        </p:nvGrpSpPr>
        <p:grpSpPr>
          <a:xfrm rot="0">
            <a:off x="4125176" y="2106443"/>
            <a:ext cx="1351308" cy="2163816"/>
            <a:chOff x="0" y="0"/>
            <a:chExt cx="1801744" cy="2885088"/>
          </a:xfrm>
        </p:grpSpPr>
        <p:sp>
          <p:nvSpPr>
            <p:cNvPr name="AutoShape 51" id="51"/>
            <p:cNvSpPr/>
            <p:nvPr/>
          </p:nvSpPr>
          <p:spPr>
            <a:xfrm flipV="true">
              <a:off x="1758149" y="70937"/>
              <a:ext cx="37246" cy="2814067"/>
            </a:xfrm>
            <a:prstGeom prst="line">
              <a:avLst/>
            </a:prstGeom>
            <a:ln cap="flat" w="12700">
              <a:solidFill>
                <a:srgbClr val="3A2C84"/>
              </a:solidFill>
              <a:prstDash val="solid"/>
              <a:headEnd type="none" len="sm" w="sm"/>
              <a:tailEnd type="none" len="sm" w="sm"/>
            </a:ln>
          </p:spPr>
        </p:sp>
        <p:grpSp>
          <p:nvGrpSpPr>
            <p:cNvPr name="Group 52" id="52"/>
            <p:cNvGrpSpPr/>
            <p:nvPr/>
          </p:nvGrpSpPr>
          <p:grpSpPr>
            <a:xfrm rot="0">
              <a:off x="0" y="0"/>
              <a:ext cx="1795395" cy="141874"/>
              <a:chOff x="0" y="0"/>
              <a:chExt cx="498721" cy="39409"/>
            </a:xfrm>
          </p:grpSpPr>
          <p:sp>
            <p:nvSpPr>
              <p:cNvPr name="Freeform 53" id="53"/>
              <p:cNvSpPr/>
              <p:nvPr/>
            </p:nvSpPr>
            <p:spPr>
              <a:xfrm flipH="false" flipV="false" rot="0">
                <a:off x="0" y="0"/>
                <a:ext cx="498721" cy="39409"/>
              </a:xfrm>
              <a:custGeom>
                <a:avLst/>
                <a:gdLst/>
                <a:ahLst/>
                <a:cxnLst/>
                <a:rect r="r" b="b" t="t" l="l"/>
                <a:pathLst>
                  <a:path h="39409" w="498721">
                    <a:moveTo>
                      <a:pt x="0" y="0"/>
                    </a:moveTo>
                    <a:lnTo>
                      <a:pt x="498721" y="0"/>
                    </a:lnTo>
                    <a:lnTo>
                      <a:pt x="498721" y="39409"/>
                    </a:lnTo>
                    <a:lnTo>
                      <a:pt x="0" y="39409"/>
                    </a:lnTo>
                    <a:close/>
                  </a:path>
                </a:pathLst>
              </a:custGeom>
              <a:solidFill>
                <a:srgbClr val="3A2C84"/>
              </a:solidFill>
            </p:spPr>
          </p:sp>
          <p:sp>
            <p:nvSpPr>
              <p:cNvPr name="TextBox 54" id="54"/>
              <p:cNvSpPr txBox="true"/>
              <p:nvPr/>
            </p:nvSpPr>
            <p:spPr>
              <a:xfrm>
                <a:off x="0" y="-38100"/>
                <a:ext cx="498721" cy="77509"/>
              </a:xfrm>
              <a:prstGeom prst="rect">
                <a:avLst/>
              </a:prstGeom>
            </p:spPr>
            <p:txBody>
              <a:bodyPr anchor="ctr" rtlCol="false" tIns="50800" lIns="50800" bIns="50800" rIns="50800"/>
              <a:lstStyle/>
              <a:p>
                <a:pPr algn="ctr">
                  <a:lnSpc>
                    <a:spcPts val="1960"/>
                  </a:lnSpc>
                </a:pPr>
              </a:p>
            </p:txBody>
          </p:sp>
        </p:grpSp>
      </p:grpSp>
      <p:grpSp>
        <p:nvGrpSpPr>
          <p:cNvPr name="Group 55" id="55"/>
          <p:cNvGrpSpPr/>
          <p:nvPr/>
        </p:nvGrpSpPr>
        <p:grpSpPr>
          <a:xfrm rot="0">
            <a:off x="731520" y="5951286"/>
            <a:ext cx="1658874" cy="632394"/>
            <a:chOff x="0" y="0"/>
            <a:chExt cx="614398" cy="234220"/>
          </a:xfrm>
        </p:grpSpPr>
        <p:sp>
          <p:nvSpPr>
            <p:cNvPr name="Freeform 56" id="56"/>
            <p:cNvSpPr/>
            <p:nvPr/>
          </p:nvSpPr>
          <p:spPr>
            <a:xfrm flipH="false" flipV="false" rot="0">
              <a:off x="0" y="0"/>
              <a:ext cx="614398" cy="234220"/>
            </a:xfrm>
            <a:custGeom>
              <a:avLst/>
              <a:gdLst/>
              <a:ahLst/>
              <a:cxnLst/>
              <a:rect r="r" b="b" t="t" l="l"/>
              <a:pathLst>
                <a:path h="234220" w="614398">
                  <a:moveTo>
                    <a:pt x="0" y="0"/>
                  </a:moveTo>
                  <a:lnTo>
                    <a:pt x="614398" y="0"/>
                  </a:lnTo>
                  <a:lnTo>
                    <a:pt x="614398" y="234220"/>
                  </a:lnTo>
                  <a:lnTo>
                    <a:pt x="0" y="234220"/>
                  </a:lnTo>
                  <a:close/>
                </a:path>
              </a:pathLst>
            </a:custGeom>
            <a:solidFill>
              <a:srgbClr val="FFFFFF">
                <a:alpha val="60000"/>
              </a:srgbClr>
            </a:solidFill>
          </p:spPr>
        </p:sp>
        <p:sp>
          <p:nvSpPr>
            <p:cNvPr name="TextBox 57" id="57"/>
            <p:cNvSpPr txBox="true"/>
            <p:nvPr/>
          </p:nvSpPr>
          <p:spPr>
            <a:xfrm>
              <a:off x="0" y="-66675"/>
              <a:ext cx="614398" cy="300895"/>
            </a:xfrm>
            <a:prstGeom prst="rect">
              <a:avLst/>
            </a:prstGeom>
          </p:spPr>
          <p:txBody>
            <a:bodyPr anchor="ctr" rtlCol="false" tIns="50800" lIns="50800" bIns="50800" rIns="50800"/>
            <a:lstStyle/>
            <a:p>
              <a:pPr algn="ctr">
                <a:lnSpc>
                  <a:spcPts val="3640"/>
                </a:lnSpc>
              </a:pPr>
              <a:r>
                <a:rPr lang="en-US" sz="2600" spc="252">
                  <a:solidFill>
                    <a:srgbClr val="F69921">
                      <a:alpha val="60000"/>
                    </a:srgbClr>
                  </a:solidFill>
                  <a:latin typeface="Archivo Black"/>
                  <a:ea typeface="Archivo Black"/>
                  <a:cs typeface="Archivo Black"/>
                  <a:sym typeface="Archivo Black"/>
                </a:rPr>
                <a:t>2010</a:t>
              </a:r>
            </a:p>
          </p:txBody>
        </p:sp>
      </p:grpSp>
      <p:grpSp>
        <p:nvGrpSpPr>
          <p:cNvPr name="Group 58" id="58"/>
          <p:cNvGrpSpPr/>
          <p:nvPr/>
        </p:nvGrpSpPr>
        <p:grpSpPr>
          <a:xfrm rot="0">
            <a:off x="2390394" y="5951286"/>
            <a:ext cx="1658874" cy="632394"/>
            <a:chOff x="0" y="0"/>
            <a:chExt cx="614398" cy="234220"/>
          </a:xfrm>
        </p:grpSpPr>
        <p:sp>
          <p:nvSpPr>
            <p:cNvPr name="Freeform 59" id="59"/>
            <p:cNvSpPr/>
            <p:nvPr/>
          </p:nvSpPr>
          <p:spPr>
            <a:xfrm flipH="false" flipV="false" rot="0">
              <a:off x="0" y="0"/>
              <a:ext cx="614398" cy="234220"/>
            </a:xfrm>
            <a:custGeom>
              <a:avLst/>
              <a:gdLst/>
              <a:ahLst/>
              <a:cxnLst/>
              <a:rect r="r" b="b" t="t" l="l"/>
              <a:pathLst>
                <a:path h="234220" w="614398">
                  <a:moveTo>
                    <a:pt x="0" y="0"/>
                  </a:moveTo>
                  <a:lnTo>
                    <a:pt x="614398" y="0"/>
                  </a:lnTo>
                  <a:lnTo>
                    <a:pt x="614398" y="234220"/>
                  </a:lnTo>
                  <a:lnTo>
                    <a:pt x="0" y="234220"/>
                  </a:lnTo>
                  <a:close/>
                </a:path>
              </a:pathLst>
            </a:custGeom>
            <a:solidFill>
              <a:srgbClr val="FFFFFF">
                <a:alpha val="60000"/>
              </a:srgbClr>
            </a:solidFill>
          </p:spPr>
        </p:sp>
        <p:sp>
          <p:nvSpPr>
            <p:cNvPr name="TextBox 60" id="60"/>
            <p:cNvSpPr txBox="true"/>
            <p:nvPr/>
          </p:nvSpPr>
          <p:spPr>
            <a:xfrm>
              <a:off x="0" y="-66675"/>
              <a:ext cx="614398" cy="300895"/>
            </a:xfrm>
            <a:prstGeom prst="rect">
              <a:avLst/>
            </a:prstGeom>
          </p:spPr>
          <p:txBody>
            <a:bodyPr anchor="ctr" rtlCol="false" tIns="50800" lIns="50800" bIns="50800" rIns="50800"/>
            <a:lstStyle/>
            <a:p>
              <a:pPr algn="ctr">
                <a:lnSpc>
                  <a:spcPts val="3640"/>
                </a:lnSpc>
              </a:pPr>
              <a:r>
                <a:rPr lang="en-US" sz="2600" spc="252">
                  <a:solidFill>
                    <a:srgbClr val="972477">
                      <a:alpha val="60000"/>
                    </a:srgbClr>
                  </a:solidFill>
                  <a:latin typeface="Archivo Black"/>
                  <a:ea typeface="Archivo Black"/>
                  <a:cs typeface="Archivo Black"/>
                  <a:sym typeface="Archivo Black"/>
                </a:rPr>
                <a:t>2013</a:t>
              </a:r>
            </a:p>
          </p:txBody>
        </p:sp>
      </p:grpSp>
      <p:grpSp>
        <p:nvGrpSpPr>
          <p:cNvPr name="Group 61" id="61"/>
          <p:cNvGrpSpPr/>
          <p:nvPr/>
        </p:nvGrpSpPr>
        <p:grpSpPr>
          <a:xfrm rot="0">
            <a:off x="4049268" y="5951286"/>
            <a:ext cx="1658874" cy="632394"/>
            <a:chOff x="0" y="0"/>
            <a:chExt cx="614398" cy="234220"/>
          </a:xfrm>
        </p:grpSpPr>
        <p:sp>
          <p:nvSpPr>
            <p:cNvPr name="Freeform 62" id="62"/>
            <p:cNvSpPr/>
            <p:nvPr/>
          </p:nvSpPr>
          <p:spPr>
            <a:xfrm flipH="false" flipV="false" rot="0">
              <a:off x="0" y="0"/>
              <a:ext cx="614398" cy="234220"/>
            </a:xfrm>
            <a:custGeom>
              <a:avLst/>
              <a:gdLst/>
              <a:ahLst/>
              <a:cxnLst/>
              <a:rect r="r" b="b" t="t" l="l"/>
              <a:pathLst>
                <a:path h="234220" w="614398">
                  <a:moveTo>
                    <a:pt x="0" y="0"/>
                  </a:moveTo>
                  <a:lnTo>
                    <a:pt x="614398" y="0"/>
                  </a:lnTo>
                  <a:lnTo>
                    <a:pt x="614398" y="234220"/>
                  </a:lnTo>
                  <a:lnTo>
                    <a:pt x="0" y="234220"/>
                  </a:lnTo>
                  <a:close/>
                </a:path>
              </a:pathLst>
            </a:custGeom>
            <a:solidFill>
              <a:srgbClr val="FFFFFF">
                <a:alpha val="60000"/>
              </a:srgbClr>
            </a:solidFill>
          </p:spPr>
        </p:sp>
        <p:sp>
          <p:nvSpPr>
            <p:cNvPr name="TextBox 63" id="63"/>
            <p:cNvSpPr txBox="true"/>
            <p:nvPr/>
          </p:nvSpPr>
          <p:spPr>
            <a:xfrm>
              <a:off x="0" y="-66675"/>
              <a:ext cx="614398" cy="300895"/>
            </a:xfrm>
            <a:prstGeom prst="rect">
              <a:avLst/>
            </a:prstGeom>
          </p:spPr>
          <p:txBody>
            <a:bodyPr anchor="ctr" rtlCol="false" tIns="50800" lIns="50800" bIns="50800" rIns="50800"/>
            <a:lstStyle/>
            <a:p>
              <a:pPr algn="ctr">
                <a:lnSpc>
                  <a:spcPts val="3640"/>
                </a:lnSpc>
              </a:pPr>
              <a:r>
                <a:rPr lang="en-US" sz="2600" spc="252">
                  <a:solidFill>
                    <a:srgbClr val="3A2C84">
                      <a:alpha val="60000"/>
                    </a:srgbClr>
                  </a:solidFill>
                  <a:latin typeface="Archivo Black"/>
                  <a:ea typeface="Archivo Black"/>
                  <a:cs typeface="Archivo Black"/>
                  <a:sym typeface="Archivo Black"/>
                </a:rPr>
                <a:t>2016</a:t>
              </a:r>
            </a:p>
          </p:txBody>
        </p:sp>
      </p:grpSp>
      <p:grpSp>
        <p:nvGrpSpPr>
          <p:cNvPr name="Group 64" id="64"/>
          <p:cNvGrpSpPr/>
          <p:nvPr/>
        </p:nvGrpSpPr>
        <p:grpSpPr>
          <a:xfrm rot="0">
            <a:off x="5708142" y="5951286"/>
            <a:ext cx="1658874" cy="632394"/>
            <a:chOff x="0" y="0"/>
            <a:chExt cx="614398" cy="234220"/>
          </a:xfrm>
        </p:grpSpPr>
        <p:sp>
          <p:nvSpPr>
            <p:cNvPr name="Freeform 65" id="65"/>
            <p:cNvSpPr/>
            <p:nvPr/>
          </p:nvSpPr>
          <p:spPr>
            <a:xfrm flipH="false" flipV="false" rot="0">
              <a:off x="0" y="0"/>
              <a:ext cx="614398" cy="234220"/>
            </a:xfrm>
            <a:custGeom>
              <a:avLst/>
              <a:gdLst/>
              <a:ahLst/>
              <a:cxnLst/>
              <a:rect r="r" b="b" t="t" l="l"/>
              <a:pathLst>
                <a:path h="234220" w="614398">
                  <a:moveTo>
                    <a:pt x="0" y="0"/>
                  </a:moveTo>
                  <a:lnTo>
                    <a:pt x="614398" y="0"/>
                  </a:lnTo>
                  <a:lnTo>
                    <a:pt x="614398" y="234220"/>
                  </a:lnTo>
                  <a:lnTo>
                    <a:pt x="0" y="234220"/>
                  </a:lnTo>
                  <a:close/>
                </a:path>
              </a:pathLst>
            </a:custGeom>
            <a:solidFill>
              <a:srgbClr val="FFFFFF">
                <a:alpha val="60000"/>
              </a:srgbClr>
            </a:solidFill>
          </p:spPr>
        </p:sp>
        <p:sp>
          <p:nvSpPr>
            <p:cNvPr name="TextBox 66" id="66"/>
            <p:cNvSpPr txBox="true"/>
            <p:nvPr/>
          </p:nvSpPr>
          <p:spPr>
            <a:xfrm>
              <a:off x="0" y="-66675"/>
              <a:ext cx="614398" cy="300895"/>
            </a:xfrm>
            <a:prstGeom prst="rect">
              <a:avLst/>
            </a:prstGeom>
          </p:spPr>
          <p:txBody>
            <a:bodyPr anchor="ctr" rtlCol="false" tIns="50800" lIns="50800" bIns="50800" rIns="50800"/>
            <a:lstStyle/>
            <a:p>
              <a:pPr algn="ctr">
                <a:lnSpc>
                  <a:spcPts val="3640"/>
                </a:lnSpc>
              </a:pPr>
              <a:r>
                <a:rPr lang="en-US" sz="2600" spc="252">
                  <a:solidFill>
                    <a:srgbClr val="C2A42B">
                      <a:alpha val="60000"/>
                    </a:srgbClr>
                  </a:solidFill>
                  <a:latin typeface="Archivo Black"/>
                  <a:ea typeface="Archivo Black"/>
                  <a:cs typeface="Archivo Black"/>
                  <a:sym typeface="Archivo Black"/>
                </a:rPr>
                <a:t>2019</a:t>
              </a:r>
            </a:p>
          </p:txBody>
        </p:sp>
      </p:grpSp>
      <p:grpSp>
        <p:nvGrpSpPr>
          <p:cNvPr name="Group 67" id="67"/>
          <p:cNvGrpSpPr/>
          <p:nvPr/>
        </p:nvGrpSpPr>
        <p:grpSpPr>
          <a:xfrm rot="0">
            <a:off x="7363206" y="5951286"/>
            <a:ext cx="1658874" cy="632394"/>
            <a:chOff x="0" y="0"/>
            <a:chExt cx="614398" cy="234220"/>
          </a:xfrm>
        </p:grpSpPr>
        <p:sp>
          <p:nvSpPr>
            <p:cNvPr name="Freeform 68" id="68"/>
            <p:cNvSpPr/>
            <p:nvPr/>
          </p:nvSpPr>
          <p:spPr>
            <a:xfrm flipH="false" flipV="false" rot="0">
              <a:off x="0" y="0"/>
              <a:ext cx="614398" cy="234220"/>
            </a:xfrm>
            <a:custGeom>
              <a:avLst/>
              <a:gdLst/>
              <a:ahLst/>
              <a:cxnLst/>
              <a:rect r="r" b="b" t="t" l="l"/>
              <a:pathLst>
                <a:path h="234220" w="614398">
                  <a:moveTo>
                    <a:pt x="0" y="0"/>
                  </a:moveTo>
                  <a:lnTo>
                    <a:pt x="614398" y="0"/>
                  </a:lnTo>
                  <a:lnTo>
                    <a:pt x="614398" y="234220"/>
                  </a:lnTo>
                  <a:lnTo>
                    <a:pt x="0" y="234220"/>
                  </a:lnTo>
                  <a:close/>
                </a:path>
              </a:pathLst>
            </a:custGeom>
            <a:solidFill>
              <a:srgbClr val="FFFFFF">
                <a:alpha val="60000"/>
              </a:srgbClr>
            </a:solidFill>
          </p:spPr>
        </p:sp>
        <p:sp>
          <p:nvSpPr>
            <p:cNvPr name="TextBox 69" id="69"/>
            <p:cNvSpPr txBox="true"/>
            <p:nvPr/>
          </p:nvSpPr>
          <p:spPr>
            <a:xfrm>
              <a:off x="0" y="-66675"/>
              <a:ext cx="614398" cy="300895"/>
            </a:xfrm>
            <a:prstGeom prst="rect">
              <a:avLst/>
            </a:prstGeom>
          </p:spPr>
          <p:txBody>
            <a:bodyPr anchor="ctr" rtlCol="false" tIns="50800" lIns="50800" bIns="50800" rIns="50800"/>
            <a:lstStyle/>
            <a:p>
              <a:pPr algn="ctr">
                <a:lnSpc>
                  <a:spcPts val="3640"/>
                </a:lnSpc>
              </a:pPr>
              <a:r>
                <a:rPr lang="en-US" sz="2600" spc="252">
                  <a:solidFill>
                    <a:srgbClr val="F4465A">
                      <a:alpha val="60000"/>
                    </a:srgbClr>
                  </a:solidFill>
                  <a:latin typeface="Archivo Black"/>
                  <a:ea typeface="Archivo Black"/>
                  <a:cs typeface="Archivo Black"/>
                  <a:sym typeface="Archivo Black"/>
                </a:rPr>
                <a:t>2023</a:t>
              </a:r>
            </a:p>
          </p:txBody>
        </p:sp>
      </p:grpSp>
      <p:grpSp>
        <p:nvGrpSpPr>
          <p:cNvPr name="Group 70" id="70"/>
          <p:cNvGrpSpPr/>
          <p:nvPr/>
        </p:nvGrpSpPr>
        <p:grpSpPr>
          <a:xfrm rot="0">
            <a:off x="5839702" y="1675836"/>
            <a:ext cx="1351308" cy="2341368"/>
            <a:chOff x="0" y="0"/>
            <a:chExt cx="1801745" cy="3121824"/>
          </a:xfrm>
        </p:grpSpPr>
        <p:grpSp>
          <p:nvGrpSpPr>
            <p:cNvPr name="Group 71" id="71"/>
            <p:cNvGrpSpPr/>
            <p:nvPr/>
          </p:nvGrpSpPr>
          <p:grpSpPr>
            <a:xfrm rot="0">
              <a:off x="0" y="0"/>
              <a:ext cx="1795395" cy="141874"/>
              <a:chOff x="0" y="0"/>
              <a:chExt cx="498721" cy="39409"/>
            </a:xfrm>
          </p:grpSpPr>
          <p:sp>
            <p:nvSpPr>
              <p:cNvPr name="Freeform 72" id="72"/>
              <p:cNvSpPr/>
              <p:nvPr/>
            </p:nvSpPr>
            <p:spPr>
              <a:xfrm flipH="false" flipV="false" rot="0">
                <a:off x="0" y="0"/>
                <a:ext cx="498721" cy="39409"/>
              </a:xfrm>
              <a:custGeom>
                <a:avLst/>
                <a:gdLst/>
                <a:ahLst/>
                <a:cxnLst/>
                <a:rect r="r" b="b" t="t" l="l"/>
                <a:pathLst>
                  <a:path h="39409" w="498721">
                    <a:moveTo>
                      <a:pt x="0" y="0"/>
                    </a:moveTo>
                    <a:lnTo>
                      <a:pt x="498721" y="0"/>
                    </a:lnTo>
                    <a:lnTo>
                      <a:pt x="498721" y="39409"/>
                    </a:lnTo>
                    <a:lnTo>
                      <a:pt x="0" y="39409"/>
                    </a:lnTo>
                    <a:close/>
                  </a:path>
                </a:pathLst>
              </a:custGeom>
              <a:solidFill>
                <a:srgbClr val="FFDE59"/>
              </a:solidFill>
            </p:spPr>
          </p:sp>
          <p:sp>
            <p:nvSpPr>
              <p:cNvPr name="TextBox 73" id="73"/>
              <p:cNvSpPr txBox="true"/>
              <p:nvPr/>
            </p:nvSpPr>
            <p:spPr>
              <a:xfrm>
                <a:off x="0" y="-38100"/>
                <a:ext cx="498721" cy="77509"/>
              </a:xfrm>
              <a:prstGeom prst="rect">
                <a:avLst/>
              </a:prstGeom>
            </p:spPr>
            <p:txBody>
              <a:bodyPr anchor="ctr" rtlCol="false" tIns="50800" lIns="50800" bIns="50800" rIns="50800"/>
              <a:lstStyle/>
              <a:p>
                <a:pPr algn="ctr">
                  <a:lnSpc>
                    <a:spcPts val="1960"/>
                  </a:lnSpc>
                </a:pPr>
              </a:p>
            </p:txBody>
          </p:sp>
        </p:grpSp>
        <p:sp>
          <p:nvSpPr>
            <p:cNvPr name="AutoShape 74" id="74"/>
            <p:cNvSpPr/>
            <p:nvPr/>
          </p:nvSpPr>
          <p:spPr>
            <a:xfrm flipH="true" flipV="true">
              <a:off x="1795395" y="70937"/>
              <a:ext cx="0" cy="3050887"/>
            </a:xfrm>
            <a:prstGeom prst="line">
              <a:avLst/>
            </a:prstGeom>
            <a:ln cap="flat" w="12700">
              <a:solidFill>
                <a:srgbClr val="C2A42B"/>
              </a:solidFill>
              <a:prstDash val="solid"/>
              <a:headEnd type="none" len="sm" w="sm"/>
              <a:tailEnd type="none" len="sm" w="sm"/>
            </a:ln>
          </p:spPr>
        </p:sp>
      </p:grpSp>
      <p:grpSp>
        <p:nvGrpSpPr>
          <p:cNvPr name="Group 75" id="75"/>
          <p:cNvGrpSpPr/>
          <p:nvPr/>
        </p:nvGrpSpPr>
        <p:grpSpPr>
          <a:xfrm rot="0">
            <a:off x="7675534" y="1301809"/>
            <a:ext cx="1351308" cy="2355799"/>
            <a:chOff x="0" y="0"/>
            <a:chExt cx="1801744" cy="3141066"/>
          </a:xfrm>
        </p:grpSpPr>
        <p:sp>
          <p:nvSpPr>
            <p:cNvPr name="AutoShape 76" id="76"/>
            <p:cNvSpPr/>
            <p:nvPr/>
          </p:nvSpPr>
          <p:spPr>
            <a:xfrm flipV="true">
              <a:off x="1758149" y="70937"/>
              <a:ext cx="37246" cy="3070052"/>
            </a:xfrm>
            <a:prstGeom prst="line">
              <a:avLst/>
            </a:prstGeom>
            <a:ln cap="flat" w="12700">
              <a:solidFill>
                <a:srgbClr val="F4465A"/>
              </a:solidFill>
              <a:prstDash val="solid"/>
              <a:headEnd type="none" len="sm" w="sm"/>
              <a:tailEnd type="none" len="sm" w="sm"/>
            </a:ln>
          </p:spPr>
        </p:sp>
        <p:grpSp>
          <p:nvGrpSpPr>
            <p:cNvPr name="Group 77" id="77"/>
            <p:cNvGrpSpPr/>
            <p:nvPr/>
          </p:nvGrpSpPr>
          <p:grpSpPr>
            <a:xfrm rot="0">
              <a:off x="0" y="0"/>
              <a:ext cx="1795395" cy="141874"/>
              <a:chOff x="0" y="0"/>
              <a:chExt cx="498721" cy="39409"/>
            </a:xfrm>
          </p:grpSpPr>
          <p:sp>
            <p:nvSpPr>
              <p:cNvPr name="Freeform 78" id="78"/>
              <p:cNvSpPr/>
              <p:nvPr/>
            </p:nvSpPr>
            <p:spPr>
              <a:xfrm flipH="false" flipV="false" rot="0">
                <a:off x="0" y="0"/>
                <a:ext cx="498721" cy="39409"/>
              </a:xfrm>
              <a:custGeom>
                <a:avLst/>
                <a:gdLst/>
                <a:ahLst/>
                <a:cxnLst/>
                <a:rect r="r" b="b" t="t" l="l"/>
                <a:pathLst>
                  <a:path h="39409" w="498721">
                    <a:moveTo>
                      <a:pt x="0" y="0"/>
                    </a:moveTo>
                    <a:lnTo>
                      <a:pt x="498721" y="0"/>
                    </a:lnTo>
                    <a:lnTo>
                      <a:pt x="498721" y="39409"/>
                    </a:lnTo>
                    <a:lnTo>
                      <a:pt x="0" y="39409"/>
                    </a:lnTo>
                    <a:close/>
                  </a:path>
                </a:pathLst>
              </a:custGeom>
              <a:solidFill>
                <a:srgbClr val="F4465A"/>
              </a:solidFill>
            </p:spPr>
          </p:sp>
          <p:sp>
            <p:nvSpPr>
              <p:cNvPr name="TextBox 79" id="79"/>
              <p:cNvSpPr txBox="true"/>
              <p:nvPr/>
            </p:nvSpPr>
            <p:spPr>
              <a:xfrm>
                <a:off x="0" y="-38100"/>
                <a:ext cx="498721" cy="77509"/>
              </a:xfrm>
              <a:prstGeom prst="rect">
                <a:avLst/>
              </a:prstGeom>
            </p:spPr>
            <p:txBody>
              <a:bodyPr anchor="ctr" rtlCol="false" tIns="50800" lIns="50800" bIns="50800" rIns="50800"/>
              <a:lstStyle/>
              <a:p>
                <a:pPr algn="ctr">
                  <a:lnSpc>
                    <a:spcPts val="1960"/>
                  </a:lnSpc>
                </a:pPr>
              </a:p>
            </p:txBody>
          </p:sp>
        </p:grpSp>
      </p:grpSp>
      <p:grpSp>
        <p:nvGrpSpPr>
          <p:cNvPr name="Group 80" id="80"/>
          <p:cNvGrpSpPr/>
          <p:nvPr/>
        </p:nvGrpSpPr>
        <p:grpSpPr>
          <a:xfrm rot="0">
            <a:off x="2211469" y="375861"/>
            <a:ext cx="5330661" cy="947550"/>
            <a:chOff x="0" y="0"/>
            <a:chExt cx="2167467" cy="385277"/>
          </a:xfrm>
        </p:grpSpPr>
        <p:sp>
          <p:nvSpPr>
            <p:cNvPr name="Freeform 81" id="81"/>
            <p:cNvSpPr/>
            <p:nvPr/>
          </p:nvSpPr>
          <p:spPr>
            <a:xfrm flipH="false" flipV="false" rot="0">
              <a:off x="0" y="0"/>
              <a:ext cx="2167467" cy="385277"/>
            </a:xfrm>
            <a:custGeom>
              <a:avLst/>
              <a:gdLst/>
              <a:ahLst/>
              <a:cxnLst/>
              <a:rect r="r" b="b" t="t" l="l"/>
              <a:pathLst>
                <a:path h="385277" w="2167467">
                  <a:moveTo>
                    <a:pt x="52284" y="0"/>
                  </a:moveTo>
                  <a:lnTo>
                    <a:pt x="2115182" y="0"/>
                  </a:lnTo>
                  <a:cubicBezTo>
                    <a:pt x="2129049" y="0"/>
                    <a:pt x="2142348" y="5508"/>
                    <a:pt x="2152153" y="15314"/>
                  </a:cubicBezTo>
                  <a:cubicBezTo>
                    <a:pt x="2161958" y="25119"/>
                    <a:pt x="2167467" y="38418"/>
                    <a:pt x="2167467" y="52284"/>
                  </a:cubicBezTo>
                  <a:lnTo>
                    <a:pt x="2167467" y="332993"/>
                  </a:lnTo>
                  <a:cubicBezTo>
                    <a:pt x="2167467" y="346860"/>
                    <a:pt x="2161958" y="360158"/>
                    <a:pt x="2152153" y="369964"/>
                  </a:cubicBezTo>
                  <a:cubicBezTo>
                    <a:pt x="2142348" y="379769"/>
                    <a:pt x="2129049" y="385277"/>
                    <a:pt x="2115182" y="385277"/>
                  </a:cubicBezTo>
                  <a:lnTo>
                    <a:pt x="52284" y="385277"/>
                  </a:lnTo>
                  <a:cubicBezTo>
                    <a:pt x="38418" y="385277"/>
                    <a:pt x="25119" y="379769"/>
                    <a:pt x="15314" y="369964"/>
                  </a:cubicBezTo>
                  <a:cubicBezTo>
                    <a:pt x="5508" y="360158"/>
                    <a:pt x="0" y="346860"/>
                    <a:pt x="0" y="332993"/>
                  </a:cubicBezTo>
                  <a:lnTo>
                    <a:pt x="0" y="52284"/>
                  </a:lnTo>
                  <a:cubicBezTo>
                    <a:pt x="0" y="38418"/>
                    <a:pt x="5508" y="25119"/>
                    <a:pt x="15314" y="15314"/>
                  </a:cubicBezTo>
                  <a:cubicBezTo>
                    <a:pt x="25119" y="5508"/>
                    <a:pt x="38418" y="0"/>
                    <a:pt x="52284" y="0"/>
                  </a:cubicBezTo>
                  <a:close/>
                </a:path>
              </a:pathLst>
            </a:custGeom>
            <a:solidFill>
              <a:srgbClr val="FFFFFF">
                <a:alpha val="37647"/>
              </a:srgbClr>
            </a:solidFill>
          </p:spPr>
        </p:sp>
        <p:sp>
          <p:nvSpPr>
            <p:cNvPr name="TextBox 82" id="82"/>
            <p:cNvSpPr txBox="true"/>
            <p:nvPr/>
          </p:nvSpPr>
          <p:spPr>
            <a:xfrm>
              <a:off x="0" y="-28575"/>
              <a:ext cx="2167467" cy="413852"/>
            </a:xfrm>
            <a:prstGeom prst="rect">
              <a:avLst/>
            </a:prstGeom>
          </p:spPr>
          <p:txBody>
            <a:bodyPr anchor="ctr" rtlCol="false" tIns="46273" lIns="46273" bIns="46273" rIns="46273"/>
            <a:lstStyle/>
            <a:p>
              <a:pPr algn="ctr">
                <a:lnSpc>
                  <a:spcPts val="1960"/>
                </a:lnSpc>
              </a:pPr>
            </a:p>
          </p:txBody>
        </p:sp>
      </p:grpSp>
      <p:grpSp>
        <p:nvGrpSpPr>
          <p:cNvPr name="Group 83" id="83"/>
          <p:cNvGrpSpPr/>
          <p:nvPr/>
        </p:nvGrpSpPr>
        <p:grpSpPr>
          <a:xfrm rot="0">
            <a:off x="2396254" y="458211"/>
            <a:ext cx="4907678" cy="782849"/>
            <a:chOff x="0" y="0"/>
            <a:chExt cx="6543571" cy="1043798"/>
          </a:xfrm>
        </p:grpSpPr>
        <p:sp>
          <p:nvSpPr>
            <p:cNvPr name="TextBox 84" id="84"/>
            <p:cNvSpPr txBox="true"/>
            <p:nvPr/>
          </p:nvSpPr>
          <p:spPr>
            <a:xfrm rot="0">
              <a:off x="0" y="182056"/>
              <a:ext cx="6543571" cy="489988"/>
            </a:xfrm>
            <a:prstGeom prst="rect">
              <a:avLst/>
            </a:prstGeom>
          </p:spPr>
          <p:txBody>
            <a:bodyPr anchor="t" rtlCol="false" tIns="0" lIns="0" bIns="0" rIns="0">
              <a:spAutoFit/>
            </a:bodyPr>
            <a:lstStyle/>
            <a:p>
              <a:pPr algn="ctr">
                <a:lnSpc>
                  <a:spcPts val="2645"/>
                </a:lnSpc>
              </a:pPr>
              <a:r>
                <a:rPr lang="en-US" b="true" sz="2645">
                  <a:solidFill>
                    <a:srgbClr val="000000"/>
                  </a:solidFill>
                  <a:latin typeface="Signika Bold"/>
                  <a:ea typeface="Signika Bold"/>
                  <a:cs typeface="Signika Bold"/>
                  <a:sym typeface="Signika Bold"/>
                </a:rPr>
                <a:t>BUSINESS TIMELINE</a:t>
              </a:r>
            </a:p>
          </p:txBody>
        </p:sp>
        <p:sp>
          <p:nvSpPr>
            <p:cNvPr name="TextBox 85" id="85"/>
            <p:cNvSpPr txBox="true"/>
            <p:nvPr/>
          </p:nvSpPr>
          <p:spPr>
            <a:xfrm rot="0">
              <a:off x="545076" y="683937"/>
              <a:ext cx="5453419" cy="359861"/>
            </a:xfrm>
            <a:prstGeom prst="rect">
              <a:avLst/>
            </a:prstGeom>
          </p:spPr>
          <p:txBody>
            <a:bodyPr anchor="t" rtlCol="false" tIns="0" lIns="0" bIns="0" rIns="0">
              <a:spAutoFit/>
            </a:bodyPr>
            <a:lstStyle/>
            <a:p>
              <a:pPr algn="ctr">
                <a:lnSpc>
                  <a:spcPts val="1132"/>
                </a:lnSpc>
              </a:pPr>
              <a:r>
                <a:rPr lang="en-US" sz="838" spc="83">
                  <a:solidFill>
                    <a:srgbClr val="000000"/>
                  </a:solidFill>
                  <a:latin typeface="Garet"/>
                  <a:ea typeface="Garet"/>
                  <a:cs typeface="Garet"/>
                  <a:sym typeface="Garet"/>
                </a:rPr>
                <a:t>FIVE STEPS YOU CAN FOLLOW TO OUTLINE YOUR BUSINESS'S GROWTH</a:t>
              </a:r>
            </a:p>
          </p:txBody>
        </p:sp>
        <p:sp>
          <p:nvSpPr>
            <p:cNvPr name="TextBox 86" id="86"/>
            <p:cNvSpPr txBox="true"/>
            <p:nvPr/>
          </p:nvSpPr>
          <p:spPr>
            <a:xfrm rot="0">
              <a:off x="545076" y="-9525"/>
              <a:ext cx="5453419" cy="143956"/>
            </a:xfrm>
            <a:prstGeom prst="rect">
              <a:avLst/>
            </a:prstGeom>
          </p:spPr>
          <p:txBody>
            <a:bodyPr anchor="t" rtlCol="false" tIns="0" lIns="0" bIns="0" rIns="0">
              <a:spAutoFit/>
            </a:bodyPr>
            <a:lstStyle/>
            <a:p>
              <a:pPr algn="ctr">
                <a:lnSpc>
                  <a:spcPts val="905"/>
                </a:lnSpc>
              </a:pPr>
              <a:r>
                <a:rPr lang="en-US" sz="670" spc="67">
                  <a:solidFill>
                    <a:srgbClr val="000000"/>
                  </a:solidFill>
                  <a:latin typeface="Garet"/>
                  <a:ea typeface="Garet"/>
                  <a:cs typeface="Garet"/>
                  <a:sym typeface="Garet"/>
                </a:rPr>
                <a:t>BORCELLE STUDIO</a:t>
              </a:r>
            </a:p>
          </p:txBody>
        </p:sp>
      </p:grpSp>
      <p:grpSp>
        <p:nvGrpSpPr>
          <p:cNvPr name="Group 87" id="87"/>
          <p:cNvGrpSpPr/>
          <p:nvPr/>
        </p:nvGrpSpPr>
        <p:grpSpPr>
          <a:xfrm rot="0">
            <a:off x="731520" y="3214921"/>
            <a:ext cx="1247700" cy="1369804"/>
            <a:chOff x="0" y="0"/>
            <a:chExt cx="1663599" cy="1826405"/>
          </a:xfrm>
        </p:grpSpPr>
        <p:sp>
          <p:nvSpPr>
            <p:cNvPr name="TextBox 88" id="88"/>
            <p:cNvSpPr txBox="true"/>
            <p:nvPr/>
          </p:nvSpPr>
          <p:spPr>
            <a:xfrm rot="0">
              <a:off x="0" y="19050"/>
              <a:ext cx="1663599" cy="427990"/>
            </a:xfrm>
            <a:prstGeom prst="rect">
              <a:avLst/>
            </a:prstGeom>
          </p:spPr>
          <p:txBody>
            <a:bodyPr anchor="t" rtlCol="false" tIns="0" lIns="0" bIns="0" rIns="0">
              <a:spAutoFit/>
            </a:bodyPr>
            <a:lstStyle/>
            <a:p>
              <a:pPr algn="r">
                <a:lnSpc>
                  <a:spcPts val="1200"/>
                </a:lnSpc>
              </a:pPr>
              <a:r>
                <a:rPr lang="en-US" b="true" sz="1200">
                  <a:solidFill>
                    <a:srgbClr val="000000"/>
                  </a:solidFill>
                  <a:latin typeface="Signika Bold"/>
                  <a:ea typeface="Signika Bold"/>
                  <a:cs typeface="Signika Bold"/>
                  <a:sym typeface="Signika Bold"/>
                </a:rPr>
                <a:t>STRONG FOUNDATION</a:t>
              </a:r>
            </a:p>
          </p:txBody>
        </p:sp>
        <p:sp>
          <p:nvSpPr>
            <p:cNvPr name="TextBox 89" id="89"/>
            <p:cNvSpPr txBox="true"/>
            <p:nvPr/>
          </p:nvSpPr>
          <p:spPr>
            <a:xfrm rot="0">
              <a:off x="43362" y="582366"/>
              <a:ext cx="1558442" cy="1244039"/>
            </a:xfrm>
            <a:prstGeom prst="rect">
              <a:avLst/>
            </a:prstGeom>
          </p:spPr>
          <p:txBody>
            <a:bodyPr anchor="t" rtlCol="false" tIns="0" lIns="0" bIns="0" rIns="0">
              <a:spAutoFit/>
            </a:bodyPr>
            <a:lstStyle/>
            <a:p>
              <a:pPr algn="r">
                <a:lnSpc>
                  <a:spcPts val="1080"/>
                </a:lnSpc>
              </a:pPr>
              <a:r>
                <a:rPr lang="en-US" sz="800" spc="80">
                  <a:solidFill>
                    <a:srgbClr val="000000"/>
                  </a:solidFill>
                  <a:latin typeface="Garet"/>
                  <a:ea typeface="Garet"/>
                  <a:cs typeface="Garet"/>
                  <a:sym typeface="Garet"/>
                </a:rPr>
                <a:t>Define your business goals, target market, competitive landscape, and strategies to achieve growth.</a:t>
              </a:r>
            </a:p>
          </p:txBody>
        </p:sp>
      </p:grpSp>
      <p:grpSp>
        <p:nvGrpSpPr>
          <p:cNvPr name="Group 90" id="90"/>
          <p:cNvGrpSpPr/>
          <p:nvPr/>
        </p:nvGrpSpPr>
        <p:grpSpPr>
          <a:xfrm rot="0">
            <a:off x="2550795" y="2797355"/>
            <a:ext cx="1247700" cy="1234337"/>
            <a:chOff x="0" y="0"/>
            <a:chExt cx="1663599" cy="1645782"/>
          </a:xfrm>
        </p:grpSpPr>
        <p:sp>
          <p:nvSpPr>
            <p:cNvPr name="TextBox 91" id="91"/>
            <p:cNvSpPr txBox="true"/>
            <p:nvPr/>
          </p:nvSpPr>
          <p:spPr>
            <a:xfrm rot="0">
              <a:off x="0" y="19050"/>
              <a:ext cx="1663599" cy="427990"/>
            </a:xfrm>
            <a:prstGeom prst="rect">
              <a:avLst/>
            </a:prstGeom>
          </p:spPr>
          <p:txBody>
            <a:bodyPr anchor="t" rtlCol="false" tIns="0" lIns="0" bIns="0" rIns="0">
              <a:spAutoFit/>
            </a:bodyPr>
            <a:lstStyle/>
            <a:p>
              <a:pPr algn="r">
                <a:lnSpc>
                  <a:spcPts val="1200"/>
                </a:lnSpc>
              </a:pPr>
              <a:r>
                <a:rPr lang="en-US" b="true" sz="1200">
                  <a:solidFill>
                    <a:srgbClr val="000000"/>
                  </a:solidFill>
                  <a:latin typeface="Signika Bold"/>
                  <a:ea typeface="Signika Bold"/>
                  <a:cs typeface="Signika Bold"/>
                  <a:sym typeface="Signika Bold"/>
                </a:rPr>
                <a:t>STRONG FOUNDATION</a:t>
              </a:r>
            </a:p>
          </p:txBody>
        </p:sp>
        <p:sp>
          <p:nvSpPr>
            <p:cNvPr name="TextBox 92" id="92"/>
            <p:cNvSpPr txBox="true"/>
            <p:nvPr/>
          </p:nvSpPr>
          <p:spPr>
            <a:xfrm rot="0">
              <a:off x="43362" y="582366"/>
              <a:ext cx="1558442" cy="1063417"/>
            </a:xfrm>
            <a:prstGeom prst="rect">
              <a:avLst/>
            </a:prstGeom>
          </p:spPr>
          <p:txBody>
            <a:bodyPr anchor="t" rtlCol="false" tIns="0" lIns="0" bIns="0" rIns="0">
              <a:spAutoFit/>
            </a:bodyPr>
            <a:lstStyle/>
            <a:p>
              <a:pPr algn="r">
                <a:lnSpc>
                  <a:spcPts val="1080"/>
                </a:lnSpc>
              </a:pPr>
              <a:r>
                <a:rPr lang="en-US" sz="800" spc="80">
                  <a:solidFill>
                    <a:srgbClr val="000000"/>
                  </a:solidFill>
                  <a:latin typeface="Garet"/>
                  <a:ea typeface="Garet"/>
                  <a:cs typeface="Garet"/>
                  <a:sym typeface="Garet"/>
                </a:rPr>
                <a:t>Assess the effectiveness of your operations, sales, and marketing strategies</a:t>
              </a:r>
            </a:p>
          </p:txBody>
        </p:sp>
      </p:grpSp>
      <p:grpSp>
        <p:nvGrpSpPr>
          <p:cNvPr name="Group 93" id="93"/>
          <p:cNvGrpSpPr/>
          <p:nvPr/>
        </p:nvGrpSpPr>
        <p:grpSpPr>
          <a:xfrm rot="0">
            <a:off x="4124651" y="2299744"/>
            <a:ext cx="1247700" cy="1640738"/>
            <a:chOff x="0" y="0"/>
            <a:chExt cx="1663599" cy="2187651"/>
          </a:xfrm>
        </p:grpSpPr>
        <p:sp>
          <p:nvSpPr>
            <p:cNvPr name="TextBox 94" id="94"/>
            <p:cNvSpPr txBox="true"/>
            <p:nvPr/>
          </p:nvSpPr>
          <p:spPr>
            <a:xfrm rot="0">
              <a:off x="0" y="19050"/>
              <a:ext cx="1663599" cy="427990"/>
            </a:xfrm>
            <a:prstGeom prst="rect">
              <a:avLst/>
            </a:prstGeom>
          </p:spPr>
          <p:txBody>
            <a:bodyPr anchor="t" rtlCol="false" tIns="0" lIns="0" bIns="0" rIns="0">
              <a:spAutoFit/>
            </a:bodyPr>
            <a:lstStyle/>
            <a:p>
              <a:pPr algn="r">
                <a:lnSpc>
                  <a:spcPts val="1200"/>
                </a:lnSpc>
              </a:pPr>
              <a:r>
                <a:rPr lang="en-US" b="true" sz="1200">
                  <a:solidFill>
                    <a:srgbClr val="000000"/>
                  </a:solidFill>
                  <a:latin typeface="Signika Bold"/>
                  <a:ea typeface="Signika Bold"/>
                  <a:cs typeface="Signika Bold"/>
                  <a:sym typeface="Signika Bold"/>
                </a:rPr>
                <a:t>SCALING AND DIVERSIFICATION</a:t>
              </a:r>
            </a:p>
          </p:txBody>
        </p:sp>
        <p:sp>
          <p:nvSpPr>
            <p:cNvPr name="TextBox 95" id="95"/>
            <p:cNvSpPr txBox="true"/>
            <p:nvPr/>
          </p:nvSpPr>
          <p:spPr>
            <a:xfrm rot="0">
              <a:off x="43362" y="582366"/>
              <a:ext cx="1558442" cy="1605285"/>
            </a:xfrm>
            <a:prstGeom prst="rect">
              <a:avLst/>
            </a:prstGeom>
          </p:spPr>
          <p:txBody>
            <a:bodyPr anchor="t" rtlCol="false" tIns="0" lIns="0" bIns="0" rIns="0">
              <a:spAutoFit/>
            </a:bodyPr>
            <a:lstStyle/>
            <a:p>
              <a:pPr algn="r">
                <a:lnSpc>
                  <a:spcPts val="1080"/>
                </a:lnSpc>
              </a:pPr>
              <a:r>
                <a:rPr lang="en-US" sz="800" spc="80">
                  <a:solidFill>
                    <a:srgbClr val="000000"/>
                  </a:solidFill>
                  <a:latin typeface="Garet"/>
                  <a:ea typeface="Garet"/>
                  <a:cs typeface="Garet"/>
                  <a:sym typeface="Garet"/>
                </a:rPr>
                <a:t>Implement processes and systems that allow for increased production or service delivery while maintaining quality and efficiency.</a:t>
              </a:r>
            </a:p>
          </p:txBody>
        </p:sp>
      </p:grpSp>
      <p:grpSp>
        <p:nvGrpSpPr>
          <p:cNvPr name="Group 96" id="96"/>
          <p:cNvGrpSpPr/>
          <p:nvPr/>
        </p:nvGrpSpPr>
        <p:grpSpPr>
          <a:xfrm rot="0">
            <a:off x="5839702" y="1909184"/>
            <a:ext cx="1247700" cy="1640738"/>
            <a:chOff x="0" y="0"/>
            <a:chExt cx="1663599" cy="2187651"/>
          </a:xfrm>
        </p:grpSpPr>
        <p:sp>
          <p:nvSpPr>
            <p:cNvPr name="TextBox 97" id="97"/>
            <p:cNvSpPr txBox="true"/>
            <p:nvPr/>
          </p:nvSpPr>
          <p:spPr>
            <a:xfrm rot="0">
              <a:off x="0" y="19050"/>
              <a:ext cx="1663599" cy="427990"/>
            </a:xfrm>
            <a:prstGeom prst="rect">
              <a:avLst/>
            </a:prstGeom>
          </p:spPr>
          <p:txBody>
            <a:bodyPr anchor="t" rtlCol="false" tIns="0" lIns="0" bIns="0" rIns="0">
              <a:spAutoFit/>
            </a:bodyPr>
            <a:lstStyle/>
            <a:p>
              <a:pPr algn="r">
                <a:lnSpc>
                  <a:spcPts val="1200"/>
                </a:lnSpc>
              </a:pPr>
              <a:r>
                <a:rPr lang="en-US" b="true" sz="1200">
                  <a:solidFill>
                    <a:srgbClr val="000000"/>
                  </a:solidFill>
                  <a:latin typeface="Signika Bold"/>
                  <a:ea typeface="Signika Bold"/>
                  <a:cs typeface="Signika Bold"/>
                  <a:sym typeface="Signika Bold"/>
                </a:rPr>
                <a:t>INVEST IN MARKETING</a:t>
              </a:r>
            </a:p>
          </p:txBody>
        </p:sp>
        <p:sp>
          <p:nvSpPr>
            <p:cNvPr name="TextBox 98" id="98"/>
            <p:cNvSpPr txBox="true"/>
            <p:nvPr/>
          </p:nvSpPr>
          <p:spPr>
            <a:xfrm rot="0">
              <a:off x="43362" y="582366"/>
              <a:ext cx="1558442" cy="1605285"/>
            </a:xfrm>
            <a:prstGeom prst="rect">
              <a:avLst/>
            </a:prstGeom>
          </p:spPr>
          <p:txBody>
            <a:bodyPr anchor="t" rtlCol="false" tIns="0" lIns="0" bIns="0" rIns="0">
              <a:spAutoFit/>
            </a:bodyPr>
            <a:lstStyle/>
            <a:p>
              <a:pPr algn="r">
                <a:lnSpc>
                  <a:spcPts val="1080"/>
                </a:lnSpc>
              </a:pPr>
              <a:r>
                <a:rPr lang="en-US" sz="800" spc="80">
                  <a:solidFill>
                    <a:srgbClr val="000000"/>
                  </a:solidFill>
                  <a:latin typeface="Garet"/>
                  <a:ea typeface="Garet"/>
                  <a:cs typeface="Garet"/>
                  <a:sym typeface="Garet"/>
                </a:rPr>
                <a:t>Allocate resources to research and development, encouraging the generation of new ideas, and the improvement of existing products or services.</a:t>
              </a:r>
            </a:p>
          </p:txBody>
        </p:sp>
      </p:grpSp>
      <p:grpSp>
        <p:nvGrpSpPr>
          <p:cNvPr name="Group 99" id="99"/>
          <p:cNvGrpSpPr/>
          <p:nvPr/>
        </p:nvGrpSpPr>
        <p:grpSpPr>
          <a:xfrm rot="0">
            <a:off x="7675534" y="1520035"/>
            <a:ext cx="1247700" cy="1640738"/>
            <a:chOff x="0" y="0"/>
            <a:chExt cx="1663599" cy="2187651"/>
          </a:xfrm>
        </p:grpSpPr>
        <p:sp>
          <p:nvSpPr>
            <p:cNvPr name="TextBox 100" id="100"/>
            <p:cNvSpPr txBox="true"/>
            <p:nvPr/>
          </p:nvSpPr>
          <p:spPr>
            <a:xfrm rot="0">
              <a:off x="0" y="19050"/>
              <a:ext cx="1663599" cy="427990"/>
            </a:xfrm>
            <a:prstGeom prst="rect">
              <a:avLst/>
            </a:prstGeom>
          </p:spPr>
          <p:txBody>
            <a:bodyPr anchor="t" rtlCol="false" tIns="0" lIns="0" bIns="0" rIns="0">
              <a:spAutoFit/>
            </a:bodyPr>
            <a:lstStyle/>
            <a:p>
              <a:pPr algn="r">
                <a:lnSpc>
                  <a:spcPts val="1200"/>
                </a:lnSpc>
              </a:pPr>
              <a:r>
                <a:rPr lang="en-US" b="true" sz="1200">
                  <a:solidFill>
                    <a:srgbClr val="000000"/>
                  </a:solidFill>
                  <a:latin typeface="Signika Bold"/>
                  <a:ea typeface="Signika Bold"/>
                  <a:cs typeface="Signika Bold"/>
                  <a:sym typeface="Signika Bold"/>
                </a:rPr>
                <a:t>INNOVATION AND DIFFERENTIATION</a:t>
              </a:r>
            </a:p>
          </p:txBody>
        </p:sp>
        <p:sp>
          <p:nvSpPr>
            <p:cNvPr name="TextBox 101" id="101"/>
            <p:cNvSpPr txBox="true"/>
            <p:nvPr/>
          </p:nvSpPr>
          <p:spPr>
            <a:xfrm rot="0">
              <a:off x="43362" y="582366"/>
              <a:ext cx="1558442" cy="1605285"/>
            </a:xfrm>
            <a:prstGeom prst="rect">
              <a:avLst/>
            </a:prstGeom>
          </p:spPr>
          <p:txBody>
            <a:bodyPr anchor="t" rtlCol="false" tIns="0" lIns="0" bIns="0" rIns="0">
              <a:spAutoFit/>
            </a:bodyPr>
            <a:lstStyle/>
            <a:p>
              <a:pPr algn="r">
                <a:lnSpc>
                  <a:spcPts val="1080"/>
                </a:lnSpc>
              </a:pPr>
              <a:r>
                <a:rPr lang="en-US" sz="800" spc="80">
                  <a:solidFill>
                    <a:srgbClr val="000000"/>
                  </a:solidFill>
                  <a:latin typeface="Garet"/>
                  <a:ea typeface="Garet"/>
                  <a:cs typeface="Garet"/>
                  <a:sym typeface="Garet"/>
                </a:rPr>
                <a:t>Conduct a comprehensive review of your business performance, analyzing financial metrics, customer feedback, and market trends.</a:t>
              </a:r>
            </a:p>
          </p:txBody>
        </p:sp>
      </p:gr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FAF6ED"/>
        </a:solidFill>
      </p:bgPr>
    </p:bg>
    <p:spTree>
      <p:nvGrpSpPr>
        <p:cNvPr id="1" name=""/>
        <p:cNvGrpSpPr/>
        <p:nvPr/>
      </p:nvGrpSpPr>
      <p:grpSpPr>
        <a:xfrm>
          <a:off x="0" y="0"/>
          <a:ext cx="0" cy="0"/>
          <a:chOff x="0" y="0"/>
          <a:chExt cx="0" cy="0"/>
        </a:xfrm>
      </p:grpSpPr>
      <p:sp>
        <p:nvSpPr>
          <p:cNvPr name="Freeform 2" id="2"/>
          <p:cNvSpPr/>
          <p:nvPr/>
        </p:nvSpPr>
        <p:spPr>
          <a:xfrm flipH="true" flipV="false" rot="-6567532">
            <a:off x="6309772" y="-2952080"/>
            <a:ext cx="4666561" cy="6448765"/>
          </a:xfrm>
          <a:custGeom>
            <a:avLst/>
            <a:gdLst/>
            <a:ahLst/>
            <a:cxnLst/>
            <a:rect r="r" b="b" t="t" l="l"/>
            <a:pathLst>
              <a:path h="6448765" w="4666561">
                <a:moveTo>
                  <a:pt x="4666560" y="0"/>
                </a:moveTo>
                <a:lnTo>
                  <a:pt x="0" y="0"/>
                </a:lnTo>
                <a:lnTo>
                  <a:pt x="0" y="6448765"/>
                </a:lnTo>
                <a:lnTo>
                  <a:pt x="4666560" y="6448765"/>
                </a:lnTo>
                <a:lnTo>
                  <a:pt x="4666560" y="0"/>
                </a:lnTo>
                <a:close/>
              </a:path>
            </a:pathLst>
          </a:custGeom>
          <a:blipFill>
            <a:blip r:embed="rId2">
              <a:alphaModFix amt="5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6567532">
            <a:off x="-1222732" y="3818515"/>
            <a:ext cx="4666561" cy="6448765"/>
          </a:xfrm>
          <a:custGeom>
            <a:avLst/>
            <a:gdLst/>
            <a:ahLst/>
            <a:cxnLst/>
            <a:rect r="r" b="b" t="t" l="l"/>
            <a:pathLst>
              <a:path h="6448765" w="4666561">
                <a:moveTo>
                  <a:pt x="4666560" y="0"/>
                </a:moveTo>
                <a:lnTo>
                  <a:pt x="0" y="0"/>
                </a:lnTo>
                <a:lnTo>
                  <a:pt x="0" y="6448765"/>
                </a:lnTo>
                <a:lnTo>
                  <a:pt x="4666560" y="6448765"/>
                </a:lnTo>
                <a:lnTo>
                  <a:pt x="4666560" y="0"/>
                </a:lnTo>
                <a:close/>
              </a:path>
            </a:pathLst>
          </a:custGeom>
          <a:blipFill>
            <a:blip r:embed="rId2">
              <a:alphaModFix amt="50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3083922" y="1729625"/>
            <a:ext cx="6145546" cy="2440133"/>
            <a:chOff x="0" y="0"/>
            <a:chExt cx="2276128" cy="903753"/>
          </a:xfrm>
        </p:grpSpPr>
        <p:sp>
          <p:nvSpPr>
            <p:cNvPr name="Freeform 5" id="5"/>
            <p:cNvSpPr/>
            <p:nvPr/>
          </p:nvSpPr>
          <p:spPr>
            <a:xfrm flipH="false" flipV="false" rot="0">
              <a:off x="0" y="0"/>
              <a:ext cx="2276128" cy="903753"/>
            </a:xfrm>
            <a:custGeom>
              <a:avLst/>
              <a:gdLst/>
              <a:ahLst/>
              <a:cxnLst/>
              <a:rect r="r" b="b" t="t" l="l"/>
              <a:pathLst>
                <a:path h="903753" w="2276128">
                  <a:moveTo>
                    <a:pt x="18896" y="0"/>
                  </a:moveTo>
                  <a:lnTo>
                    <a:pt x="2257232" y="0"/>
                  </a:lnTo>
                  <a:cubicBezTo>
                    <a:pt x="2262243" y="0"/>
                    <a:pt x="2267050" y="1991"/>
                    <a:pt x="2270594" y="5535"/>
                  </a:cubicBezTo>
                  <a:cubicBezTo>
                    <a:pt x="2274137" y="9078"/>
                    <a:pt x="2276128" y="13885"/>
                    <a:pt x="2276128" y="18896"/>
                  </a:cubicBezTo>
                  <a:lnTo>
                    <a:pt x="2276128" y="884856"/>
                  </a:lnTo>
                  <a:cubicBezTo>
                    <a:pt x="2276128" y="895293"/>
                    <a:pt x="2267668" y="903753"/>
                    <a:pt x="2257232" y="903753"/>
                  </a:cubicBezTo>
                  <a:lnTo>
                    <a:pt x="18896" y="903753"/>
                  </a:lnTo>
                  <a:cubicBezTo>
                    <a:pt x="13885" y="903753"/>
                    <a:pt x="9078" y="901762"/>
                    <a:pt x="5535" y="898218"/>
                  </a:cubicBezTo>
                  <a:cubicBezTo>
                    <a:pt x="1991" y="894674"/>
                    <a:pt x="0" y="889868"/>
                    <a:pt x="0" y="884856"/>
                  </a:cubicBezTo>
                  <a:lnTo>
                    <a:pt x="0" y="18896"/>
                  </a:lnTo>
                  <a:cubicBezTo>
                    <a:pt x="0" y="8460"/>
                    <a:pt x="8460" y="0"/>
                    <a:pt x="18896" y="0"/>
                  </a:cubicBezTo>
                  <a:close/>
                </a:path>
              </a:pathLst>
            </a:custGeom>
            <a:solidFill>
              <a:srgbClr val="FAF6ED"/>
            </a:solidFill>
            <a:ln w="9525" cap="sq">
              <a:solidFill>
                <a:srgbClr val="EC906B"/>
              </a:solidFill>
              <a:prstDash val="solid"/>
              <a:miter/>
            </a:ln>
          </p:spPr>
        </p:sp>
        <p:sp>
          <p:nvSpPr>
            <p:cNvPr name="TextBox 6" id="6"/>
            <p:cNvSpPr txBox="true"/>
            <p:nvPr/>
          </p:nvSpPr>
          <p:spPr>
            <a:xfrm>
              <a:off x="0" y="-38100"/>
              <a:ext cx="2276128" cy="941853"/>
            </a:xfrm>
            <a:prstGeom prst="rect">
              <a:avLst/>
            </a:prstGeom>
          </p:spPr>
          <p:txBody>
            <a:bodyPr anchor="ctr" rtlCol="false" tIns="50800" lIns="50800" bIns="50800" rIns="50800"/>
            <a:lstStyle/>
            <a:p>
              <a:pPr algn="ctr">
                <a:lnSpc>
                  <a:spcPts val="2520"/>
                </a:lnSpc>
              </a:pPr>
            </a:p>
          </p:txBody>
        </p:sp>
      </p:grpSp>
      <p:grpSp>
        <p:nvGrpSpPr>
          <p:cNvPr name="Group 7" id="7"/>
          <p:cNvGrpSpPr/>
          <p:nvPr/>
        </p:nvGrpSpPr>
        <p:grpSpPr>
          <a:xfrm rot="0">
            <a:off x="5444946" y="4222231"/>
            <a:ext cx="3784522" cy="2492606"/>
            <a:chOff x="0" y="0"/>
            <a:chExt cx="1401675" cy="923188"/>
          </a:xfrm>
        </p:grpSpPr>
        <p:sp>
          <p:nvSpPr>
            <p:cNvPr name="Freeform 8" id="8"/>
            <p:cNvSpPr/>
            <p:nvPr/>
          </p:nvSpPr>
          <p:spPr>
            <a:xfrm flipH="false" flipV="false" rot="0">
              <a:off x="0" y="0"/>
              <a:ext cx="1401675" cy="923188"/>
            </a:xfrm>
            <a:custGeom>
              <a:avLst/>
              <a:gdLst/>
              <a:ahLst/>
              <a:cxnLst/>
              <a:rect r="r" b="b" t="t" l="l"/>
              <a:pathLst>
                <a:path h="923188" w="1401675">
                  <a:moveTo>
                    <a:pt x="30685" y="0"/>
                  </a:moveTo>
                  <a:lnTo>
                    <a:pt x="1370990" y="0"/>
                  </a:lnTo>
                  <a:cubicBezTo>
                    <a:pt x="1387937" y="0"/>
                    <a:pt x="1401675" y="13738"/>
                    <a:pt x="1401675" y="30685"/>
                  </a:cubicBezTo>
                  <a:lnTo>
                    <a:pt x="1401675" y="892502"/>
                  </a:lnTo>
                  <a:cubicBezTo>
                    <a:pt x="1401675" y="909449"/>
                    <a:pt x="1387937" y="923188"/>
                    <a:pt x="1370990" y="923188"/>
                  </a:cubicBezTo>
                  <a:lnTo>
                    <a:pt x="30685" y="923188"/>
                  </a:lnTo>
                  <a:cubicBezTo>
                    <a:pt x="13738" y="923188"/>
                    <a:pt x="0" y="909449"/>
                    <a:pt x="0" y="892502"/>
                  </a:cubicBezTo>
                  <a:lnTo>
                    <a:pt x="0" y="30685"/>
                  </a:lnTo>
                  <a:cubicBezTo>
                    <a:pt x="0" y="13738"/>
                    <a:pt x="13738" y="0"/>
                    <a:pt x="30685" y="0"/>
                  </a:cubicBezTo>
                  <a:close/>
                </a:path>
              </a:pathLst>
            </a:custGeom>
            <a:solidFill>
              <a:srgbClr val="FAF6ED"/>
            </a:solidFill>
            <a:ln w="9525" cap="sq">
              <a:solidFill>
                <a:srgbClr val="EC906B"/>
              </a:solidFill>
              <a:prstDash val="solid"/>
              <a:miter/>
            </a:ln>
          </p:spPr>
        </p:sp>
        <p:sp>
          <p:nvSpPr>
            <p:cNvPr name="TextBox 9" id="9"/>
            <p:cNvSpPr txBox="true"/>
            <p:nvPr/>
          </p:nvSpPr>
          <p:spPr>
            <a:xfrm>
              <a:off x="0" y="-38100"/>
              <a:ext cx="1401675" cy="961288"/>
            </a:xfrm>
            <a:prstGeom prst="rect">
              <a:avLst/>
            </a:prstGeom>
          </p:spPr>
          <p:txBody>
            <a:bodyPr anchor="ctr" rtlCol="false" tIns="50800" lIns="50800" bIns="50800" rIns="50800"/>
            <a:lstStyle/>
            <a:p>
              <a:pPr algn="ctr">
                <a:lnSpc>
                  <a:spcPts val="2520"/>
                </a:lnSpc>
              </a:pPr>
            </a:p>
          </p:txBody>
        </p:sp>
      </p:grpSp>
      <p:grpSp>
        <p:nvGrpSpPr>
          <p:cNvPr name="Group 10" id="10"/>
          <p:cNvGrpSpPr/>
          <p:nvPr/>
        </p:nvGrpSpPr>
        <p:grpSpPr>
          <a:xfrm rot="0">
            <a:off x="3083922" y="600363"/>
            <a:ext cx="6145546" cy="1082902"/>
            <a:chOff x="0" y="0"/>
            <a:chExt cx="2276128" cy="401075"/>
          </a:xfrm>
        </p:grpSpPr>
        <p:sp>
          <p:nvSpPr>
            <p:cNvPr name="Freeform 11" id="11"/>
            <p:cNvSpPr/>
            <p:nvPr/>
          </p:nvSpPr>
          <p:spPr>
            <a:xfrm flipH="false" flipV="false" rot="0">
              <a:off x="0" y="0"/>
              <a:ext cx="2276128" cy="401075"/>
            </a:xfrm>
            <a:custGeom>
              <a:avLst/>
              <a:gdLst/>
              <a:ahLst/>
              <a:cxnLst/>
              <a:rect r="r" b="b" t="t" l="l"/>
              <a:pathLst>
                <a:path h="401075" w="2276128">
                  <a:moveTo>
                    <a:pt x="18896" y="0"/>
                  </a:moveTo>
                  <a:lnTo>
                    <a:pt x="2257232" y="0"/>
                  </a:lnTo>
                  <a:cubicBezTo>
                    <a:pt x="2262243" y="0"/>
                    <a:pt x="2267050" y="1991"/>
                    <a:pt x="2270594" y="5535"/>
                  </a:cubicBezTo>
                  <a:cubicBezTo>
                    <a:pt x="2274137" y="9078"/>
                    <a:pt x="2276128" y="13885"/>
                    <a:pt x="2276128" y="18896"/>
                  </a:cubicBezTo>
                  <a:lnTo>
                    <a:pt x="2276128" y="382178"/>
                  </a:lnTo>
                  <a:cubicBezTo>
                    <a:pt x="2276128" y="392615"/>
                    <a:pt x="2267668" y="401075"/>
                    <a:pt x="2257232" y="401075"/>
                  </a:cubicBezTo>
                  <a:lnTo>
                    <a:pt x="18896" y="401075"/>
                  </a:lnTo>
                  <a:cubicBezTo>
                    <a:pt x="8460" y="401075"/>
                    <a:pt x="0" y="392615"/>
                    <a:pt x="0" y="382178"/>
                  </a:cubicBezTo>
                  <a:lnTo>
                    <a:pt x="0" y="18896"/>
                  </a:lnTo>
                  <a:cubicBezTo>
                    <a:pt x="0" y="8460"/>
                    <a:pt x="8460" y="0"/>
                    <a:pt x="18896" y="0"/>
                  </a:cubicBezTo>
                  <a:close/>
                </a:path>
              </a:pathLst>
            </a:custGeom>
            <a:solidFill>
              <a:srgbClr val="FAF6ED"/>
            </a:solidFill>
            <a:ln w="9525" cap="sq">
              <a:solidFill>
                <a:srgbClr val="EC906B"/>
              </a:solidFill>
              <a:prstDash val="solid"/>
              <a:miter/>
            </a:ln>
          </p:spPr>
        </p:sp>
        <p:sp>
          <p:nvSpPr>
            <p:cNvPr name="TextBox 12" id="12"/>
            <p:cNvSpPr txBox="true"/>
            <p:nvPr/>
          </p:nvSpPr>
          <p:spPr>
            <a:xfrm>
              <a:off x="0" y="-38100"/>
              <a:ext cx="2276128" cy="439175"/>
            </a:xfrm>
            <a:prstGeom prst="rect">
              <a:avLst/>
            </a:prstGeom>
          </p:spPr>
          <p:txBody>
            <a:bodyPr anchor="ctr" rtlCol="false" tIns="50800" lIns="50800" bIns="50800" rIns="50800"/>
            <a:lstStyle/>
            <a:p>
              <a:pPr algn="ctr">
                <a:lnSpc>
                  <a:spcPts val="2520"/>
                </a:lnSpc>
              </a:pPr>
            </a:p>
          </p:txBody>
        </p:sp>
      </p:grpSp>
      <p:grpSp>
        <p:nvGrpSpPr>
          <p:cNvPr name="Group 13" id="13"/>
          <p:cNvGrpSpPr/>
          <p:nvPr/>
        </p:nvGrpSpPr>
        <p:grpSpPr>
          <a:xfrm rot="0">
            <a:off x="524132" y="600363"/>
            <a:ext cx="2487400" cy="1082902"/>
            <a:chOff x="0" y="0"/>
            <a:chExt cx="921259" cy="401075"/>
          </a:xfrm>
        </p:grpSpPr>
        <p:sp>
          <p:nvSpPr>
            <p:cNvPr name="Freeform 14" id="14"/>
            <p:cNvSpPr/>
            <p:nvPr/>
          </p:nvSpPr>
          <p:spPr>
            <a:xfrm flipH="false" flipV="false" rot="0">
              <a:off x="0" y="0"/>
              <a:ext cx="921259" cy="401075"/>
            </a:xfrm>
            <a:custGeom>
              <a:avLst/>
              <a:gdLst/>
              <a:ahLst/>
              <a:cxnLst/>
              <a:rect r="r" b="b" t="t" l="l"/>
              <a:pathLst>
                <a:path h="401075" w="921259">
                  <a:moveTo>
                    <a:pt x="46687" y="0"/>
                  </a:moveTo>
                  <a:lnTo>
                    <a:pt x="874572" y="0"/>
                  </a:lnTo>
                  <a:cubicBezTo>
                    <a:pt x="886954" y="0"/>
                    <a:pt x="898829" y="4919"/>
                    <a:pt x="907585" y="13674"/>
                  </a:cubicBezTo>
                  <a:cubicBezTo>
                    <a:pt x="916340" y="22430"/>
                    <a:pt x="921259" y="34305"/>
                    <a:pt x="921259" y="46687"/>
                  </a:cubicBezTo>
                  <a:lnTo>
                    <a:pt x="921259" y="354388"/>
                  </a:lnTo>
                  <a:cubicBezTo>
                    <a:pt x="921259" y="380172"/>
                    <a:pt x="900357" y="401075"/>
                    <a:pt x="874572" y="401075"/>
                  </a:cubicBezTo>
                  <a:lnTo>
                    <a:pt x="46687" y="401075"/>
                  </a:lnTo>
                  <a:cubicBezTo>
                    <a:pt x="20902" y="401075"/>
                    <a:pt x="0" y="380172"/>
                    <a:pt x="0" y="354388"/>
                  </a:cubicBezTo>
                  <a:lnTo>
                    <a:pt x="0" y="46687"/>
                  </a:lnTo>
                  <a:cubicBezTo>
                    <a:pt x="0" y="20902"/>
                    <a:pt x="20902" y="0"/>
                    <a:pt x="46687" y="0"/>
                  </a:cubicBezTo>
                  <a:close/>
                </a:path>
              </a:pathLst>
            </a:custGeom>
            <a:solidFill>
              <a:srgbClr val="FAF6ED"/>
            </a:solidFill>
            <a:ln w="9525" cap="sq">
              <a:solidFill>
                <a:srgbClr val="EC906B"/>
              </a:solidFill>
              <a:prstDash val="solid"/>
              <a:miter/>
            </a:ln>
          </p:spPr>
        </p:sp>
        <p:sp>
          <p:nvSpPr>
            <p:cNvPr name="TextBox 15" id="15"/>
            <p:cNvSpPr txBox="true"/>
            <p:nvPr/>
          </p:nvSpPr>
          <p:spPr>
            <a:xfrm>
              <a:off x="0" y="-38100"/>
              <a:ext cx="921259" cy="439175"/>
            </a:xfrm>
            <a:prstGeom prst="rect">
              <a:avLst/>
            </a:prstGeom>
          </p:spPr>
          <p:txBody>
            <a:bodyPr anchor="ctr" rtlCol="false" tIns="50800" lIns="50800" bIns="50800" rIns="50800"/>
            <a:lstStyle/>
            <a:p>
              <a:pPr algn="ctr">
                <a:lnSpc>
                  <a:spcPts val="2520"/>
                </a:lnSpc>
              </a:pPr>
            </a:p>
          </p:txBody>
        </p:sp>
      </p:grpSp>
      <p:pic>
        <p:nvPicPr>
          <p:cNvPr name="Picture 16" id="16"/>
          <p:cNvPicPr>
            <a:picLocks noChangeAspect="true"/>
          </p:cNvPicPr>
          <p:nvPr/>
        </p:nvPicPr>
        <p:blipFill>
          <a:blip r:embed="rId4"/>
          <a:stretch>
            <a:fillRect/>
          </a:stretch>
        </p:blipFill>
        <p:spPr>
          <a:xfrm rot="0">
            <a:off x="2749027" y="2200553"/>
            <a:ext cx="6845408" cy="2317915"/>
          </a:xfrm>
          <a:prstGeom prst="rect">
            <a:avLst/>
          </a:prstGeom>
        </p:spPr>
      </p:pic>
      <p:grpSp>
        <p:nvGrpSpPr>
          <p:cNvPr name="Group 17" id="17"/>
          <p:cNvGrpSpPr/>
          <p:nvPr/>
        </p:nvGrpSpPr>
        <p:grpSpPr>
          <a:xfrm rot="0">
            <a:off x="524132" y="1729625"/>
            <a:ext cx="2487400" cy="4985213"/>
            <a:chOff x="0" y="0"/>
            <a:chExt cx="921259" cy="1846375"/>
          </a:xfrm>
        </p:grpSpPr>
        <p:sp>
          <p:nvSpPr>
            <p:cNvPr name="Freeform 18" id="18"/>
            <p:cNvSpPr/>
            <p:nvPr/>
          </p:nvSpPr>
          <p:spPr>
            <a:xfrm flipH="false" flipV="false" rot="0">
              <a:off x="0" y="0"/>
              <a:ext cx="921259" cy="1846375"/>
            </a:xfrm>
            <a:custGeom>
              <a:avLst/>
              <a:gdLst/>
              <a:ahLst/>
              <a:cxnLst/>
              <a:rect r="r" b="b" t="t" l="l"/>
              <a:pathLst>
                <a:path h="1846375" w="921259">
                  <a:moveTo>
                    <a:pt x="46687" y="0"/>
                  </a:moveTo>
                  <a:lnTo>
                    <a:pt x="874572" y="0"/>
                  </a:lnTo>
                  <a:cubicBezTo>
                    <a:pt x="886954" y="0"/>
                    <a:pt x="898829" y="4919"/>
                    <a:pt x="907585" y="13674"/>
                  </a:cubicBezTo>
                  <a:cubicBezTo>
                    <a:pt x="916340" y="22430"/>
                    <a:pt x="921259" y="34305"/>
                    <a:pt x="921259" y="46687"/>
                  </a:cubicBezTo>
                  <a:lnTo>
                    <a:pt x="921259" y="1799688"/>
                  </a:lnTo>
                  <a:cubicBezTo>
                    <a:pt x="921259" y="1812070"/>
                    <a:pt x="916340" y="1823945"/>
                    <a:pt x="907585" y="1832701"/>
                  </a:cubicBezTo>
                  <a:cubicBezTo>
                    <a:pt x="898829" y="1841456"/>
                    <a:pt x="886954" y="1846375"/>
                    <a:pt x="874572" y="1846375"/>
                  </a:cubicBezTo>
                  <a:lnTo>
                    <a:pt x="46687" y="1846375"/>
                  </a:lnTo>
                  <a:cubicBezTo>
                    <a:pt x="20902" y="1846375"/>
                    <a:pt x="0" y="1825473"/>
                    <a:pt x="0" y="1799688"/>
                  </a:cubicBezTo>
                  <a:lnTo>
                    <a:pt x="0" y="46687"/>
                  </a:lnTo>
                  <a:cubicBezTo>
                    <a:pt x="0" y="20902"/>
                    <a:pt x="20902" y="0"/>
                    <a:pt x="46687" y="0"/>
                  </a:cubicBezTo>
                  <a:close/>
                </a:path>
              </a:pathLst>
            </a:custGeom>
            <a:solidFill>
              <a:srgbClr val="FAF6ED"/>
            </a:solidFill>
            <a:ln w="9525" cap="sq">
              <a:solidFill>
                <a:srgbClr val="EC906B"/>
              </a:solidFill>
              <a:prstDash val="solid"/>
              <a:miter/>
            </a:ln>
          </p:spPr>
        </p:sp>
        <p:sp>
          <p:nvSpPr>
            <p:cNvPr name="TextBox 19" id="19"/>
            <p:cNvSpPr txBox="true"/>
            <p:nvPr/>
          </p:nvSpPr>
          <p:spPr>
            <a:xfrm>
              <a:off x="0" y="-38100"/>
              <a:ext cx="921259" cy="1884475"/>
            </a:xfrm>
            <a:prstGeom prst="rect">
              <a:avLst/>
            </a:prstGeom>
          </p:spPr>
          <p:txBody>
            <a:bodyPr anchor="ctr" rtlCol="false" tIns="50800" lIns="50800" bIns="50800" rIns="50800"/>
            <a:lstStyle/>
            <a:p>
              <a:pPr algn="ctr">
                <a:lnSpc>
                  <a:spcPts val="2520"/>
                </a:lnSpc>
              </a:pPr>
            </a:p>
          </p:txBody>
        </p:sp>
      </p:grpSp>
      <p:pic>
        <p:nvPicPr>
          <p:cNvPr name="Picture 20" id="20"/>
          <p:cNvPicPr>
            <a:picLocks noChangeAspect="true"/>
          </p:cNvPicPr>
          <p:nvPr/>
        </p:nvPicPr>
        <p:blipFill>
          <a:blip r:embed="rId5"/>
          <a:stretch>
            <a:fillRect/>
          </a:stretch>
        </p:blipFill>
        <p:spPr>
          <a:xfrm rot="0">
            <a:off x="333429" y="1837071"/>
            <a:ext cx="2866901" cy="4777094"/>
          </a:xfrm>
          <a:prstGeom prst="rect">
            <a:avLst/>
          </a:prstGeom>
        </p:spPr>
      </p:pic>
      <p:pic>
        <p:nvPicPr>
          <p:cNvPr name="Picture 21" id="21"/>
          <p:cNvPicPr>
            <a:picLocks noChangeAspect="true"/>
          </p:cNvPicPr>
          <p:nvPr/>
        </p:nvPicPr>
        <p:blipFill>
          <a:blip r:embed="rId6"/>
          <a:stretch>
            <a:fillRect/>
          </a:stretch>
        </p:blipFill>
        <p:spPr>
          <a:xfrm rot="0">
            <a:off x="5524571" y="5099905"/>
            <a:ext cx="1533144" cy="1533144"/>
          </a:xfrm>
          <a:prstGeom prst="rect">
            <a:avLst/>
          </a:prstGeom>
        </p:spPr>
      </p:pic>
      <p:grpSp>
        <p:nvGrpSpPr>
          <p:cNvPr name="Group 22" id="22"/>
          <p:cNvGrpSpPr/>
          <p:nvPr/>
        </p:nvGrpSpPr>
        <p:grpSpPr>
          <a:xfrm rot="0">
            <a:off x="7140408" y="5512239"/>
            <a:ext cx="287946" cy="139476"/>
            <a:chOff x="0" y="0"/>
            <a:chExt cx="106647" cy="51658"/>
          </a:xfrm>
        </p:grpSpPr>
        <p:sp>
          <p:nvSpPr>
            <p:cNvPr name="Freeform 23" id="23"/>
            <p:cNvSpPr/>
            <p:nvPr/>
          </p:nvSpPr>
          <p:spPr>
            <a:xfrm flipH="false" flipV="false" rot="0">
              <a:off x="0" y="0"/>
              <a:ext cx="106647" cy="51658"/>
            </a:xfrm>
            <a:custGeom>
              <a:avLst/>
              <a:gdLst/>
              <a:ahLst/>
              <a:cxnLst/>
              <a:rect r="r" b="b" t="t" l="l"/>
              <a:pathLst>
                <a:path h="51658" w="106647">
                  <a:moveTo>
                    <a:pt x="25829" y="0"/>
                  </a:moveTo>
                  <a:lnTo>
                    <a:pt x="80818" y="0"/>
                  </a:lnTo>
                  <a:cubicBezTo>
                    <a:pt x="87668" y="0"/>
                    <a:pt x="94238" y="2721"/>
                    <a:pt x="99082" y="7565"/>
                  </a:cubicBezTo>
                  <a:cubicBezTo>
                    <a:pt x="103926" y="12409"/>
                    <a:pt x="106647" y="18979"/>
                    <a:pt x="106647" y="25829"/>
                  </a:cubicBezTo>
                  <a:lnTo>
                    <a:pt x="106647" y="25829"/>
                  </a:lnTo>
                  <a:cubicBezTo>
                    <a:pt x="106647" y="32679"/>
                    <a:pt x="103926" y="39249"/>
                    <a:pt x="99082" y="44093"/>
                  </a:cubicBezTo>
                  <a:cubicBezTo>
                    <a:pt x="94238" y="48937"/>
                    <a:pt x="87668" y="51658"/>
                    <a:pt x="80818" y="51658"/>
                  </a:cubicBezTo>
                  <a:lnTo>
                    <a:pt x="25829" y="51658"/>
                  </a:lnTo>
                  <a:cubicBezTo>
                    <a:pt x="18979" y="51658"/>
                    <a:pt x="12409" y="48937"/>
                    <a:pt x="7565" y="44093"/>
                  </a:cubicBezTo>
                  <a:cubicBezTo>
                    <a:pt x="2721" y="39249"/>
                    <a:pt x="0" y="32679"/>
                    <a:pt x="0" y="25829"/>
                  </a:cubicBezTo>
                  <a:lnTo>
                    <a:pt x="0" y="25829"/>
                  </a:lnTo>
                  <a:cubicBezTo>
                    <a:pt x="0" y="18979"/>
                    <a:pt x="2721" y="12409"/>
                    <a:pt x="7565" y="7565"/>
                  </a:cubicBezTo>
                  <a:cubicBezTo>
                    <a:pt x="12409" y="2721"/>
                    <a:pt x="18979" y="0"/>
                    <a:pt x="25829" y="0"/>
                  </a:cubicBezTo>
                  <a:close/>
                </a:path>
              </a:pathLst>
            </a:custGeom>
            <a:solidFill>
              <a:srgbClr val="D9553C"/>
            </a:solidFill>
          </p:spPr>
        </p:sp>
        <p:sp>
          <p:nvSpPr>
            <p:cNvPr name="TextBox 24" id="24"/>
            <p:cNvSpPr txBox="true"/>
            <p:nvPr/>
          </p:nvSpPr>
          <p:spPr>
            <a:xfrm>
              <a:off x="0" y="-38100"/>
              <a:ext cx="106647" cy="89758"/>
            </a:xfrm>
            <a:prstGeom prst="rect">
              <a:avLst/>
            </a:prstGeom>
          </p:spPr>
          <p:txBody>
            <a:bodyPr anchor="ctr" rtlCol="false" tIns="50800" lIns="50800" bIns="50800" rIns="50800"/>
            <a:lstStyle/>
            <a:p>
              <a:pPr algn="ctr">
                <a:lnSpc>
                  <a:spcPts val="2520"/>
                </a:lnSpc>
              </a:pPr>
            </a:p>
          </p:txBody>
        </p:sp>
      </p:grpSp>
      <p:grpSp>
        <p:nvGrpSpPr>
          <p:cNvPr name="Group 25" id="25"/>
          <p:cNvGrpSpPr/>
          <p:nvPr/>
        </p:nvGrpSpPr>
        <p:grpSpPr>
          <a:xfrm rot="0">
            <a:off x="7140408" y="6048179"/>
            <a:ext cx="287946" cy="139476"/>
            <a:chOff x="0" y="0"/>
            <a:chExt cx="106647" cy="51658"/>
          </a:xfrm>
        </p:grpSpPr>
        <p:sp>
          <p:nvSpPr>
            <p:cNvPr name="Freeform 26" id="26"/>
            <p:cNvSpPr/>
            <p:nvPr/>
          </p:nvSpPr>
          <p:spPr>
            <a:xfrm flipH="false" flipV="false" rot="0">
              <a:off x="0" y="0"/>
              <a:ext cx="106647" cy="51658"/>
            </a:xfrm>
            <a:custGeom>
              <a:avLst/>
              <a:gdLst/>
              <a:ahLst/>
              <a:cxnLst/>
              <a:rect r="r" b="b" t="t" l="l"/>
              <a:pathLst>
                <a:path h="51658" w="106647">
                  <a:moveTo>
                    <a:pt x="25829" y="0"/>
                  </a:moveTo>
                  <a:lnTo>
                    <a:pt x="80818" y="0"/>
                  </a:lnTo>
                  <a:cubicBezTo>
                    <a:pt x="87668" y="0"/>
                    <a:pt x="94238" y="2721"/>
                    <a:pt x="99082" y="7565"/>
                  </a:cubicBezTo>
                  <a:cubicBezTo>
                    <a:pt x="103926" y="12409"/>
                    <a:pt x="106647" y="18979"/>
                    <a:pt x="106647" y="25829"/>
                  </a:cubicBezTo>
                  <a:lnTo>
                    <a:pt x="106647" y="25829"/>
                  </a:lnTo>
                  <a:cubicBezTo>
                    <a:pt x="106647" y="32679"/>
                    <a:pt x="103926" y="39249"/>
                    <a:pt x="99082" y="44093"/>
                  </a:cubicBezTo>
                  <a:cubicBezTo>
                    <a:pt x="94238" y="48937"/>
                    <a:pt x="87668" y="51658"/>
                    <a:pt x="80818" y="51658"/>
                  </a:cubicBezTo>
                  <a:lnTo>
                    <a:pt x="25829" y="51658"/>
                  </a:lnTo>
                  <a:cubicBezTo>
                    <a:pt x="18979" y="51658"/>
                    <a:pt x="12409" y="48937"/>
                    <a:pt x="7565" y="44093"/>
                  </a:cubicBezTo>
                  <a:cubicBezTo>
                    <a:pt x="2721" y="39249"/>
                    <a:pt x="0" y="32679"/>
                    <a:pt x="0" y="25829"/>
                  </a:cubicBezTo>
                  <a:lnTo>
                    <a:pt x="0" y="25829"/>
                  </a:lnTo>
                  <a:cubicBezTo>
                    <a:pt x="0" y="18979"/>
                    <a:pt x="2721" y="12409"/>
                    <a:pt x="7565" y="7565"/>
                  </a:cubicBezTo>
                  <a:cubicBezTo>
                    <a:pt x="12409" y="2721"/>
                    <a:pt x="18979" y="0"/>
                    <a:pt x="25829" y="0"/>
                  </a:cubicBezTo>
                  <a:close/>
                </a:path>
              </a:pathLst>
            </a:custGeom>
            <a:solidFill>
              <a:srgbClr val="F2D2B9"/>
            </a:solidFill>
          </p:spPr>
        </p:sp>
        <p:sp>
          <p:nvSpPr>
            <p:cNvPr name="TextBox 27" id="27"/>
            <p:cNvSpPr txBox="true"/>
            <p:nvPr/>
          </p:nvSpPr>
          <p:spPr>
            <a:xfrm>
              <a:off x="0" y="-38100"/>
              <a:ext cx="106647" cy="89758"/>
            </a:xfrm>
            <a:prstGeom prst="rect">
              <a:avLst/>
            </a:prstGeom>
          </p:spPr>
          <p:txBody>
            <a:bodyPr anchor="ctr" rtlCol="false" tIns="50800" lIns="50800" bIns="50800" rIns="50800"/>
            <a:lstStyle/>
            <a:p>
              <a:pPr algn="ctr">
                <a:lnSpc>
                  <a:spcPts val="2520"/>
                </a:lnSpc>
              </a:pPr>
            </a:p>
          </p:txBody>
        </p:sp>
      </p:grpSp>
      <p:grpSp>
        <p:nvGrpSpPr>
          <p:cNvPr name="Group 28" id="28"/>
          <p:cNvGrpSpPr/>
          <p:nvPr/>
        </p:nvGrpSpPr>
        <p:grpSpPr>
          <a:xfrm rot="0">
            <a:off x="3083922" y="4222231"/>
            <a:ext cx="2284824" cy="2492606"/>
            <a:chOff x="0" y="0"/>
            <a:chExt cx="846231" cy="923188"/>
          </a:xfrm>
        </p:grpSpPr>
        <p:sp>
          <p:nvSpPr>
            <p:cNvPr name="Freeform 29" id="29"/>
            <p:cNvSpPr/>
            <p:nvPr/>
          </p:nvSpPr>
          <p:spPr>
            <a:xfrm flipH="false" flipV="false" rot="0">
              <a:off x="0" y="0"/>
              <a:ext cx="846231" cy="923188"/>
            </a:xfrm>
            <a:custGeom>
              <a:avLst/>
              <a:gdLst/>
              <a:ahLst/>
              <a:cxnLst/>
              <a:rect r="r" b="b" t="t" l="l"/>
              <a:pathLst>
                <a:path h="923188" w="846231">
                  <a:moveTo>
                    <a:pt x="50826" y="0"/>
                  </a:moveTo>
                  <a:lnTo>
                    <a:pt x="795405" y="0"/>
                  </a:lnTo>
                  <a:cubicBezTo>
                    <a:pt x="808885" y="0"/>
                    <a:pt x="821813" y="5355"/>
                    <a:pt x="831344" y="14887"/>
                  </a:cubicBezTo>
                  <a:cubicBezTo>
                    <a:pt x="840876" y="24418"/>
                    <a:pt x="846231" y="37346"/>
                    <a:pt x="846231" y="50826"/>
                  </a:cubicBezTo>
                  <a:lnTo>
                    <a:pt x="846231" y="872361"/>
                  </a:lnTo>
                  <a:cubicBezTo>
                    <a:pt x="846231" y="900432"/>
                    <a:pt x="823475" y="923188"/>
                    <a:pt x="795405" y="923188"/>
                  </a:cubicBezTo>
                  <a:lnTo>
                    <a:pt x="50826" y="923188"/>
                  </a:lnTo>
                  <a:cubicBezTo>
                    <a:pt x="22756" y="923188"/>
                    <a:pt x="0" y="900432"/>
                    <a:pt x="0" y="872361"/>
                  </a:cubicBezTo>
                  <a:lnTo>
                    <a:pt x="0" y="50826"/>
                  </a:lnTo>
                  <a:cubicBezTo>
                    <a:pt x="0" y="22756"/>
                    <a:pt x="22756" y="0"/>
                    <a:pt x="50826" y="0"/>
                  </a:cubicBezTo>
                  <a:close/>
                </a:path>
              </a:pathLst>
            </a:custGeom>
            <a:solidFill>
              <a:srgbClr val="FAF6ED"/>
            </a:solidFill>
            <a:ln w="9525" cap="sq">
              <a:solidFill>
                <a:srgbClr val="EC906B"/>
              </a:solidFill>
              <a:prstDash val="solid"/>
              <a:miter/>
            </a:ln>
          </p:spPr>
        </p:sp>
        <p:sp>
          <p:nvSpPr>
            <p:cNvPr name="TextBox 30" id="30"/>
            <p:cNvSpPr txBox="true"/>
            <p:nvPr/>
          </p:nvSpPr>
          <p:spPr>
            <a:xfrm>
              <a:off x="0" y="-38100"/>
              <a:ext cx="846231" cy="961288"/>
            </a:xfrm>
            <a:prstGeom prst="rect">
              <a:avLst/>
            </a:prstGeom>
          </p:spPr>
          <p:txBody>
            <a:bodyPr anchor="ctr" rtlCol="false" tIns="50800" lIns="50800" bIns="50800" rIns="50800"/>
            <a:lstStyle/>
            <a:p>
              <a:pPr algn="ctr">
                <a:lnSpc>
                  <a:spcPts val="2520"/>
                </a:lnSpc>
              </a:pPr>
            </a:p>
          </p:txBody>
        </p:sp>
      </p:grpSp>
      <p:pic>
        <p:nvPicPr>
          <p:cNvPr name="Picture 31" id="31"/>
          <p:cNvPicPr>
            <a:picLocks noChangeAspect="true"/>
          </p:cNvPicPr>
          <p:nvPr/>
        </p:nvPicPr>
        <p:blipFill>
          <a:blip r:embed="rId7"/>
          <a:stretch>
            <a:fillRect/>
          </a:stretch>
        </p:blipFill>
        <p:spPr>
          <a:xfrm rot="0">
            <a:off x="3106910" y="4820684"/>
            <a:ext cx="2238744" cy="1867781"/>
          </a:xfrm>
          <a:prstGeom prst="rect">
            <a:avLst/>
          </a:prstGeom>
        </p:spPr>
      </p:pic>
      <p:grpSp>
        <p:nvGrpSpPr>
          <p:cNvPr name="Group 32" id="32"/>
          <p:cNvGrpSpPr/>
          <p:nvPr/>
        </p:nvGrpSpPr>
        <p:grpSpPr>
          <a:xfrm rot="0">
            <a:off x="977959" y="6265969"/>
            <a:ext cx="590550" cy="239319"/>
            <a:chOff x="0" y="0"/>
            <a:chExt cx="218722" cy="88637"/>
          </a:xfrm>
        </p:grpSpPr>
        <p:sp>
          <p:nvSpPr>
            <p:cNvPr name="Freeform 33" id="33"/>
            <p:cNvSpPr/>
            <p:nvPr/>
          </p:nvSpPr>
          <p:spPr>
            <a:xfrm flipH="false" flipV="false" rot="0">
              <a:off x="0" y="0"/>
              <a:ext cx="218722" cy="88637"/>
            </a:xfrm>
            <a:custGeom>
              <a:avLst/>
              <a:gdLst/>
              <a:ahLst/>
              <a:cxnLst/>
              <a:rect r="r" b="b" t="t" l="l"/>
              <a:pathLst>
                <a:path h="88637" w="218722">
                  <a:moveTo>
                    <a:pt x="44318" y="0"/>
                  </a:moveTo>
                  <a:lnTo>
                    <a:pt x="174404" y="0"/>
                  </a:lnTo>
                  <a:cubicBezTo>
                    <a:pt x="198880" y="0"/>
                    <a:pt x="218722" y="19842"/>
                    <a:pt x="218722" y="44318"/>
                  </a:cubicBezTo>
                  <a:lnTo>
                    <a:pt x="218722" y="44318"/>
                  </a:lnTo>
                  <a:cubicBezTo>
                    <a:pt x="218722" y="68795"/>
                    <a:pt x="198880" y="88637"/>
                    <a:pt x="174404" y="88637"/>
                  </a:cubicBezTo>
                  <a:lnTo>
                    <a:pt x="44318" y="88637"/>
                  </a:lnTo>
                  <a:cubicBezTo>
                    <a:pt x="19842" y="88637"/>
                    <a:pt x="0" y="68795"/>
                    <a:pt x="0" y="44318"/>
                  </a:cubicBezTo>
                  <a:lnTo>
                    <a:pt x="0" y="44318"/>
                  </a:lnTo>
                  <a:cubicBezTo>
                    <a:pt x="0" y="19842"/>
                    <a:pt x="19842" y="0"/>
                    <a:pt x="44318" y="0"/>
                  </a:cubicBezTo>
                  <a:close/>
                </a:path>
              </a:pathLst>
            </a:custGeom>
            <a:solidFill>
              <a:srgbClr val="EC906B"/>
            </a:solidFill>
          </p:spPr>
        </p:sp>
        <p:sp>
          <p:nvSpPr>
            <p:cNvPr name="TextBox 34" id="34"/>
            <p:cNvSpPr txBox="true"/>
            <p:nvPr/>
          </p:nvSpPr>
          <p:spPr>
            <a:xfrm>
              <a:off x="0" y="-38100"/>
              <a:ext cx="218722" cy="126737"/>
            </a:xfrm>
            <a:prstGeom prst="rect">
              <a:avLst/>
            </a:prstGeom>
          </p:spPr>
          <p:txBody>
            <a:bodyPr anchor="ctr" rtlCol="false" tIns="50800" lIns="50800" bIns="50800" rIns="50800"/>
            <a:lstStyle/>
            <a:p>
              <a:pPr algn="ctr">
                <a:lnSpc>
                  <a:spcPts val="1120"/>
                </a:lnSpc>
              </a:pPr>
              <a:r>
                <a:rPr lang="en-US" sz="800">
                  <a:solidFill>
                    <a:srgbClr val="4C2128"/>
                  </a:solidFill>
                  <a:latin typeface="Morisawa Role Sans Text Pro"/>
                  <a:ea typeface="Morisawa Role Sans Text Pro"/>
                  <a:cs typeface="Morisawa Role Sans Text Pro"/>
                  <a:sym typeface="Morisawa Role Sans Text Pro"/>
                </a:rPr>
                <a:t>Operating</a:t>
              </a:r>
            </a:p>
          </p:txBody>
        </p:sp>
      </p:grpSp>
      <p:grpSp>
        <p:nvGrpSpPr>
          <p:cNvPr name="Group 35" id="35"/>
          <p:cNvGrpSpPr/>
          <p:nvPr/>
        </p:nvGrpSpPr>
        <p:grpSpPr>
          <a:xfrm rot="0">
            <a:off x="1594592" y="6265969"/>
            <a:ext cx="590550" cy="239319"/>
            <a:chOff x="0" y="0"/>
            <a:chExt cx="218722" cy="88637"/>
          </a:xfrm>
        </p:grpSpPr>
        <p:sp>
          <p:nvSpPr>
            <p:cNvPr name="Freeform 36" id="36"/>
            <p:cNvSpPr/>
            <p:nvPr/>
          </p:nvSpPr>
          <p:spPr>
            <a:xfrm flipH="false" flipV="false" rot="0">
              <a:off x="0" y="0"/>
              <a:ext cx="218722" cy="88637"/>
            </a:xfrm>
            <a:custGeom>
              <a:avLst/>
              <a:gdLst/>
              <a:ahLst/>
              <a:cxnLst/>
              <a:rect r="r" b="b" t="t" l="l"/>
              <a:pathLst>
                <a:path h="88637" w="218722">
                  <a:moveTo>
                    <a:pt x="44318" y="0"/>
                  </a:moveTo>
                  <a:lnTo>
                    <a:pt x="174404" y="0"/>
                  </a:lnTo>
                  <a:cubicBezTo>
                    <a:pt x="198880" y="0"/>
                    <a:pt x="218722" y="19842"/>
                    <a:pt x="218722" y="44318"/>
                  </a:cubicBezTo>
                  <a:lnTo>
                    <a:pt x="218722" y="44318"/>
                  </a:lnTo>
                  <a:cubicBezTo>
                    <a:pt x="218722" y="68795"/>
                    <a:pt x="198880" y="88637"/>
                    <a:pt x="174404" y="88637"/>
                  </a:cubicBezTo>
                  <a:lnTo>
                    <a:pt x="44318" y="88637"/>
                  </a:lnTo>
                  <a:cubicBezTo>
                    <a:pt x="19842" y="88637"/>
                    <a:pt x="0" y="68795"/>
                    <a:pt x="0" y="44318"/>
                  </a:cubicBezTo>
                  <a:lnTo>
                    <a:pt x="0" y="44318"/>
                  </a:lnTo>
                  <a:cubicBezTo>
                    <a:pt x="0" y="19842"/>
                    <a:pt x="19842" y="0"/>
                    <a:pt x="44318" y="0"/>
                  </a:cubicBezTo>
                  <a:close/>
                </a:path>
              </a:pathLst>
            </a:custGeom>
            <a:solidFill>
              <a:srgbClr val="D9553C"/>
            </a:solidFill>
          </p:spPr>
        </p:sp>
        <p:sp>
          <p:nvSpPr>
            <p:cNvPr name="TextBox 37" id="37"/>
            <p:cNvSpPr txBox="true"/>
            <p:nvPr/>
          </p:nvSpPr>
          <p:spPr>
            <a:xfrm>
              <a:off x="0" y="-38100"/>
              <a:ext cx="218722" cy="126737"/>
            </a:xfrm>
            <a:prstGeom prst="rect">
              <a:avLst/>
            </a:prstGeom>
          </p:spPr>
          <p:txBody>
            <a:bodyPr anchor="ctr" rtlCol="false" tIns="50800" lIns="50800" bIns="50800" rIns="50800"/>
            <a:lstStyle/>
            <a:p>
              <a:pPr algn="ctr">
                <a:lnSpc>
                  <a:spcPts val="1120"/>
                </a:lnSpc>
              </a:pPr>
              <a:r>
                <a:rPr lang="en-US" sz="800">
                  <a:solidFill>
                    <a:srgbClr val="FFF5EF"/>
                  </a:solidFill>
                  <a:latin typeface="Morisawa Role Sans Text Pro"/>
                  <a:ea typeface="Morisawa Role Sans Text Pro"/>
                  <a:cs typeface="Morisawa Role Sans Text Pro"/>
                  <a:sym typeface="Morisawa Role Sans Text Pro"/>
                </a:rPr>
                <a:t>Investing</a:t>
              </a:r>
            </a:p>
          </p:txBody>
        </p:sp>
      </p:grpSp>
      <p:grpSp>
        <p:nvGrpSpPr>
          <p:cNvPr name="Group 38" id="38"/>
          <p:cNvGrpSpPr/>
          <p:nvPr/>
        </p:nvGrpSpPr>
        <p:grpSpPr>
          <a:xfrm rot="0">
            <a:off x="2211224" y="6265969"/>
            <a:ext cx="591015" cy="239319"/>
            <a:chOff x="0" y="0"/>
            <a:chExt cx="218894" cy="88637"/>
          </a:xfrm>
        </p:grpSpPr>
        <p:sp>
          <p:nvSpPr>
            <p:cNvPr name="Freeform 39" id="39"/>
            <p:cNvSpPr/>
            <p:nvPr/>
          </p:nvSpPr>
          <p:spPr>
            <a:xfrm flipH="false" flipV="false" rot="0">
              <a:off x="0" y="0"/>
              <a:ext cx="218894" cy="88637"/>
            </a:xfrm>
            <a:custGeom>
              <a:avLst/>
              <a:gdLst/>
              <a:ahLst/>
              <a:cxnLst/>
              <a:rect r="r" b="b" t="t" l="l"/>
              <a:pathLst>
                <a:path h="88637" w="218894">
                  <a:moveTo>
                    <a:pt x="44318" y="0"/>
                  </a:moveTo>
                  <a:lnTo>
                    <a:pt x="174576" y="0"/>
                  </a:lnTo>
                  <a:cubicBezTo>
                    <a:pt x="199052" y="0"/>
                    <a:pt x="218894" y="19842"/>
                    <a:pt x="218894" y="44318"/>
                  </a:cubicBezTo>
                  <a:lnTo>
                    <a:pt x="218894" y="44318"/>
                  </a:lnTo>
                  <a:cubicBezTo>
                    <a:pt x="218894" y="68795"/>
                    <a:pt x="199052" y="88637"/>
                    <a:pt x="174576" y="88637"/>
                  </a:cubicBezTo>
                  <a:lnTo>
                    <a:pt x="44318" y="88637"/>
                  </a:lnTo>
                  <a:cubicBezTo>
                    <a:pt x="19842" y="88637"/>
                    <a:pt x="0" y="68795"/>
                    <a:pt x="0" y="44318"/>
                  </a:cubicBezTo>
                  <a:lnTo>
                    <a:pt x="0" y="44318"/>
                  </a:lnTo>
                  <a:cubicBezTo>
                    <a:pt x="0" y="19842"/>
                    <a:pt x="19842" y="0"/>
                    <a:pt x="44318" y="0"/>
                  </a:cubicBezTo>
                  <a:close/>
                </a:path>
              </a:pathLst>
            </a:custGeom>
            <a:solidFill>
              <a:srgbClr val="4C2128"/>
            </a:solidFill>
          </p:spPr>
        </p:sp>
        <p:sp>
          <p:nvSpPr>
            <p:cNvPr name="TextBox 40" id="40"/>
            <p:cNvSpPr txBox="true"/>
            <p:nvPr/>
          </p:nvSpPr>
          <p:spPr>
            <a:xfrm>
              <a:off x="0" y="-38100"/>
              <a:ext cx="218894" cy="126737"/>
            </a:xfrm>
            <a:prstGeom prst="rect">
              <a:avLst/>
            </a:prstGeom>
          </p:spPr>
          <p:txBody>
            <a:bodyPr anchor="ctr" rtlCol="false" tIns="50800" lIns="50800" bIns="50800" rIns="50800"/>
            <a:lstStyle/>
            <a:p>
              <a:pPr algn="ctr">
                <a:lnSpc>
                  <a:spcPts val="1120"/>
                </a:lnSpc>
              </a:pPr>
              <a:r>
                <a:rPr lang="en-US" sz="800">
                  <a:solidFill>
                    <a:srgbClr val="FFF5EF"/>
                  </a:solidFill>
                  <a:latin typeface="Morisawa Role Sans Text Pro"/>
                  <a:ea typeface="Morisawa Role Sans Text Pro"/>
                  <a:cs typeface="Morisawa Role Sans Text Pro"/>
                  <a:sym typeface="Morisawa Role Sans Text Pro"/>
                </a:rPr>
                <a:t>Financing</a:t>
              </a:r>
            </a:p>
          </p:txBody>
        </p:sp>
      </p:grpSp>
      <p:sp>
        <p:nvSpPr>
          <p:cNvPr name="Freeform 41" id="41"/>
          <p:cNvSpPr/>
          <p:nvPr/>
        </p:nvSpPr>
        <p:spPr>
          <a:xfrm flipH="false" flipV="false" rot="0">
            <a:off x="733425" y="791469"/>
            <a:ext cx="672960" cy="702830"/>
          </a:xfrm>
          <a:custGeom>
            <a:avLst/>
            <a:gdLst/>
            <a:ahLst/>
            <a:cxnLst/>
            <a:rect r="r" b="b" t="t" l="l"/>
            <a:pathLst>
              <a:path h="702830" w="672960">
                <a:moveTo>
                  <a:pt x="0" y="0"/>
                </a:moveTo>
                <a:lnTo>
                  <a:pt x="672960" y="0"/>
                </a:lnTo>
                <a:lnTo>
                  <a:pt x="672960" y="702830"/>
                </a:lnTo>
                <a:lnTo>
                  <a:pt x="0" y="70283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42" id="42"/>
          <p:cNvSpPr txBox="true"/>
          <p:nvPr/>
        </p:nvSpPr>
        <p:spPr>
          <a:xfrm rot="0">
            <a:off x="3315304" y="727593"/>
            <a:ext cx="5706776" cy="852807"/>
          </a:xfrm>
          <a:prstGeom prst="rect">
            <a:avLst/>
          </a:prstGeom>
        </p:spPr>
        <p:txBody>
          <a:bodyPr anchor="t" rtlCol="false" tIns="0" lIns="0" bIns="0" rIns="0">
            <a:spAutoFit/>
          </a:bodyPr>
          <a:lstStyle/>
          <a:p>
            <a:pPr algn="l">
              <a:lnSpc>
                <a:spcPts val="3200"/>
              </a:lnSpc>
            </a:pPr>
            <a:r>
              <a:rPr lang="en-US" b="true" sz="3200" spc="-147">
                <a:solidFill>
                  <a:srgbClr val="4C2128"/>
                </a:solidFill>
                <a:latin typeface="Helios Bold"/>
                <a:ea typeface="Helios Bold"/>
                <a:cs typeface="Helios Bold"/>
                <a:sym typeface="Helios Bold"/>
              </a:rPr>
              <a:t>DASHBOARD FOR</a:t>
            </a:r>
          </a:p>
          <a:p>
            <a:pPr algn="l">
              <a:lnSpc>
                <a:spcPts val="3200"/>
              </a:lnSpc>
            </a:pPr>
            <a:r>
              <a:rPr lang="en-US" b="true" sz="3200" spc="-147">
                <a:solidFill>
                  <a:srgbClr val="4C2128"/>
                </a:solidFill>
                <a:latin typeface="Helios Bold"/>
                <a:ea typeface="Helios Bold"/>
                <a:cs typeface="Helios Bold"/>
                <a:sym typeface="Helios Bold"/>
              </a:rPr>
              <a:t>FINANCIAL PERFORMANCE </a:t>
            </a:r>
          </a:p>
        </p:txBody>
      </p:sp>
      <p:sp>
        <p:nvSpPr>
          <p:cNvPr name="TextBox 43" id="43"/>
          <p:cNvSpPr txBox="true"/>
          <p:nvPr/>
        </p:nvSpPr>
        <p:spPr>
          <a:xfrm rot="0">
            <a:off x="3315304" y="1970414"/>
            <a:ext cx="5706776" cy="207011"/>
          </a:xfrm>
          <a:prstGeom prst="rect">
            <a:avLst/>
          </a:prstGeom>
        </p:spPr>
        <p:txBody>
          <a:bodyPr anchor="t" rtlCol="false" tIns="0" lIns="0" bIns="0" rIns="0">
            <a:spAutoFit/>
          </a:bodyPr>
          <a:lstStyle/>
          <a:p>
            <a:pPr algn="l">
              <a:lnSpc>
                <a:spcPts val="1400"/>
              </a:lnSpc>
            </a:pPr>
            <a:r>
              <a:rPr lang="en-US" sz="1400" b="true">
                <a:solidFill>
                  <a:srgbClr val="4C2128"/>
                </a:solidFill>
                <a:latin typeface="Helvetica World Bold"/>
                <a:ea typeface="Helvetica World Bold"/>
                <a:cs typeface="Helvetica World Bold"/>
                <a:sym typeface="Helvetica World Bold"/>
              </a:rPr>
              <a:t>Revenue Progression Over Time</a:t>
            </a:r>
          </a:p>
        </p:txBody>
      </p:sp>
      <p:sp>
        <p:nvSpPr>
          <p:cNvPr name="TextBox 44" id="44"/>
          <p:cNvSpPr txBox="true"/>
          <p:nvPr/>
        </p:nvSpPr>
        <p:spPr>
          <a:xfrm rot="0">
            <a:off x="5652333" y="4404112"/>
            <a:ext cx="3369747" cy="397511"/>
          </a:xfrm>
          <a:prstGeom prst="rect">
            <a:avLst/>
          </a:prstGeom>
        </p:spPr>
        <p:txBody>
          <a:bodyPr anchor="t" rtlCol="false" tIns="0" lIns="0" bIns="0" rIns="0">
            <a:spAutoFit/>
          </a:bodyPr>
          <a:lstStyle/>
          <a:p>
            <a:pPr algn="l">
              <a:lnSpc>
                <a:spcPts val="1400"/>
              </a:lnSpc>
            </a:pPr>
            <a:r>
              <a:rPr lang="en-US" sz="1400" b="true">
                <a:solidFill>
                  <a:srgbClr val="4C2128"/>
                </a:solidFill>
                <a:latin typeface="Helvetica World Bold"/>
                <a:ea typeface="Helvetica World Bold"/>
                <a:cs typeface="Helvetica World Bold"/>
                <a:sym typeface="Helvetica World Bold"/>
              </a:rPr>
              <a:t>Evaluation of</a:t>
            </a:r>
          </a:p>
          <a:p>
            <a:pPr algn="l">
              <a:lnSpc>
                <a:spcPts val="1400"/>
              </a:lnSpc>
            </a:pPr>
            <a:r>
              <a:rPr lang="en-US" sz="1400" b="true">
                <a:solidFill>
                  <a:srgbClr val="4C2128"/>
                </a:solidFill>
                <a:latin typeface="Helvetica World Bold"/>
                <a:ea typeface="Helvetica World Bold"/>
                <a:cs typeface="Helvetica World Bold"/>
                <a:sym typeface="Helvetica World Bold"/>
              </a:rPr>
              <a:t>Profit Margins</a:t>
            </a:r>
          </a:p>
        </p:txBody>
      </p:sp>
      <p:sp>
        <p:nvSpPr>
          <p:cNvPr name="TextBox 45" id="45"/>
          <p:cNvSpPr txBox="true"/>
          <p:nvPr/>
        </p:nvSpPr>
        <p:spPr>
          <a:xfrm rot="0">
            <a:off x="3315304" y="4404112"/>
            <a:ext cx="1825869" cy="397511"/>
          </a:xfrm>
          <a:prstGeom prst="rect">
            <a:avLst/>
          </a:prstGeom>
        </p:spPr>
        <p:txBody>
          <a:bodyPr anchor="t" rtlCol="false" tIns="0" lIns="0" bIns="0" rIns="0">
            <a:spAutoFit/>
          </a:bodyPr>
          <a:lstStyle/>
          <a:p>
            <a:pPr algn="l">
              <a:lnSpc>
                <a:spcPts val="1400"/>
              </a:lnSpc>
            </a:pPr>
            <a:r>
              <a:rPr lang="en-US" sz="1400" b="true">
                <a:solidFill>
                  <a:srgbClr val="4C2128"/>
                </a:solidFill>
                <a:latin typeface="Helvetica World Bold"/>
                <a:ea typeface="Helvetica World Bold"/>
                <a:cs typeface="Helvetica World Bold"/>
                <a:sym typeface="Helvetica World Bold"/>
              </a:rPr>
              <a:t>Cost Distribution</a:t>
            </a:r>
          </a:p>
          <a:p>
            <a:pPr algn="l">
              <a:lnSpc>
                <a:spcPts val="1400"/>
              </a:lnSpc>
            </a:pPr>
            <a:r>
              <a:rPr lang="en-US" sz="1400" b="true">
                <a:solidFill>
                  <a:srgbClr val="4C2128"/>
                </a:solidFill>
                <a:latin typeface="Helvetica World Bold"/>
                <a:ea typeface="Helvetica World Bold"/>
                <a:cs typeface="Helvetica World Bold"/>
                <a:sym typeface="Helvetica World Bold"/>
              </a:rPr>
              <a:t>by Category</a:t>
            </a:r>
          </a:p>
        </p:txBody>
      </p:sp>
      <p:sp>
        <p:nvSpPr>
          <p:cNvPr name="TextBox 46" id="46"/>
          <p:cNvSpPr txBox="true"/>
          <p:nvPr/>
        </p:nvSpPr>
        <p:spPr>
          <a:xfrm rot="0">
            <a:off x="7491027" y="5441008"/>
            <a:ext cx="1532573" cy="240664"/>
          </a:xfrm>
          <a:prstGeom prst="rect">
            <a:avLst/>
          </a:prstGeom>
        </p:spPr>
        <p:txBody>
          <a:bodyPr anchor="t" rtlCol="false" tIns="0" lIns="0" bIns="0" rIns="0">
            <a:spAutoFit/>
          </a:bodyPr>
          <a:lstStyle/>
          <a:p>
            <a:pPr algn="l">
              <a:lnSpc>
                <a:spcPts val="1960"/>
              </a:lnSpc>
            </a:pPr>
            <a:r>
              <a:rPr lang="en-US" sz="1400" b="true">
                <a:solidFill>
                  <a:srgbClr val="4C2128"/>
                </a:solidFill>
                <a:latin typeface="Helios Bold"/>
                <a:ea typeface="Helios Bold"/>
                <a:cs typeface="Helios Bold"/>
                <a:sym typeface="Helios Bold"/>
              </a:rPr>
              <a:t>68%</a:t>
            </a:r>
          </a:p>
        </p:txBody>
      </p:sp>
      <p:sp>
        <p:nvSpPr>
          <p:cNvPr name="TextBox 47" id="47"/>
          <p:cNvSpPr txBox="true"/>
          <p:nvPr/>
        </p:nvSpPr>
        <p:spPr>
          <a:xfrm rot="0">
            <a:off x="7491027" y="5976947"/>
            <a:ext cx="1532573" cy="240664"/>
          </a:xfrm>
          <a:prstGeom prst="rect">
            <a:avLst/>
          </a:prstGeom>
        </p:spPr>
        <p:txBody>
          <a:bodyPr anchor="t" rtlCol="false" tIns="0" lIns="0" bIns="0" rIns="0">
            <a:spAutoFit/>
          </a:bodyPr>
          <a:lstStyle/>
          <a:p>
            <a:pPr algn="l">
              <a:lnSpc>
                <a:spcPts val="1960"/>
              </a:lnSpc>
            </a:pPr>
            <a:r>
              <a:rPr lang="en-US" sz="1400" b="true">
                <a:solidFill>
                  <a:srgbClr val="4C2128"/>
                </a:solidFill>
                <a:latin typeface="Helios Bold"/>
                <a:ea typeface="Helios Bold"/>
                <a:cs typeface="Helios Bold"/>
                <a:sym typeface="Helios Bold"/>
              </a:rPr>
              <a:t>32%</a:t>
            </a:r>
          </a:p>
        </p:txBody>
      </p:sp>
      <p:sp>
        <p:nvSpPr>
          <p:cNvPr name="TextBox 48" id="48"/>
          <p:cNvSpPr txBox="true"/>
          <p:nvPr/>
        </p:nvSpPr>
        <p:spPr>
          <a:xfrm rot="0">
            <a:off x="733425" y="1970414"/>
            <a:ext cx="2068814" cy="207011"/>
          </a:xfrm>
          <a:prstGeom prst="rect">
            <a:avLst/>
          </a:prstGeom>
        </p:spPr>
        <p:txBody>
          <a:bodyPr anchor="t" rtlCol="false" tIns="0" lIns="0" bIns="0" rIns="0">
            <a:spAutoFit/>
          </a:bodyPr>
          <a:lstStyle/>
          <a:p>
            <a:pPr algn="l">
              <a:lnSpc>
                <a:spcPts val="1400"/>
              </a:lnSpc>
            </a:pPr>
            <a:r>
              <a:rPr lang="en-US" sz="1400" b="true">
                <a:solidFill>
                  <a:srgbClr val="4C2128"/>
                </a:solidFill>
                <a:latin typeface="Helvetica World Bold"/>
                <a:ea typeface="Helvetica World Bold"/>
                <a:cs typeface="Helvetica World Bold"/>
                <a:sym typeface="Helvetica World Bold"/>
              </a:rPr>
              <a:t>Cash Flow Analysis</a:t>
            </a:r>
          </a:p>
        </p:txBody>
      </p:sp>
      <p:sp>
        <p:nvSpPr>
          <p:cNvPr name="TextBox 49" id="49"/>
          <p:cNvSpPr txBox="true"/>
          <p:nvPr/>
        </p:nvSpPr>
        <p:spPr>
          <a:xfrm rot="0">
            <a:off x="3315304" y="2221729"/>
            <a:ext cx="5706776" cy="282576"/>
          </a:xfrm>
          <a:prstGeom prst="rect">
            <a:avLst/>
          </a:prstGeom>
        </p:spPr>
        <p:txBody>
          <a:bodyPr anchor="t" rtlCol="false" tIns="0" lIns="0" bIns="0" rIns="0">
            <a:spAutoFit/>
          </a:bodyPr>
          <a:lstStyle/>
          <a:p>
            <a:pPr algn="l" marL="0" indent="0" lvl="0">
              <a:lnSpc>
                <a:spcPts val="1000"/>
              </a:lnSpc>
            </a:pPr>
            <a:r>
              <a:rPr lang="en-US" sz="1000">
                <a:solidFill>
                  <a:srgbClr val="4C2128"/>
                </a:solidFill>
                <a:latin typeface="Morisawa Role Sans Text Pro"/>
                <a:ea typeface="Morisawa Role Sans Text Pro"/>
                <a:cs typeface="Morisawa Role Sans Text Pro"/>
                <a:sym typeface="Morisawa Role Sans Text Pro"/>
              </a:rPr>
              <a:t>Monthly income data for the</a:t>
            </a:r>
          </a:p>
          <a:p>
            <a:pPr algn="l">
              <a:lnSpc>
                <a:spcPts val="1000"/>
              </a:lnSpc>
            </a:pPr>
            <a:r>
              <a:rPr lang="en-US" sz="1000">
                <a:solidFill>
                  <a:srgbClr val="4C2128"/>
                </a:solidFill>
                <a:latin typeface="Morisawa Role Sans Text Pro"/>
                <a:ea typeface="Morisawa Role Sans Text Pro"/>
                <a:cs typeface="Morisawa Role Sans Text Pro"/>
                <a:sym typeface="Morisawa Role Sans Text Pro"/>
              </a:rPr>
              <a:t>previous 12 months</a:t>
            </a:r>
          </a:p>
        </p:txBody>
      </p:sp>
      <p:sp>
        <p:nvSpPr>
          <p:cNvPr name="TextBox 50" id="50"/>
          <p:cNvSpPr txBox="true"/>
          <p:nvPr/>
        </p:nvSpPr>
        <p:spPr>
          <a:xfrm rot="0">
            <a:off x="5652333" y="4849248"/>
            <a:ext cx="3369747" cy="282576"/>
          </a:xfrm>
          <a:prstGeom prst="rect">
            <a:avLst/>
          </a:prstGeom>
        </p:spPr>
        <p:txBody>
          <a:bodyPr anchor="t" rtlCol="false" tIns="0" lIns="0" bIns="0" rIns="0">
            <a:spAutoFit/>
          </a:bodyPr>
          <a:lstStyle/>
          <a:p>
            <a:pPr algn="l" marL="0" indent="0" lvl="0">
              <a:lnSpc>
                <a:spcPts val="1000"/>
              </a:lnSpc>
            </a:pPr>
            <a:r>
              <a:rPr lang="en-US" sz="1000">
                <a:solidFill>
                  <a:srgbClr val="4C2128"/>
                </a:solidFill>
                <a:latin typeface="Morisawa Role Sans Text Pro"/>
                <a:ea typeface="Morisawa Role Sans Text Pro"/>
                <a:cs typeface="Morisawa Role Sans Text Pro"/>
                <a:sym typeface="Morisawa Role Sans Text Pro"/>
              </a:rPr>
              <a:t>The late quarter's gross profit margin</a:t>
            </a:r>
          </a:p>
          <a:p>
            <a:pPr algn="l">
              <a:lnSpc>
                <a:spcPts val="1000"/>
              </a:lnSpc>
            </a:pPr>
            <a:r>
              <a:rPr lang="en-US" sz="1000">
                <a:solidFill>
                  <a:srgbClr val="4C2128"/>
                </a:solidFill>
                <a:latin typeface="Morisawa Role Sans Text Pro"/>
                <a:ea typeface="Morisawa Role Sans Text Pro"/>
                <a:cs typeface="Morisawa Role Sans Text Pro"/>
                <a:sym typeface="Morisawa Role Sans Text Pro"/>
              </a:rPr>
              <a:t>and net profit margin</a:t>
            </a:r>
          </a:p>
        </p:txBody>
      </p:sp>
      <p:sp>
        <p:nvSpPr>
          <p:cNvPr name="TextBox 51" id="51"/>
          <p:cNvSpPr txBox="true"/>
          <p:nvPr/>
        </p:nvSpPr>
        <p:spPr>
          <a:xfrm rot="0">
            <a:off x="7491027" y="5684847"/>
            <a:ext cx="1532573" cy="158751"/>
          </a:xfrm>
          <a:prstGeom prst="rect">
            <a:avLst/>
          </a:prstGeom>
        </p:spPr>
        <p:txBody>
          <a:bodyPr anchor="t" rtlCol="false" tIns="0" lIns="0" bIns="0" rIns="0">
            <a:spAutoFit/>
          </a:bodyPr>
          <a:lstStyle/>
          <a:p>
            <a:pPr algn="l">
              <a:lnSpc>
                <a:spcPts val="1000"/>
              </a:lnSpc>
            </a:pPr>
            <a:r>
              <a:rPr lang="en-US" sz="1000">
                <a:solidFill>
                  <a:srgbClr val="4C2128"/>
                </a:solidFill>
                <a:latin typeface="Morisawa Role Sans Text Pro"/>
                <a:ea typeface="Morisawa Role Sans Text Pro"/>
                <a:cs typeface="Morisawa Role Sans Text Pro"/>
                <a:sym typeface="Morisawa Role Sans Text Pro"/>
              </a:rPr>
              <a:t>Gross profit margin</a:t>
            </a:r>
          </a:p>
        </p:txBody>
      </p:sp>
      <p:sp>
        <p:nvSpPr>
          <p:cNvPr name="TextBox 52" id="52"/>
          <p:cNvSpPr txBox="true"/>
          <p:nvPr/>
        </p:nvSpPr>
        <p:spPr>
          <a:xfrm rot="0">
            <a:off x="7491027" y="6220786"/>
            <a:ext cx="1532573" cy="158751"/>
          </a:xfrm>
          <a:prstGeom prst="rect">
            <a:avLst/>
          </a:prstGeom>
        </p:spPr>
        <p:txBody>
          <a:bodyPr anchor="t" rtlCol="false" tIns="0" lIns="0" bIns="0" rIns="0">
            <a:spAutoFit/>
          </a:bodyPr>
          <a:lstStyle/>
          <a:p>
            <a:pPr algn="l">
              <a:lnSpc>
                <a:spcPts val="1000"/>
              </a:lnSpc>
            </a:pPr>
            <a:r>
              <a:rPr lang="en-US" sz="1000">
                <a:solidFill>
                  <a:srgbClr val="4C2128"/>
                </a:solidFill>
                <a:latin typeface="Morisawa Role Sans Text Pro"/>
                <a:ea typeface="Morisawa Role Sans Text Pro"/>
                <a:cs typeface="Morisawa Role Sans Text Pro"/>
                <a:sym typeface="Morisawa Role Sans Text Pro"/>
              </a:rPr>
              <a:t>Net profit margin</a:t>
            </a:r>
          </a:p>
        </p:txBody>
      </p:sp>
      <p:sp>
        <p:nvSpPr>
          <p:cNvPr name="TextBox 53" id="53"/>
          <p:cNvSpPr txBox="true"/>
          <p:nvPr/>
        </p:nvSpPr>
        <p:spPr>
          <a:xfrm rot="0">
            <a:off x="1620210" y="939684"/>
            <a:ext cx="1182029" cy="397511"/>
          </a:xfrm>
          <a:prstGeom prst="rect">
            <a:avLst/>
          </a:prstGeom>
        </p:spPr>
        <p:txBody>
          <a:bodyPr anchor="t" rtlCol="false" tIns="0" lIns="0" bIns="0" rIns="0">
            <a:spAutoFit/>
          </a:bodyPr>
          <a:lstStyle/>
          <a:p>
            <a:pPr algn="l">
              <a:lnSpc>
                <a:spcPts val="1400"/>
              </a:lnSpc>
            </a:pPr>
            <a:r>
              <a:rPr lang="en-US" sz="1400" b="true">
                <a:solidFill>
                  <a:srgbClr val="4C2128"/>
                </a:solidFill>
                <a:latin typeface="Helvetica World Bold"/>
                <a:ea typeface="Helvetica World Bold"/>
                <a:cs typeface="Helvetica World Bold"/>
                <a:sym typeface="Helvetica World Bold"/>
              </a:rPr>
              <a:t>Timmerman</a:t>
            </a:r>
          </a:p>
          <a:p>
            <a:pPr algn="l">
              <a:lnSpc>
                <a:spcPts val="1400"/>
              </a:lnSpc>
            </a:pPr>
            <a:r>
              <a:rPr lang="en-US" sz="1400" b="true">
                <a:solidFill>
                  <a:srgbClr val="4C2128"/>
                </a:solidFill>
                <a:latin typeface="Helvetica World Bold"/>
                <a:ea typeface="Helvetica World Bold"/>
                <a:cs typeface="Helvetica World Bold"/>
                <a:sym typeface="Helvetica World Bold"/>
              </a:rPr>
              <a:t>Industries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DAGztVKIzZA</dc:identifier>
  <dcterms:modified xsi:type="dcterms:W3CDTF">2011-08-01T06:04:30Z</dcterms:modified>
  <cp:revision>1</cp:revision>
  <dc:title>Red and Cream Minimalist Lined Customer Report Statistical Graph </dc:title>
</cp:coreProperties>
</file>