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87" r:id="rId2"/>
    <p:sldId id="279" r:id="rId3"/>
    <p:sldId id="276" r:id="rId4"/>
    <p:sldId id="277" r:id="rId5"/>
    <p:sldId id="278" r:id="rId6"/>
    <p:sldId id="282" r:id="rId7"/>
    <p:sldId id="283" r:id="rId8"/>
    <p:sldId id="281" r:id="rId9"/>
    <p:sldId id="280" r:id="rId10"/>
    <p:sldId id="284" r:id="rId11"/>
    <p:sldId id="285" r:id="rId12"/>
    <p:sldId id="286" r:id="rId13"/>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art koca" initials="mk" lastIdx="1" clrIdx="0">
    <p:extLst>
      <p:ext uri="{19B8F6BF-5375-455C-9EA6-DF929625EA0E}">
        <p15:presenceInfo xmlns:p15="http://schemas.microsoft.com/office/powerpoint/2012/main" userId="f1194511eecdb451" providerId="Windows Live"/>
      </p:ext>
    </p:extLst>
  </p:cmAuthor>
  <p:cmAuthor id="2" name="ronaldinho424" initials="r" lastIdx="1" clrIdx="1">
    <p:extLst>
      <p:ext uri="{19B8F6BF-5375-455C-9EA6-DF929625EA0E}">
        <p15:presenceInfo xmlns:p15="http://schemas.microsoft.com/office/powerpoint/2012/main" userId="ronaldinho424"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5779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2" autoAdjust="0"/>
    <p:restoredTop sz="94660"/>
  </p:normalViewPr>
  <p:slideViewPr>
    <p:cSldViewPr snapToGrid="0">
      <p:cViewPr varScale="1">
        <p:scale>
          <a:sx n="70" d="100"/>
          <a:sy n="70" d="100"/>
        </p:scale>
        <p:origin x="65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tr-TR"/>
              <a:t>Asıl başlık stilini düzenlemek için tıklayın</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7CB1ABAE-5694-4768-8DFA-C57F60ABD3B1}" type="datetimeFigureOut">
              <a:rPr lang="tr-TR" smtClean="0"/>
              <a:t>14.12.2021</a:t>
            </a:fld>
            <a:endParaRPr lang="tr-TR"/>
          </a:p>
        </p:txBody>
      </p:sp>
      <p:sp>
        <p:nvSpPr>
          <p:cNvPr id="5" name="Footer Placeholder 4"/>
          <p:cNvSpPr>
            <a:spLocks noGrp="1"/>
          </p:cNvSpPr>
          <p:nvPr>
            <p:ph type="ftr" sz="quarter" idx="11"/>
          </p:nvPr>
        </p:nvSpPr>
        <p:spPr>
          <a:xfrm>
            <a:off x="1876424" y="5410201"/>
            <a:ext cx="5124886" cy="365125"/>
          </a:xfrm>
        </p:spPr>
        <p:txBody>
          <a:bodyPr/>
          <a:lstStyle/>
          <a:p>
            <a:endParaRPr lang="tr-TR"/>
          </a:p>
        </p:txBody>
      </p:sp>
      <p:sp>
        <p:nvSpPr>
          <p:cNvPr id="6" name="Slide Number Placeholder 5"/>
          <p:cNvSpPr>
            <a:spLocks noGrp="1"/>
          </p:cNvSpPr>
          <p:nvPr>
            <p:ph type="sldNum" sz="quarter" idx="12"/>
          </p:nvPr>
        </p:nvSpPr>
        <p:spPr>
          <a:xfrm>
            <a:off x="9896911" y="5410199"/>
            <a:ext cx="771089" cy="365125"/>
          </a:xfrm>
        </p:spPr>
        <p:txBody>
          <a:bodyPr/>
          <a:lstStyle/>
          <a:p>
            <a:fld id="{D6963B21-5443-4DA4-AA97-E2357251C91F}" type="slidenum">
              <a:rPr lang="tr-TR" smtClean="0"/>
              <a:t>‹#›</a:t>
            </a:fld>
            <a:endParaRPr lang="tr-TR"/>
          </a:p>
        </p:txBody>
      </p:sp>
    </p:spTree>
    <p:extLst>
      <p:ext uri="{BB962C8B-B14F-4D97-AF65-F5344CB8AC3E}">
        <p14:creationId xmlns:p14="http://schemas.microsoft.com/office/powerpoint/2010/main" val="1131320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CB1ABAE-5694-4768-8DFA-C57F60ABD3B1}" type="datetimeFigureOut">
              <a:rPr lang="tr-TR" smtClean="0"/>
              <a:t>14.12.2021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6963B21-5443-4DA4-AA97-E2357251C91F}" type="slidenum">
              <a:rPr lang="tr-TR" smtClean="0"/>
              <a:t>‹#›</a:t>
            </a:fld>
            <a:endParaRPr lang="tr-TR"/>
          </a:p>
        </p:txBody>
      </p:sp>
    </p:spTree>
    <p:extLst>
      <p:ext uri="{BB962C8B-B14F-4D97-AF65-F5344CB8AC3E}">
        <p14:creationId xmlns:p14="http://schemas.microsoft.com/office/powerpoint/2010/main" val="4072455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7CB1ABAE-5694-4768-8DFA-C57F60ABD3B1}" type="datetimeFigureOut">
              <a:rPr lang="tr-TR" smtClean="0"/>
              <a:t>14.12.2021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6963B21-5443-4DA4-AA97-E2357251C91F}" type="slidenum">
              <a:rPr lang="tr-TR" smtClean="0"/>
              <a:t>‹#›</a:t>
            </a:fld>
            <a:endParaRPr lang="tr-TR"/>
          </a:p>
        </p:txBody>
      </p:sp>
    </p:spTree>
    <p:extLst>
      <p:ext uri="{BB962C8B-B14F-4D97-AF65-F5344CB8AC3E}">
        <p14:creationId xmlns:p14="http://schemas.microsoft.com/office/powerpoint/2010/main" val="3781442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7CB1ABAE-5694-4768-8DFA-C57F60ABD3B1}" type="datetimeFigureOut">
              <a:rPr lang="tr-TR" smtClean="0"/>
              <a:t>14.12.2021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6963B21-5443-4DA4-AA97-E2357251C91F}" type="slidenum">
              <a:rPr lang="tr-TR" smtClean="0"/>
              <a:t>‹#›</a:t>
            </a:fld>
            <a:endParaRPr lang="tr-TR"/>
          </a:p>
        </p:txBody>
      </p:sp>
    </p:spTree>
    <p:extLst>
      <p:ext uri="{BB962C8B-B14F-4D97-AF65-F5344CB8AC3E}">
        <p14:creationId xmlns:p14="http://schemas.microsoft.com/office/powerpoint/2010/main" val="920923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141410" y="3073397"/>
            <a:ext cx="4878391" cy="271780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2200" y="3073397"/>
            <a:ext cx="4875210" cy="271780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7CB1ABAE-5694-4768-8DFA-C57F60ABD3B1}" type="datetimeFigureOut">
              <a:rPr lang="tr-TR" smtClean="0"/>
              <a:t>14.12.2021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D6963B21-5443-4DA4-AA97-E2357251C91F}" type="slidenum">
              <a:rPr lang="tr-TR" smtClean="0"/>
              <a:t>‹#›</a:t>
            </a:fld>
            <a:endParaRPr lang="tr-TR"/>
          </a:p>
        </p:txBody>
      </p:sp>
    </p:spTree>
    <p:extLst>
      <p:ext uri="{BB962C8B-B14F-4D97-AF65-F5344CB8AC3E}">
        <p14:creationId xmlns:p14="http://schemas.microsoft.com/office/powerpoint/2010/main" val="315811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7CB1ABAE-5694-4768-8DFA-C57F60ABD3B1}" type="datetimeFigureOut">
              <a:rPr lang="tr-TR" smtClean="0"/>
              <a:t>14.12.2021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D6963B21-5443-4DA4-AA97-E2357251C91F}" type="slidenum">
              <a:rPr lang="tr-TR" smtClean="0"/>
              <a:t>‹#›</a:t>
            </a:fld>
            <a:endParaRPr lang="tr-TR"/>
          </a:p>
        </p:txBody>
      </p:sp>
    </p:spTree>
    <p:extLst>
      <p:ext uri="{BB962C8B-B14F-4D97-AF65-F5344CB8AC3E}">
        <p14:creationId xmlns:p14="http://schemas.microsoft.com/office/powerpoint/2010/main" val="1990640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B1ABAE-5694-4768-8DFA-C57F60ABD3B1}" type="datetimeFigureOut">
              <a:rPr lang="tr-TR" smtClean="0"/>
              <a:t>14.12.2021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D6963B21-5443-4DA4-AA97-E2357251C91F}" type="slidenum">
              <a:rPr lang="tr-TR" smtClean="0"/>
              <a:t>‹#›</a:t>
            </a:fld>
            <a:endParaRPr lang="tr-TR"/>
          </a:p>
        </p:txBody>
      </p:sp>
    </p:spTree>
    <p:extLst>
      <p:ext uri="{BB962C8B-B14F-4D97-AF65-F5344CB8AC3E}">
        <p14:creationId xmlns:p14="http://schemas.microsoft.com/office/powerpoint/2010/main" val="4053142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7CB1ABAE-5694-4768-8DFA-C57F60ABD3B1}" type="datetimeFigureOut">
              <a:rPr lang="tr-TR" smtClean="0"/>
              <a:t>14.12.2021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6963B21-5443-4DA4-AA97-E2357251C91F}" type="slidenum">
              <a:rPr lang="tr-TR" smtClean="0"/>
              <a:t>‹#›</a:t>
            </a:fld>
            <a:endParaRPr lang="tr-TR"/>
          </a:p>
        </p:txBody>
      </p:sp>
    </p:spTree>
    <p:extLst>
      <p:ext uri="{BB962C8B-B14F-4D97-AF65-F5344CB8AC3E}">
        <p14:creationId xmlns:p14="http://schemas.microsoft.com/office/powerpoint/2010/main" val="959537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7CB1ABAE-5694-4768-8DFA-C57F60ABD3B1}" type="datetimeFigureOut">
              <a:rPr lang="tr-TR" smtClean="0"/>
              <a:t>14.12.2021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6963B21-5443-4DA4-AA97-E2357251C91F}" type="slidenum">
              <a:rPr lang="tr-TR" smtClean="0"/>
              <a:t>‹#›</a:t>
            </a:fld>
            <a:endParaRPr lang="tr-TR"/>
          </a:p>
        </p:txBody>
      </p:sp>
    </p:spTree>
    <p:extLst>
      <p:ext uri="{BB962C8B-B14F-4D97-AF65-F5344CB8AC3E}">
        <p14:creationId xmlns:p14="http://schemas.microsoft.com/office/powerpoint/2010/main" val="3793275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tr-TR"/>
              <a:t>Resim eklemek için simgeye tıklayın</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7CB1ABAE-5694-4768-8DFA-C57F60ABD3B1}" type="datetimeFigureOut">
              <a:rPr lang="tr-TR" smtClean="0"/>
              <a:t>14.12.2021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6963B21-5443-4DA4-AA97-E2357251C91F}" type="slidenum">
              <a:rPr lang="tr-TR" smtClean="0"/>
              <a:t>‹#›</a:t>
            </a:fld>
            <a:endParaRPr lang="tr-TR"/>
          </a:p>
        </p:txBody>
      </p:sp>
    </p:spTree>
    <p:extLst>
      <p:ext uri="{BB962C8B-B14F-4D97-AF65-F5344CB8AC3E}">
        <p14:creationId xmlns:p14="http://schemas.microsoft.com/office/powerpoint/2010/main" val="1422972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7CB1ABAE-5694-4768-8DFA-C57F60ABD3B1}" type="datetimeFigureOut">
              <a:rPr lang="tr-TR" smtClean="0"/>
              <a:t>14.12.2021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6963B21-5443-4DA4-AA97-E2357251C91F}" type="slidenum">
              <a:rPr lang="tr-TR" smtClean="0"/>
              <a:t>‹#›</a:t>
            </a:fld>
            <a:endParaRPr lang="tr-TR"/>
          </a:p>
        </p:txBody>
      </p:sp>
    </p:spTree>
    <p:extLst>
      <p:ext uri="{BB962C8B-B14F-4D97-AF65-F5344CB8AC3E}">
        <p14:creationId xmlns:p14="http://schemas.microsoft.com/office/powerpoint/2010/main" val="684529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7CB1ABAE-5694-4768-8DFA-C57F60ABD3B1}" type="datetimeFigureOut">
              <a:rPr lang="tr-TR" smtClean="0"/>
              <a:t>14.12.2021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6963B21-5443-4DA4-AA97-E2357251C91F}" type="slidenum">
              <a:rPr lang="tr-TR" smtClean="0"/>
              <a:t>‹#›</a:t>
            </a:fld>
            <a:endParaRPr lang="tr-TR"/>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547424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7CB1ABAE-5694-4768-8DFA-C57F60ABD3B1}" type="datetimeFigureOut">
              <a:rPr lang="tr-TR" smtClean="0"/>
              <a:t>14.12.2021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6963B21-5443-4DA4-AA97-E2357251C91F}" type="slidenum">
              <a:rPr lang="tr-TR" smtClean="0"/>
              <a:t>‹#›</a:t>
            </a:fld>
            <a:endParaRPr lang="tr-TR"/>
          </a:p>
        </p:txBody>
      </p:sp>
    </p:spTree>
    <p:extLst>
      <p:ext uri="{BB962C8B-B14F-4D97-AF65-F5344CB8AC3E}">
        <p14:creationId xmlns:p14="http://schemas.microsoft.com/office/powerpoint/2010/main" val="33513684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tr-TR"/>
              <a:t>Asıl başlık stilini düzenlemek için tıklayın</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7CB1ABAE-5694-4768-8DFA-C57F60ABD3B1}" type="datetimeFigureOut">
              <a:rPr lang="tr-TR" smtClean="0"/>
              <a:t>14.12.2021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D6963B21-5443-4DA4-AA97-E2357251C91F}" type="slidenum">
              <a:rPr lang="tr-TR" smtClean="0"/>
              <a:t>‹#›</a:t>
            </a:fld>
            <a:endParaRPr lang="tr-TR"/>
          </a:p>
        </p:txBody>
      </p:sp>
    </p:spTree>
    <p:extLst>
      <p:ext uri="{BB962C8B-B14F-4D97-AF65-F5344CB8AC3E}">
        <p14:creationId xmlns:p14="http://schemas.microsoft.com/office/powerpoint/2010/main" val="31848350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tr-TR"/>
              <a:t>Asıl başlık stilini düzenlemek için tıklayın</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tr-TR"/>
              <a:t>Resim eklemek için simgeye tıklayın</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tr-TR"/>
              <a:t>Resim eklemek için simgeye tıklayın</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tr-TR"/>
              <a:t>Resim eklemek için simgeye tıklayın</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7CB1ABAE-5694-4768-8DFA-C57F60ABD3B1}" type="datetimeFigureOut">
              <a:rPr lang="tr-TR" smtClean="0"/>
              <a:t>14.12.2021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D6963B21-5443-4DA4-AA97-E2357251C91F}" type="slidenum">
              <a:rPr lang="tr-TR" smtClean="0"/>
              <a:t>‹#›</a:t>
            </a:fld>
            <a:endParaRPr lang="tr-TR"/>
          </a:p>
        </p:txBody>
      </p:sp>
    </p:spTree>
    <p:extLst>
      <p:ext uri="{BB962C8B-B14F-4D97-AF65-F5344CB8AC3E}">
        <p14:creationId xmlns:p14="http://schemas.microsoft.com/office/powerpoint/2010/main" val="584006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CB1ABAE-5694-4768-8DFA-C57F60ABD3B1}" type="datetimeFigureOut">
              <a:rPr lang="tr-TR" smtClean="0"/>
              <a:t>14.12.2021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6963B21-5443-4DA4-AA97-E2357251C91F}" type="slidenum">
              <a:rPr lang="tr-TR" smtClean="0"/>
              <a:t>‹#›</a:t>
            </a:fld>
            <a:endParaRPr lang="tr-TR"/>
          </a:p>
        </p:txBody>
      </p:sp>
    </p:spTree>
    <p:extLst>
      <p:ext uri="{BB962C8B-B14F-4D97-AF65-F5344CB8AC3E}">
        <p14:creationId xmlns:p14="http://schemas.microsoft.com/office/powerpoint/2010/main" val="36982276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CB1ABAE-5694-4768-8DFA-C57F60ABD3B1}" type="datetimeFigureOut">
              <a:rPr lang="tr-TR" smtClean="0"/>
              <a:t>14.12.2021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6963B21-5443-4DA4-AA97-E2357251C91F}" type="slidenum">
              <a:rPr lang="tr-TR" smtClean="0"/>
              <a:t>‹#›</a:t>
            </a:fld>
            <a:endParaRPr lang="tr-TR"/>
          </a:p>
        </p:txBody>
      </p:sp>
    </p:spTree>
    <p:extLst>
      <p:ext uri="{BB962C8B-B14F-4D97-AF65-F5344CB8AC3E}">
        <p14:creationId xmlns:p14="http://schemas.microsoft.com/office/powerpoint/2010/main" val="3773357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CB1ABAE-5694-4768-8DFA-C57F60ABD3B1}" type="datetimeFigureOut">
              <a:rPr lang="tr-TR" smtClean="0"/>
              <a:t>14.12.2021</a:t>
            </a:fld>
            <a:endParaRPr lang="tr-TR"/>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6963B21-5443-4DA4-AA97-E2357251C91F}" type="slidenum">
              <a:rPr lang="tr-TR" smtClean="0"/>
              <a:t>‹#›</a:t>
            </a:fld>
            <a:endParaRPr lang="tr-TR"/>
          </a:p>
        </p:txBody>
      </p:sp>
    </p:spTree>
    <p:extLst>
      <p:ext uri="{BB962C8B-B14F-4D97-AF65-F5344CB8AC3E}">
        <p14:creationId xmlns:p14="http://schemas.microsoft.com/office/powerpoint/2010/main" val="1666752358"/>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094788" y="2323366"/>
            <a:ext cx="8791575" cy="2494294"/>
          </a:xfrm>
        </p:spPr>
        <p:txBody>
          <a:bodyPr>
            <a:noAutofit/>
          </a:bodyPr>
          <a:lstStyle/>
          <a:p>
            <a:r>
              <a:rPr lang="tr-TR" sz="11500" dirty="0" smtClean="0">
                <a:latin typeface="Times New Roman" panose="02020603050405020304" pitchFamily="18" charset="0"/>
                <a:cs typeface="Times New Roman" panose="02020603050405020304" pitchFamily="18" charset="0"/>
              </a:rPr>
              <a:t>STOK VE ENVANTER</a:t>
            </a:r>
            <a:endParaRPr lang="tr-TR" sz="11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2252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7BE4492-38C9-46B9-96A7-5EDE1168B56A}"/>
              </a:ext>
            </a:extLst>
          </p:cNvPr>
          <p:cNvSpPr txBox="1"/>
          <p:nvPr/>
        </p:nvSpPr>
        <p:spPr>
          <a:xfrm>
            <a:off x="1799208" y="1242873"/>
            <a:ext cx="8232560" cy="400110"/>
          </a:xfrm>
          <a:prstGeom prst="rect">
            <a:avLst/>
          </a:prstGeom>
          <a:noFill/>
        </p:spPr>
        <p:txBody>
          <a:bodyPr wrap="square" rtlCol="0">
            <a:spAutoFit/>
          </a:bodyPr>
          <a:lstStyle/>
          <a:p>
            <a:endParaRPr lang="tr-TR" sz="2000" dirty="0"/>
          </a:p>
        </p:txBody>
      </p:sp>
      <p:sp>
        <p:nvSpPr>
          <p:cNvPr id="3" name="Metin kutusu 2">
            <a:extLst>
              <a:ext uri="{FF2B5EF4-FFF2-40B4-BE49-F238E27FC236}">
                <a16:creationId xmlns:a16="http://schemas.microsoft.com/office/drawing/2014/main" id="{52D15A69-52B4-4260-B726-7777AC773261}"/>
              </a:ext>
            </a:extLst>
          </p:cNvPr>
          <p:cNvSpPr txBox="1"/>
          <p:nvPr/>
        </p:nvSpPr>
        <p:spPr>
          <a:xfrm>
            <a:off x="2077105" y="743192"/>
            <a:ext cx="3942682" cy="646331"/>
          </a:xfrm>
          <a:prstGeom prst="rect">
            <a:avLst/>
          </a:prstGeom>
          <a:noFill/>
        </p:spPr>
        <p:txBody>
          <a:bodyPr wrap="none" rtlCol="0">
            <a:spAutoFit/>
          </a:bodyPr>
          <a:lstStyle/>
          <a:p>
            <a:r>
              <a:rPr lang="tr-TR" sz="3600" dirty="0">
                <a:solidFill>
                  <a:schemeClr val="bg1"/>
                </a:solidFill>
                <a:latin typeface="Times New Roman" panose="02020603050405020304" pitchFamily="18" charset="0"/>
                <a:cs typeface="Times New Roman" panose="02020603050405020304" pitchFamily="18" charset="0"/>
              </a:rPr>
              <a:t>İLK STOK KAYDI </a:t>
            </a:r>
          </a:p>
        </p:txBody>
      </p:sp>
      <p:sp>
        <p:nvSpPr>
          <p:cNvPr id="4" name="Metin kutusu 3">
            <a:extLst>
              <a:ext uri="{FF2B5EF4-FFF2-40B4-BE49-F238E27FC236}">
                <a16:creationId xmlns:a16="http://schemas.microsoft.com/office/drawing/2014/main" id="{3D008C18-CBC2-4D4F-920D-95553862A6A0}"/>
              </a:ext>
            </a:extLst>
          </p:cNvPr>
          <p:cNvSpPr txBox="1"/>
          <p:nvPr/>
        </p:nvSpPr>
        <p:spPr>
          <a:xfrm>
            <a:off x="1018205" y="1536174"/>
            <a:ext cx="5643418" cy="3785652"/>
          </a:xfrm>
          <a:prstGeom prst="rect">
            <a:avLst/>
          </a:prstGeom>
          <a:noFill/>
        </p:spPr>
        <p:txBody>
          <a:bodyPr wrap="square" rtlCol="0">
            <a:spAutoFit/>
          </a:bodyPr>
          <a:lstStyle/>
          <a:p>
            <a:r>
              <a:rPr lang="tr-TR" sz="2400" dirty="0">
                <a:latin typeface="Times New Roman" panose="02020603050405020304" pitchFamily="18" charset="0"/>
                <a:cs typeface="Times New Roman" panose="02020603050405020304" pitchFamily="18" charset="0"/>
              </a:rPr>
              <a:t>Mısır'daki Abu </a:t>
            </a:r>
            <a:r>
              <a:rPr lang="tr-TR" sz="2400" dirty="0" err="1">
                <a:latin typeface="Times New Roman" panose="02020603050405020304" pitchFamily="18" charset="0"/>
                <a:cs typeface="Times New Roman" panose="02020603050405020304" pitchFamily="18" charset="0"/>
              </a:rPr>
              <a:t>Sir'de</a:t>
            </a:r>
            <a:r>
              <a:rPr lang="tr-TR" sz="2400" dirty="0">
                <a:latin typeface="Times New Roman" panose="02020603050405020304" pitchFamily="18" charset="0"/>
                <a:cs typeface="Times New Roman" panose="02020603050405020304" pitchFamily="18" charset="0"/>
              </a:rPr>
              <a:t> 19.yy'da yapılan kazılarda bulunan papirüs1, dünyadaki ilk yazılı "stok" kayıtları" ve "envanter yönetimi" bilgilerini göstermektedir. Bu papirüs, MÖ 2500’lerde malzemelerin ve kutsal parçaların kim tarafından tutulduğunu, kime verildiğini, parçalar hakkında bilgiler (sağlam, kırık, adet, malzemesi vs.) gibi bilgilerin kaydını göstermektedir.</a:t>
            </a:r>
          </a:p>
        </p:txBody>
      </p:sp>
      <p:pic>
        <p:nvPicPr>
          <p:cNvPr id="6" name="Resim 5">
            <a:extLst>
              <a:ext uri="{FF2B5EF4-FFF2-40B4-BE49-F238E27FC236}">
                <a16:creationId xmlns:a16="http://schemas.microsoft.com/office/drawing/2014/main" id="{39CC56D7-2FF2-408E-A712-7970F4C65A10}"/>
              </a:ext>
            </a:extLst>
          </p:cNvPr>
          <p:cNvPicPr>
            <a:picLocks noChangeAspect="1"/>
          </p:cNvPicPr>
          <p:nvPr/>
        </p:nvPicPr>
        <p:blipFill rotWithShape="1">
          <a:blip r:embed="rId4"/>
          <a:srcRect l="62346" t="53539" r="18328" b="20737"/>
          <a:stretch/>
        </p:blipFill>
        <p:spPr>
          <a:xfrm>
            <a:off x="6884375" y="2010673"/>
            <a:ext cx="3931407" cy="2943463"/>
          </a:xfrm>
          <a:prstGeom prst="rect">
            <a:avLst/>
          </a:prstGeom>
        </p:spPr>
      </p:pic>
    </p:spTree>
    <p:extLst>
      <p:ext uri="{BB962C8B-B14F-4D97-AF65-F5344CB8AC3E}">
        <p14:creationId xmlns:p14="http://schemas.microsoft.com/office/powerpoint/2010/main" val="4260388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7BE4492-38C9-46B9-96A7-5EDE1168B56A}"/>
              </a:ext>
            </a:extLst>
          </p:cNvPr>
          <p:cNvSpPr txBox="1"/>
          <p:nvPr/>
        </p:nvSpPr>
        <p:spPr>
          <a:xfrm>
            <a:off x="1411279" y="1141273"/>
            <a:ext cx="9940211" cy="4832092"/>
          </a:xfrm>
          <a:prstGeom prst="rect">
            <a:avLst/>
          </a:prstGeom>
          <a:noFill/>
        </p:spPr>
        <p:txBody>
          <a:bodyPr wrap="square" rtlCol="0">
            <a:spAutoFit/>
          </a:bodyPr>
          <a:lstStyle/>
          <a:p>
            <a:pPr algn="just"/>
            <a:r>
              <a:rPr lang="tr-TR" sz="2200" dirty="0">
                <a:latin typeface="Times New Roman" panose="02020603050405020304" pitchFamily="18" charset="0"/>
                <a:cs typeface="Times New Roman" panose="02020603050405020304" pitchFamily="18" charset="0"/>
              </a:rPr>
              <a:t>Stoklar, tüm kuruluş için ortak sorundur. Stok kavramı bir işletmede çok farklı şeyleri ifade etmek için kullanılabilir.  Dikkat edilmesi gereken bir nokta, stok ile envanter kavramları arasındaki farktır. Stok kavramı ile mal ve hizmet üretimi ve satışı için gerekli olan malzemeler kastedilmektedir.  Envanterin anlamı ise daha geniş olup, stokların yanı sıra makine vb. demirbaş malzemeleri de içerir ve genellikle parasal olarak ifade edilir. </a:t>
            </a:r>
          </a:p>
          <a:p>
            <a:endParaRPr lang="tr-TR" sz="2200" dirty="0">
              <a:latin typeface="Times New Roman" panose="02020603050405020304" pitchFamily="18" charset="0"/>
              <a:cs typeface="Times New Roman" panose="02020603050405020304" pitchFamily="18" charset="0"/>
            </a:endParaRPr>
          </a:p>
          <a:p>
            <a:pPr algn="just"/>
            <a:r>
              <a:rPr lang="tr-TR" sz="2200" dirty="0">
                <a:latin typeface="Times New Roman" panose="02020603050405020304" pitchFamily="18" charset="0"/>
                <a:cs typeface="Times New Roman" panose="02020603050405020304" pitchFamily="18" charset="0"/>
              </a:rPr>
              <a:t>Stokların iyi planlanması için; stok yöneticilerinin, gelecekteki talepleri doğru belirlemesi ve etkin planlanma çalışmaları yapmaları gerekir. Bu tür doğru planlamalar; tedarikçilerden geç teslimatı, olası hataları ve kesin olmayan yüksek talep durumlarını önceden görür, satın </a:t>
            </a:r>
            <a:r>
              <a:rPr lang="tr-TR" sz="2200" dirty="0" err="1">
                <a:latin typeface="Times New Roman" panose="02020603050405020304" pitchFamily="18" charset="0"/>
                <a:cs typeface="Times New Roman" panose="02020603050405020304" pitchFamily="18" charset="0"/>
              </a:rPr>
              <a:t>almacıları</a:t>
            </a:r>
            <a:r>
              <a:rPr lang="tr-TR" sz="2200" dirty="0">
                <a:latin typeface="Times New Roman" panose="02020603050405020304" pitchFamily="18" charset="0"/>
                <a:cs typeface="Times New Roman" panose="02020603050405020304" pitchFamily="18" charset="0"/>
              </a:rPr>
              <a:t>, ileride ne yapmaları gerektiği hakkında bilgilendirir ve şirketlerin esnek bir yapıya sahip olmasını sağlar.</a:t>
            </a:r>
          </a:p>
          <a:p>
            <a:pPr algn="just"/>
            <a:r>
              <a:rPr lang="tr-TR" sz="2200" dirty="0" smtClean="0">
                <a:latin typeface="Times New Roman" panose="02020603050405020304" pitchFamily="18" charset="0"/>
                <a:cs typeface="Times New Roman" panose="02020603050405020304" pitchFamily="18" charset="0"/>
              </a:rPr>
              <a:t>Stoklar</a:t>
            </a:r>
            <a:r>
              <a:rPr lang="tr-TR" sz="2200" dirty="0">
                <a:latin typeface="Times New Roman" panose="02020603050405020304" pitchFamily="18" charset="0"/>
                <a:cs typeface="Times New Roman" panose="02020603050405020304" pitchFamily="18" charset="0"/>
              </a:rPr>
              <a:t>; müşteri hizmetini, fabrika ve ekipman kullanımın, kapasite ve işgücü verimliliğini etkilemektedir. </a:t>
            </a:r>
          </a:p>
        </p:txBody>
      </p:sp>
      <p:sp>
        <p:nvSpPr>
          <p:cNvPr id="3" name="Metin kutusu 2">
            <a:extLst>
              <a:ext uri="{FF2B5EF4-FFF2-40B4-BE49-F238E27FC236}">
                <a16:creationId xmlns:a16="http://schemas.microsoft.com/office/drawing/2014/main" id="{369DAFCB-8FF0-4073-AD17-70F15F6F6E77}"/>
              </a:ext>
            </a:extLst>
          </p:cNvPr>
          <p:cNvSpPr txBox="1"/>
          <p:nvPr/>
        </p:nvSpPr>
        <p:spPr>
          <a:xfrm>
            <a:off x="1799208" y="480291"/>
            <a:ext cx="7307963" cy="584775"/>
          </a:xfrm>
          <a:prstGeom prst="rect">
            <a:avLst/>
          </a:prstGeom>
          <a:noFill/>
        </p:spPr>
        <p:txBody>
          <a:bodyPr wrap="none" rtlCol="0">
            <a:spAutoFit/>
          </a:bodyPr>
          <a:lstStyle/>
          <a:p>
            <a:r>
              <a:rPr lang="tr-TR" sz="3200" b="1" dirty="0">
                <a:solidFill>
                  <a:schemeClr val="bg1"/>
                </a:solidFill>
                <a:latin typeface="Times New Roman" panose="02020603050405020304" pitchFamily="18" charset="0"/>
                <a:cs typeface="Times New Roman" panose="02020603050405020304" pitchFamily="18" charset="0"/>
              </a:rPr>
              <a:t>STOK VE ENVANTER KAVRAMLARI</a:t>
            </a:r>
          </a:p>
        </p:txBody>
      </p:sp>
    </p:spTree>
    <p:extLst>
      <p:ext uri="{BB962C8B-B14F-4D97-AF65-F5344CB8AC3E}">
        <p14:creationId xmlns:p14="http://schemas.microsoft.com/office/powerpoint/2010/main" val="4108428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7BE4492-38C9-46B9-96A7-5EDE1168B56A}"/>
              </a:ext>
            </a:extLst>
          </p:cNvPr>
          <p:cNvSpPr txBox="1"/>
          <p:nvPr/>
        </p:nvSpPr>
        <p:spPr>
          <a:xfrm>
            <a:off x="1185930" y="495511"/>
            <a:ext cx="10106183" cy="5940088"/>
          </a:xfrm>
          <a:prstGeom prst="rect">
            <a:avLst/>
          </a:prstGeom>
          <a:noFill/>
        </p:spPr>
        <p:txBody>
          <a:bodyPr wrap="square" rtlCol="0">
            <a:spAutoFit/>
          </a:bodyPr>
          <a:lstStyle/>
          <a:p>
            <a:pPr algn="just"/>
            <a:r>
              <a:rPr lang="tr-TR" sz="2000" b="1" dirty="0">
                <a:solidFill>
                  <a:schemeClr val="accent3">
                    <a:lumMod val="60000"/>
                    <a:lumOff val="40000"/>
                  </a:schemeClr>
                </a:solidFill>
                <a:latin typeface="Times New Roman" panose="02020603050405020304" pitchFamily="18" charset="0"/>
                <a:cs typeface="Times New Roman" panose="02020603050405020304" pitchFamily="18" charset="0"/>
              </a:rPr>
              <a:t>1.Hammaddeler : </a:t>
            </a:r>
            <a:r>
              <a:rPr lang="tr-TR" sz="2000" dirty="0">
                <a:latin typeface="Times New Roman" panose="02020603050405020304" pitchFamily="18" charset="0"/>
                <a:cs typeface="Times New Roman" panose="02020603050405020304" pitchFamily="18" charset="0"/>
              </a:rPr>
              <a:t>Hammaddeler dışarıdan alınıp üretimde doğrudan kullanılarak son ürünü elde etmede yararlanılan malzemelerdir.  (Özel çelikler, kimyasal malzemeler, iplikler vb. )</a:t>
            </a:r>
          </a:p>
          <a:p>
            <a:pPr algn="just"/>
            <a:endParaRPr lang="tr-TR" sz="2000" dirty="0">
              <a:latin typeface="Times New Roman" panose="02020603050405020304" pitchFamily="18" charset="0"/>
              <a:cs typeface="Times New Roman" panose="02020603050405020304" pitchFamily="18" charset="0"/>
            </a:endParaRPr>
          </a:p>
          <a:p>
            <a:pPr algn="just"/>
            <a:r>
              <a:rPr lang="tr-TR" sz="2000" b="1" dirty="0">
                <a:solidFill>
                  <a:schemeClr val="accent3">
                    <a:lumMod val="60000"/>
                    <a:lumOff val="40000"/>
                  </a:schemeClr>
                </a:solidFill>
                <a:latin typeface="Times New Roman" panose="02020603050405020304" pitchFamily="18" charset="0"/>
                <a:cs typeface="Times New Roman" panose="02020603050405020304" pitchFamily="18" charset="0"/>
              </a:rPr>
              <a:t>2.Parçalar : </a:t>
            </a:r>
            <a:r>
              <a:rPr lang="tr-TR" sz="2000" dirty="0">
                <a:latin typeface="Times New Roman" panose="02020603050405020304" pitchFamily="18" charset="0"/>
                <a:cs typeface="Times New Roman" panose="02020603050405020304" pitchFamily="18" charset="0"/>
              </a:rPr>
              <a:t>Motorlar, özel devreler, silindirler gibi tedarikçi firmalar tarafından üretilen ve üretimde kullanılan </a:t>
            </a:r>
            <a:r>
              <a:rPr lang="tr-TR" sz="2000" dirty="0" err="1">
                <a:latin typeface="Times New Roman" panose="02020603050405020304" pitchFamily="18" charset="0"/>
                <a:cs typeface="Times New Roman" panose="02020603050405020304" pitchFamily="18" charset="0"/>
              </a:rPr>
              <a:t>satınalma</a:t>
            </a:r>
            <a:r>
              <a:rPr lang="tr-TR" sz="2000" dirty="0">
                <a:latin typeface="Times New Roman" panose="02020603050405020304" pitchFamily="18" charset="0"/>
                <a:cs typeface="Times New Roman" panose="02020603050405020304" pitchFamily="18" charset="0"/>
              </a:rPr>
              <a:t> parçalarıdır. ( İğneler, </a:t>
            </a:r>
            <a:r>
              <a:rPr lang="tr-TR" sz="2000" dirty="0" err="1">
                <a:latin typeface="Times New Roman" panose="02020603050405020304" pitchFamily="18" charset="0"/>
                <a:cs typeface="Times New Roman" panose="02020603050405020304" pitchFamily="18" charset="0"/>
              </a:rPr>
              <a:t>jeksler</a:t>
            </a:r>
            <a:r>
              <a:rPr lang="tr-TR" sz="2000" dirty="0">
                <a:latin typeface="Times New Roman" panose="02020603050405020304" pitchFamily="18" charset="0"/>
                <a:cs typeface="Times New Roman" panose="02020603050405020304" pitchFamily="18" charset="0"/>
              </a:rPr>
              <a:t>, çelikler vb. )</a:t>
            </a:r>
          </a:p>
          <a:p>
            <a:pPr algn="just"/>
            <a:r>
              <a:rPr lang="tr-TR" sz="2000" dirty="0">
                <a:latin typeface="Times New Roman" panose="02020603050405020304" pitchFamily="18" charset="0"/>
                <a:cs typeface="Times New Roman" panose="02020603050405020304" pitchFamily="18" charset="0"/>
              </a:rPr>
              <a:t> </a:t>
            </a:r>
          </a:p>
          <a:p>
            <a:pPr algn="just"/>
            <a:r>
              <a:rPr lang="tr-TR" sz="2000" b="1" dirty="0">
                <a:solidFill>
                  <a:schemeClr val="accent3">
                    <a:lumMod val="60000"/>
                    <a:lumOff val="40000"/>
                  </a:schemeClr>
                </a:solidFill>
                <a:latin typeface="Times New Roman" panose="02020603050405020304" pitchFamily="18" charset="0"/>
                <a:cs typeface="Times New Roman" panose="02020603050405020304" pitchFamily="18" charset="0"/>
              </a:rPr>
              <a:t>3.Yarı Ürünler : </a:t>
            </a:r>
            <a:r>
              <a:rPr lang="tr-TR" sz="2000" dirty="0">
                <a:latin typeface="Times New Roman" panose="02020603050405020304" pitchFamily="18" charset="0"/>
                <a:cs typeface="Times New Roman" panose="02020603050405020304" pitchFamily="18" charset="0"/>
              </a:rPr>
              <a:t>Üretimdeki stok, fabrikanın sistemi içerisinde işlem gören veya işlem görmeyi bekleyen her çeşit malzeme, parça veya montaj parçasından oluşmaktadır. </a:t>
            </a:r>
          </a:p>
          <a:p>
            <a:pPr algn="just"/>
            <a:endParaRPr lang="tr-TR" sz="2000" dirty="0">
              <a:latin typeface="Times New Roman" panose="02020603050405020304" pitchFamily="18" charset="0"/>
              <a:cs typeface="Times New Roman" panose="02020603050405020304" pitchFamily="18" charset="0"/>
            </a:endParaRPr>
          </a:p>
          <a:p>
            <a:pPr algn="just"/>
            <a:r>
              <a:rPr lang="tr-TR" sz="2000" b="1" dirty="0">
                <a:solidFill>
                  <a:schemeClr val="accent3">
                    <a:lumMod val="60000"/>
                    <a:lumOff val="40000"/>
                  </a:schemeClr>
                </a:solidFill>
                <a:latin typeface="Times New Roman" panose="02020603050405020304" pitchFamily="18" charset="0"/>
                <a:cs typeface="Times New Roman" panose="02020603050405020304" pitchFamily="18" charset="0"/>
              </a:rPr>
              <a:t>4.Ürünler : </a:t>
            </a:r>
            <a:r>
              <a:rPr lang="tr-TR" sz="2000" dirty="0">
                <a:latin typeface="Times New Roman" panose="02020603050405020304" pitchFamily="18" charset="0"/>
                <a:cs typeface="Times New Roman" panose="02020603050405020304" pitchFamily="18" charset="0"/>
              </a:rPr>
              <a:t>Tüm üretim aşamalarından geçerek tamamlanmış malzemelerdir. Ürünler; toptancı, perakendeci veya diğer satış noktalarına gönderilmek üzere ürün deposunda bekletilmektedir. </a:t>
            </a:r>
          </a:p>
          <a:p>
            <a:pPr algn="just"/>
            <a:endParaRPr lang="tr-TR" sz="2000" dirty="0">
              <a:latin typeface="Times New Roman" panose="02020603050405020304" pitchFamily="18" charset="0"/>
              <a:cs typeface="Times New Roman" panose="02020603050405020304" pitchFamily="18" charset="0"/>
            </a:endParaRPr>
          </a:p>
          <a:p>
            <a:pPr algn="just"/>
            <a:r>
              <a:rPr lang="tr-TR" sz="2000" b="1" dirty="0">
                <a:solidFill>
                  <a:schemeClr val="accent3">
                    <a:lumMod val="60000"/>
                    <a:lumOff val="40000"/>
                  </a:schemeClr>
                </a:solidFill>
                <a:latin typeface="Times New Roman" panose="02020603050405020304" pitchFamily="18" charset="0"/>
                <a:cs typeface="Times New Roman" panose="02020603050405020304" pitchFamily="18" charset="0"/>
              </a:rPr>
              <a:t>5.Ambalaj/Paketleme Malzemeleri : </a:t>
            </a:r>
            <a:r>
              <a:rPr lang="tr-TR" sz="2000" dirty="0">
                <a:latin typeface="Times New Roman" panose="02020603050405020304" pitchFamily="18" charset="0"/>
                <a:cs typeface="Times New Roman" panose="02020603050405020304" pitchFamily="18" charset="0"/>
              </a:rPr>
              <a:t>Ürünleri koruma, taşıma ve pazarlama amacıyla kullanılan ve ürünün içine girmeyen malzemelerdir.</a:t>
            </a:r>
          </a:p>
          <a:p>
            <a:pPr algn="just"/>
            <a:endParaRPr lang="tr-TR" sz="2000" dirty="0">
              <a:latin typeface="Times New Roman" panose="02020603050405020304" pitchFamily="18" charset="0"/>
              <a:cs typeface="Times New Roman" panose="02020603050405020304" pitchFamily="18" charset="0"/>
            </a:endParaRPr>
          </a:p>
          <a:p>
            <a:pPr algn="just"/>
            <a:r>
              <a:rPr lang="tr-TR" sz="2000" b="1" dirty="0">
                <a:solidFill>
                  <a:schemeClr val="accent3">
                    <a:lumMod val="60000"/>
                    <a:lumOff val="40000"/>
                  </a:schemeClr>
                </a:solidFill>
                <a:latin typeface="Times New Roman" panose="02020603050405020304" pitchFamily="18" charset="0"/>
                <a:cs typeface="Times New Roman" panose="02020603050405020304" pitchFamily="18" charset="0"/>
              </a:rPr>
              <a:t>6.Yedek parçalar: </a:t>
            </a:r>
            <a:r>
              <a:rPr lang="tr-TR" sz="2000" dirty="0">
                <a:latin typeface="Times New Roman" panose="02020603050405020304" pitchFamily="18" charset="0"/>
                <a:cs typeface="Times New Roman" panose="02020603050405020304" pitchFamily="18" charset="0"/>
              </a:rPr>
              <a:t>Bakım- Onarım amacıyla kullanılan malzemelerdir.</a:t>
            </a:r>
          </a:p>
          <a:p>
            <a:pPr algn="just"/>
            <a:endParaRPr lang="tr-TR" sz="2000" dirty="0">
              <a:solidFill>
                <a:schemeClr val="accent3">
                  <a:lumMod val="60000"/>
                  <a:lumOff val="40000"/>
                </a:schemeClr>
              </a:solidFill>
              <a:latin typeface="Times New Roman" panose="02020603050405020304" pitchFamily="18" charset="0"/>
              <a:cs typeface="Times New Roman" panose="02020603050405020304" pitchFamily="18" charset="0"/>
            </a:endParaRPr>
          </a:p>
          <a:p>
            <a:pPr algn="just"/>
            <a:r>
              <a:rPr lang="tr-TR" sz="2000" b="1" dirty="0">
                <a:solidFill>
                  <a:schemeClr val="accent3">
                    <a:lumMod val="60000"/>
                    <a:lumOff val="40000"/>
                  </a:schemeClr>
                </a:solidFill>
                <a:latin typeface="Times New Roman" panose="02020603050405020304" pitchFamily="18" charset="0"/>
                <a:cs typeface="Times New Roman" panose="02020603050405020304" pitchFamily="18" charset="0"/>
              </a:rPr>
              <a:t>7.Sarf(İşletme) Malzemeleri : </a:t>
            </a:r>
            <a:r>
              <a:rPr lang="tr-TR" sz="2000" dirty="0">
                <a:latin typeface="Times New Roman" panose="02020603050405020304" pitchFamily="18" charset="0"/>
                <a:cs typeface="Times New Roman" panose="02020603050405020304" pitchFamily="18" charset="0"/>
              </a:rPr>
              <a:t>Temizlik, yakıt, yağ, kırtasiye gibi üretimde doğrudan kullanılmayan, ancak işletme için gerekli olan malzemelerdir.</a:t>
            </a:r>
          </a:p>
        </p:txBody>
      </p:sp>
      <p:sp>
        <p:nvSpPr>
          <p:cNvPr id="3" name="Metin kutusu 2">
            <a:extLst>
              <a:ext uri="{FF2B5EF4-FFF2-40B4-BE49-F238E27FC236}">
                <a16:creationId xmlns:a16="http://schemas.microsoft.com/office/drawing/2014/main" id="{C66938B7-7FC4-4A76-AE93-FA6E5DA007ED}"/>
              </a:ext>
            </a:extLst>
          </p:cNvPr>
          <p:cNvSpPr txBox="1"/>
          <p:nvPr/>
        </p:nvSpPr>
        <p:spPr>
          <a:xfrm>
            <a:off x="1808445" y="0"/>
            <a:ext cx="4209807" cy="523220"/>
          </a:xfrm>
          <a:prstGeom prst="rect">
            <a:avLst/>
          </a:prstGeom>
          <a:noFill/>
        </p:spPr>
        <p:txBody>
          <a:bodyPr wrap="none" rtlCol="0">
            <a:spAutoFit/>
          </a:bodyPr>
          <a:lstStyle/>
          <a:p>
            <a:r>
              <a:rPr lang="tr-TR" sz="2800" b="1" dirty="0">
                <a:solidFill>
                  <a:schemeClr val="bg1"/>
                </a:solidFill>
                <a:latin typeface="Times New Roman" panose="02020603050405020304" pitchFamily="18" charset="0"/>
                <a:cs typeface="Times New Roman" panose="02020603050405020304" pitchFamily="18" charset="0"/>
              </a:rPr>
              <a:t>MALZEME ÇEŞİTLERİ </a:t>
            </a:r>
          </a:p>
        </p:txBody>
      </p:sp>
    </p:spTree>
    <p:extLst>
      <p:ext uri="{BB962C8B-B14F-4D97-AF65-F5344CB8AC3E}">
        <p14:creationId xmlns:p14="http://schemas.microsoft.com/office/powerpoint/2010/main" val="3538290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7BE4492-38C9-46B9-96A7-5EDE1168B56A}"/>
              </a:ext>
            </a:extLst>
          </p:cNvPr>
          <p:cNvSpPr txBox="1"/>
          <p:nvPr/>
        </p:nvSpPr>
        <p:spPr>
          <a:xfrm>
            <a:off x="1476876" y="1178219"/>
            <a:ext cx="9238247" cy="5324535"/>
          </a:xfrm>
          <a:prstGeom prst="rect">
            <a:avLst/>
          </a:prstGeom>
          <a:noFill/>
        </p:spPr>
        <p:txBody>
          <a:bodyPr wrap="square" rtlCol="0">
            <a:spAutoFit/>
          </a:bodyPr>
          <a:lstStyle/>
          <a:p>
            <a:pPr algn="just"/>
            <a:r>
              <a:rPr lang="tr-TR" sz="2000" b="1" dirty="0">
                <a:solidFill>
                  <a:schemeClr val="bg1"/>
                </a:solidFill>
              </a:rPr>
              <a:t>Çevrim </a:t>
            </a:r>
            <a:r>
              <a:rPr lang="tr-TR" sz="2000" b="1" dirty="0" err="1">
                <a:solidFill>
                  <a:schemeClr val="bg1"/>
                </a:solidFill>
              </a:rPr>
              <a:t>stoğu</a:t>
            </a:r>
            <a:r>
              <a:rPr lang="tr-TR" sz="2000" b="1" dirty="0">
                <a:solidFill>
                  <a:schemeClr val="bg1"/>
                </a:solidFill>
              </a:rPr>
              <a:t> : </a:t>
            </a:r>
            <a:r>
              <a:rPr lang="tr-TR" sz="2000" dirty="0"/>
              <a:t>Ürünler ve malzemeler, partiler halinde sipariş edilirler. Dolayısıyla tüketim sürerken bir kısım stokta bekler. Bir </a:t>
            </a:r>
            <a:r>
              <a:rPr lang="tr-TR" sz="2000" dirty="0" err="1"/>
              <a:t>satınalma</a:t>
            </a:r>
            <a:r>
              <a:rPr lang="tr-TR" sz="2000" dirty="0"/>
              <a:t> veya üretim partisine karşılık gelen ve her parti için ikmal edilen stok miktarı, çevrim </a:t>
            </a:r>
            <a:r>
              <a:rPr lang="tr-TR" sz="2000" dirty="0" err="1"/>
              <a:t>stoğu</a:t>
            </a:r>
            <a:r>
              <a:rPr lang="tr-TR" sz="2000" dirty="0"/>
              <a:t> olarak düşünülür. </a:t>
            </a:r>
          </a:p>
          <a:p>
            <a:pPr algn="just"/>
            <a:endParaRPr lang="tr-TR" sz="2000" b="1" dirty="0">
              <a:solidFill>
                <a:schemeClr val="bg1"/>
              </a:solidFill>
            </a:endParaRPr>
          </a:p>
          <a:p>
            <a:pPr algn="just"/>
            <a:r>
              <a:rPr lang="tr-TR" sz="2000" b="1" dirty="0">
                <a:solidFill>
                  <a:schemeClr val="bg1"/>
                </a:solidFill>
              </a:rPr>
              <a:t>Tampon Stok (</a:t>
            </a:r>
            <a:r>
              <a:rPr lang="tr-TR" sz="2000" b="1" dirty="0" err="1">
                <a:solidFill>
                  <a:schemeClr val="bg1"/>
                </a:solidFill>
              </a:rPr>
              <a:t>Buffer</a:t>
            </a:r>
            <a:r>
              <a:rPr lang="tr-TR" sz="2000" b="1" dirty="0">
                <a:solidFill>
                  <a:schemeClr val="bg1"/>
                </a:solidFill>
              </a:rPr>
              <a:t>) veya Ara Stok: </a:t>
            </a:r>
            <a:r>
              <a:rPr lang="tr-TR" sz="2000" dirty="0"/>
              <a:t>Üretim akışını düzenlemek için iş merkezleri arasında tutulan stoktur. Örneğin seri bağlı iki makineden arkadaki makinenin üretimi, öndeki makinenin üretimine göre üç kat daha hızlı gerçekleşiyorsa, akış dengesini sağlamak için, öndeki makinenin üç vardiya ve arkadaki makinenin ise bir vardiya çalışması gerekecektir. Bu durumda iki makine arasında oluşan stok, tampon stoktur. </a:t>
            </a:r>
          </a:p>
          <a:p>
            <a:pPr algn="just"/>
            <a:endParaRPr lang="tr-TR" sz="2000" b="1" dirty="0">
              <a:solidFill>
                <a:schemeClr val="bg1"/>
              </a:solidFill>
            </a:endParaRPr>
          </a:p>
          <a:p>
            <a:pPr algn="just"/>
            <a:r>
              <a:rPr lang="tr-TR" sz="2000" b="1" dirty="0">
                <a:solidFill>
                  <a:schemeClr val="bg1"/>
                </a:solidFill>
              </a:rPr>
              <a:t>Güvenlik </a:t>
            </a:r>
            <a:r>
              <a:rPr lang="tr-TR" sz="2000" b="1" dirty="0" err="1">
                <a:solidFill>
                  <a:schemeClr val="bg1"/>
                </a:solidFill>
              </a:rPr>
              <a:t>Stoğu</a:t>
            </a:r>
            <a:r>
              <a:rPr lang="tr-TR" sz="2000" b="1" dirty="0">
                <a:solidFill>
                  <a:schemeClr val="bg1"/>
                </a:solidFill>
              </a:rPr>
              <a:t> : </a:t>
            </a:r>
            <a:r>
              <a:rPr lang="tr-TR" sz="2000" dirty="0"/>
              <a:t>Çevrim </a:t>
            </a:r>
            <a:r>
              <a:rPr lang="tr-TR" sz="2000" dirty="0" err="1"/>
              <a:t>stoğunun</a:t>
            </a:r>
            <a:r>
              <a:rPr lang="tr-TR" sz="2000" dirty="0"/>
              <a:t> dışında belirsiz talep ve belirsiz tedarik süresine karşılık olarak tutulur. Zorunlu kalmadıkça kullanılmamaya çalışılır. </a:t>
            </a:r>
          </a:p>
          <a:p>
            <a:pPr algn="just"/>
            <a:endParaRPr lang="tr-TR" sz="2000" dirty="0"/>
          </a:p>
        </p:txBody>
      </p:sp>
      <p:sp>
        <p:nvSpPr>
          <p:cNvPr id="3" name="Metin kutusu 2">
            <a:extLst>
              <a:ext uri="{FF2B5EF4-FFF2-40B4-BE49-F238E27FC236}">
                <a16:creationId xmlns:a16="http://schemas.microsoft.com/office/drawing/2014/main" id="{C3FBB8BC-911A-4602-AE78-D6BD987A7702}"/>
              </a:ext>
            </a:extLst>
          </p:cNvPr>
          <p:cNvSpPr txBox="1"/>
          <p:nvPr/>
        </p:nvSpPr>
        <p:spPr>
          <a:xfrm>
            <a:off x="1967346" y="323272"/>
            <a:ext cx="6860532" cy="523220"/>
          </a:xfrm>
          <a:prstGeom prst="rect">
            <a:avLst/>
          </a:prstGeom>
          <a:noFill/>
        </p:spPr>
        <p:txBody>
          <a:bodyPr wrap="none" rtlCol="0">
            <a:spAutoFit/>
          </a:bodyPr>
          <a:lstStyle/>
          <a:p>
            <a:r>
              <a:rPr lang="tr-TR" sz="2800" b="1" dirty="0">
                <a:solidFill>
                  <a:schemeClr val="bg1"/>
                </a:solidFill>
                <a:latin typeface="Times New Roman" panose="02020603050405020304" pitchFamily="18" charset="0"/>
                <a:cs typeface="Times New Roman" panose="02020603050405020304" pitchFamily="18" charset="0"/>
              </a:rPr>
              <a:t>İŞLEVE GÖRE STOK SINIFLANDIRMA </a:t>
            </a:r>
          </a:p>
        </p:txBody>
      </p:sp>
    </p:spTree>
    <p:extLst>
      <p:ext uri="{BB962C8B-B14F-4D97-AF65-F5344CB8AC3E}">
        <p14:creationId xmlns:p14="http://schemas.microsoft.com/office/powerpoint/2010/main" val="1962696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7BE4492-38C9-46B9-96A7-5EDE1168B56A}"/>
              </a:ext>
            </a:extLst>
          </p:cNvPr>
          <p:cNvSpPr txBox="1"/>
          <p:nvPr/>
        </p:nvSpPr>
        <p:spPr>
          <a:xfrm>
            <a:off x="1799208" y="1242873"/>
            <a:ext cx="8232560" cy="400110"/>
          </a:xfrm>
          <a:prstGeom prst="rect">
            <a:avLst/>
          </a:prstGeom>
          <a:noFill/>
        </p:spPr>
        <p:txBody>
          <a:bodyPr wrap="square" rtlCol="0">
            <a:spAutoFit/>
          </a:bodyPr>
          <a:lstStyle/>
          <a:p>
            <a:endParaRPr lang="tr-TR" sz="2000" dirty="0"/>
          </a:p>
        </p:txBody>
      </p:sp>
      <p:sp>
        <p:nvSpPr>
          <p:cNvPr id="3" name="Metin kutusu 2">
            <a:extLst>
              <a:ext uri="{FF2B5EF4-FFF2-40B4-BE49-F238E27FC236}">
                <a16:creationId xmlns:a16="http://schemas.microsoft.com/office/drawing/2014/main" id="{7E02EBA9-E233-4859-894E-8807B6CBE332}"/>
              </a:ext>
            </a:extLst>
          </p:cNvPr>
          <p:cNvSpPr txBox="1"/>
          <p:nvPr/>
        </p:nvSpPr>
        <p:spPr>
          <a:xfrm>
            <a:off x="1385454" y="589730"/>
            <a:ext cx="9402618" cy="4893647"/>
          </a:xfrm>
          <a:prstGeom prst="rect">
            <a:avLst/>
          </a:prstGeom>
          <a:noFill/>
        </p:spPr>
        <p:txBody>
          <a:bodyPr wrap="square" rtlCol="0">
            <a:spAutoFit/>
          </a:bodyPr>
          <a:lstStyle/>
          <a:p>
            <a:pPr algn="just"/>
            <a:r>
              <a:rPr lang="tr-TR" sz="2400" b="1" dirty="0">
                <a:solidFill>
                  <a:schemeClr val="bg1"/>
                </a:solidFill>
                <a:latin typeface="Times New Roman" panose="02020603050405020304" pitchFamily="18" charset="0"/>
                <a:cs typeface="Times New Roman" panose="02020603050405020304" pitchFamily="18" charset="0"/>
              </a:rPr>
              <a:t>Mevsimsel Stok : </a:t>
            </a:r>
            <a:r>
              <a:rPr lang="tr-TR" sz="2400" dirty="0">
                <a:latin typeface="Times New Roman" panose="02020603050405020304" pitchFamily="18" charset="0"/>
                <a:cs typeface="Times New Roman" panose="02020603050405020304" pitchFamily="18" charset="0"/>
              </a:rPr>
              <a:t>Bir özel alış/satış dönemi (sezonu) başlamadan önce sezon boyunca oluşacak üretimi/tüketimi  karşılamak üzere tutulan stoktur.  Örneğin kırtasiye sektöründe okul öncesi dönemde daha fazla stok bulundurulur. Diğer bir örnek gıda sektöründen verilebilir. Domates ve bezelye hasat sezonlarında, zirai ürünler işlenerek stoklanır. </a:t>
            </a:r>
          </a:p>
          <a:p>
            <a:pPr algn="just"/>
            <a:endParaRPr lang="tr-TR" sz="2400" b="1" dirty="0">
              <a:solidFill>
                <a:schemeClr val="bg1"/>
              </a:solidFill>
              <a:latin typeface="Times New Roman" panose="02020603050405020304" pitchFamily="18" charset="0"/>
              <a:cs typeface="Times New Roman" panose="02020603050405020304" pitchFamily="18" charset="0"/>
            </a:endParaRPr>
          </a:p>
          <a:p>
            <a:pPr algn="just"/>
            <a:r>
              <a:rPr lang="tr-TR" sz="2400" b="1" dirty="0">
                <a:solidFill>
                  <a:schemeClr val="bg1"/>
                </a:solidFill>
                <a:latin typeface="Times New Roman" panose="02020603050405020304" pitchFamily="18" charset="0"/>
                <a:cs typeface="Times New Roman" panose="02020603050405020304" pitchFamily="18" charset="0"/>
              </a:rPr>
              <a:t>Spekülatif Stok : </a:t>
            </a:r>
            <a:r>
              <a:rPr lang="tr-TR" sz="2400" dirty="0">
                <a:latin typeface="Times New Roman" panose="02020603050405020304" pitchFamily="18" charset="0"/>
                <a:cs typeface="Times New Roman" panose="02020603050405020304" pitchFamily="18" charset="0"/>
              </a:rPr>
              <a:t>Oluşabilecek fiyat değişimlerine karşı avantaj sağlayabilmek için tutulan stoklardır. Fiyat d</a:t>
            </a:r>
            <a:r>
              <a:rPr lang="tr-TR" sz="2400" b="0" i="0" dirty="0">
                <a:effectLst/>
                <a:latin typeface="Times New Roman" panose="02020603050405020304" pitchFamily="18" charset="0"/>
                <a:cs typeface="Times New Roman" panose="02020603050405020304" pitchFamily="18" charset="0"/>
              </a:rPr>
              <a:t>algalanmasından etkilenmemek için stok tutulur.</a:t>
            </a:r>
          </a:p>
          <a:p>
            <a:pPr algn="just"/>
            <a:endParaRPr lang="tr-TR" sz="2400" b="1" dirty="0">
              <a:solidFill>
                <a:schemeClr val="bg1"/>
              </a:solidFill>
              <a:latin typeface="Times New Roman" panose="02020603050405020304" pitchFamily="18" charset="0"/>
              <a:cs typeface="Times New Roman" panose="02020603050405020304" pitchFamily="18" charset="0"/>
            </a:endParaRPr>
          </a:p>
          <a:p>
            <a:pPr algn="just"/>
            <a:r>
              <a:rPr lang="tr-TR" sz="2400" b="1" dirty="0">
                <a:solidFill>
                  <a:schemeClr val="bg1"/>
                </a:solidFill>
                <a:latin typeface="Times New Roman" panose="02020603050405020304" pitchFamily="18" charset="0"/>
                <a:cs typeface="Times New Roman" panose="02020603050405020304" pitchFamily="18" charset="0"/>
              </a:rPr>
              <a:t>Promosyon </a:t>
            </a:r>
            <a:r>
              <a:rPr lang="tr-TR" sz="2400" b="1" dirty="0" err="1">
                <a:solidFill>
                  <a:schemeClr val="bg1"/>
                </a:solidFill>
                <a:latin typeface="Times New Roman" panose="02020603050405020304" pitchFamily="18" charset="0"/>
                <a:cs typeface="Times New Roman" panose="02020603050405020304" pitchFamily="18" charset="0"/>
              </a:rPr>
              <a:t>Stoğu</a:t>
            </a:r>
            <a:r>
              <a:rPr lang="tr-TR" sz="2400" b="1" dirty="0">
                <a:solidFill>
                  <a:schemeClr val="bg1"/>
                </a:solidFill>
                <a:latin typeface="Times New Roman" panose="02020603050405020304" pitchFamily="18" charset="0"/>
                <a:cs typeface="Times New Roman" panose="02020603050405020304" pitchFamily="18" charset="0"/>
              </a:rPr>
              <a:t> : </a:t>
            </a:r>
            <a:r>
              <a:rPr lang="tr-TR" sz="2400" dirty="0">
                <a:latin typeface="Times New Roman" panose="02020603050405020304" pitchFamily="18" charset="0"/>
                <a:cs typeface="Times New Roman" panose="02020603050405020304" pitchFamily="18" charset="0"/>
              </a:rPr>
              <a:t>Pazarlama kapsamında yapılan promosyon (indirimli satış, hediyeli satış vb. ) durumlarında oluşabilecek fazla satışlar için bulundurulan satışlardır.  </a:t>
            </a:r>
            <a:endParaRPr lang="tr-TR"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3601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7BE4492-38C9-46B9-96A7-5EDE1168B56A}"/>
              </a:ext>
            </a:extLst>
          </p:cNvPr>
          <p:cNvSpPr txBox="1"/>
          <p:nvPr/>
        </p:nvSpPr>
        <p:spPr>
          <a:xfrm>
            <a:off x="1799208" y="1242873"/>
            <a:ext cx="8232560" cy="400110"/>
          </a:xfrm>
          <a:prstGeom prst="rect">
            <a:avLst/>
          </a:prstGeom>
          <a:noFill/>
        </p:spPr>
        <p:txBody>
          <a:bodyPr wrap="square" rtlCol="0">
            <a:spAutoFit/>
          </a:bodyPr>
          <a:lstStyle/>
          <a:p>
            <a:endParaRPr lang="tr-TR" sz="2000" dirty="0"/>
          </a:p>
        </p:txBody>
      </p:sp>
      <p:sp>
        <p:nvSpPr>
          <p:cNvPr id="3" name="Dikdörtgen 2"/>
          <p:cNvSpPr/>
          <p:nvPr/>
        </p:nvSpPr>
        <p:spPr>
          <a:xfrm>
            <a:off x="1364342" y="502644"/>
            <a:ext cx="9506858" cy="4893647"/>
          </a:xfrm>
          <a:prstGeom prst="rect">
            <a:avLst/>
          </a:prstGeom>
        </p:spPr>
        <p:txBody>
          <a:bodyPr wrap="square">
            <a:spAutoFit/>
          </a:bodyPr>
          <a:lstStyle/>
          <a:p>
            <a:pPr algn="just"/>
            <a:endParaRPr lang="tr-TR" sz="2400" dirty="0">
              <a:latin typeface="Times New Roman" panose="02020603050405020304" pitchFamily="18" charset="0"/>
              <a:cs typeface="Times New Roman" panose="02020603050405020304" pitchFamily="18" charset="0"/>
            </a:endParaRPr>
          </a:p>
          <a:p>
            <a:pPr algn="just"/>
            <a:r>
              <a:rPr lang="tr-TR" sz="2400" b="1" dirty="0">
                <a:solidFill>
                  <a:schemeClr val="bg1"/>
                </a:solidFill>
                <a:latin typeface="Times New Roman" panose="02020603050405020304" pitchFamily="18" charset="0"/>
                <a:cs typeface="Times New Roman" panose="02020603050405020304" pitchFamily="18" charset="0"/>
              </a:rPr>
              <a:t>Konsinye stok : </a:t>
            </a:r>
            <a:r>
              <a:rPr lang="tr-TR" sz="2400" dirty="0">
                <a:latin typeface="Times New Roman" panose="02020603050405020304" pitchFamily="18" charset="0"/>
                <a:cs typeface="Times New Roman" panose="02020603050405020304" pitchFamily="18" charset="0"/>
              </a:rPr>
              <a:t>Malzeme teslim alındığında değil, kullanıldığında ödemesi yapılan stoklardır. Bu stoklar, fiilen müşteride durmalarına rağmen, ödemesi yapılana kadar tedarikçiye ait olup, müşteri tarafından kullanılmayan kısım iade edilir</a:t>
            </a:r>
            <a:r>
              <a:rPr lang="tr-TR" sz="2400" dirty="0" smtClean="0">
                <a:latin typeface="Times New Roman" panose="02020603050405020304" pitchFamily="18" charset="0"/>
                <a:cs typeface="Times New Roman" panose="02020603050405020304" pitchFamily="18" charset="0"/>
              </a:rPr>
              <a:t>.</a:t>
            </a:r>
          </a:p>
          <a:p>
            <a:pPr algn="just"/>
            <a:endParaRPr lang="tr-TR" sz="2400" dirty="0">
              <a:latin typeface="Times New Roman" panose="02020603050405020304" pitchFamily="18" charset="0"/>
              <a:cs typeface="Times New Roman" panose="02020603050405020304" pitchFamily="18" charset="0"/>
            </a:endParaRPr>
          </a:p>
          <a:p>
            <a:pPr algn="just"/>
            <a:r>
              <a:rPr lang="tr-TR" sz="2400" b="1" dirty="0" smtClean="0">
                <a:solidFill>
                  <a:schemeClr val="bg1"/>
                </a:solidFill>
                <a:latin typeface="Times New Roman" panose="02020603050405020304" pitchFamily="18" charset="0"/>
                <a:cs typeface="Times New Roman" panose="02020603050405020304" pitchFamily="18" charset="0"/>
              </a:rPr>
              <a:t>Transit Stokları : </a:t>
            </a:r>
            <a:r>
              <a:rPr lang="tr-TR" sz="2400" dirty="0" smtClean="0">
                <a:latin typeface="Times New Roman" panose="02020603050405020304" pitchFamily="18" charset="0"/>
                <a:cs typeface="Times New Roman" panose="02020603050405020304" pitchFamily="18" charset="0"/>
              </a:rPr>
              <a:t>Transit sözcüğü, ürünlerin bir yerden başka bir yere nakli sırasında kullanılır. Çevrim stoklarının bir parçası olarak da düşünülebilir. Yoldaki (sipariş edilmiş) stok olarak da adlandırılır. Çünkü kullanıma ve satışa uygun değildir. </a:t>
            </a:r>
          </a:p>
          <a:p>
            <a:pPr algn="just"/>
            <a:endParaRPr lang="tr-TR" sz="2400" b="1" dirty="0">
              <a:solidFill>
                <a:schemeClr val="bg1"/>
              </a:solidFill>
              <a:latin typeface="Times New Roman" panose="02020603050405020304" pitchFamily="18" charset="0"/>
              <a:cs typeface="Times New Roman" panose="02020603050405020304" pitchFamily="18" charset="0"/>
            </a:endParaRPr>
          </a:p>
          <a:p>
            <a:pPr algn="just"/>
            <a:r>
              <a:rPr lang="tr-TR" sz="2400" b="1" dirty="0" smtClean="0">
                <a:solidFill>
                  <a:schemeClr val="bg1"/>
                </a:solidFill>
                <a:latin typeface="Times New Roman" panose="02020603050405020304" pitchFamily="18" charset="0"/>
                <a:cs typeface="Times New Roman" panose="02020603050405020304" pitchFamily="18" charset="0"/>
              </a:rPr>
              <a:t>Ölü (Atıl) Stok : </a:t>
            </a:r>
            <a:r>
              <a:rPr lang="tr-TR" sz="2400" dirty="0" smtClean="0">
                <a:latin typeface="Times New Roman" panose="02020603050405020304" pitchFamily="18" charset="0"/>
                <a:cs typeface="Times New Roman" panose="02020603050405020304" pitchFamily="18" charset="0"/>
              </a:rPr>
              <a:t>Belirli bir süre boyunca talebi hiç olmayan ürünlerdir. Bazı firmalar bu ölü stokları satabilir veya yeniden işleyebilir. </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96832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7BE4492-38C9-46B9-96A7-5EDE1168B56A}"/>
              </a:ext>
            </a:extLst>
          </p:cNvPr>
          <p:cNvSpPr txBox="1"/>
          <p:nvPr/>
        </p:nvSpPr>
        <p:spPr>
          <a:xfrm>
            <a:off x="2170612" y="478599"/>
            <a:ext cx="8232560" cy="707886"/>
          </a:xfrm>
          <a:prstGeom prst="rect">
            <a:avLst/>
          </a:prstGeom>
          <a:noFill/>
        </p:spPr>
        <p:txBody>
          <a:bodyPr wrap="square" rtlCol="0">
            <a:spAutoFit/>
          </a:bodyPr>
          <a:lstStyle/>
          <a:p>
            <a:r>
              <a:rPr lang="tr-TR" sz="4000" b="1" dirty="0" smtClean="0">
                <a:solidFill>
                  <a:schemeClr val="bg1"/>
                </a:solidFill>
                <a:latin typeface="Times New Roman" panose="02020603050405020304" pitchFamily="18" charset="0"/>
                <a:cs typeface="Times New Roman" panose="02020603050405020304" pitchFamily="18" charset="0"/>
              </a:rPr>
              <a:t>STOK DEVİR HIZI</a:t>
            </a:r>
            <a:endParaRPr lang="tr-TR" sz="4000" b="1" dirty="0">
              <a:solidFill>
                <a:schemeClr val="bg1"/>
              </a:solidFill>
              <a:latin typeface="Times New Roman" panose="02020603050405020304" pitchFamily="18" charset="0"/>
              <a:cs typeface="Times New Roman" panose="02020603050405020304" pitchFamily="18" charset="0"/>
            </a:endParaRPr>
          </a:p>
        </p:txBody>
      </p:sp>
      <p:sp>
        <p:nvSpPr>
          <p:cNvPr id="3" name="Dikdörtgen 2"/>
          <p:cNvSpPr/>
          <p:nvPr/>
        </p:nvSpPr>
        <p:spPr>
          <a:xfrm>
            <a:off x="973186" y="1356659"/>
            <a:ext cx="10627412" cy="3847207"/>
          </a:xfrm>
          <a:prstGeom prst="rect">
            <a:avLst/>
          </a:prstGeom>
        </p:spPr>
        <p:txBody>
          <a:bodyPr wrap="square">
            <a:spAutoFit/>
          </a:bodyPr>
          <a:lstStyle/>
          <a:p>
            <a:r>
              <a:rPr lang="tr-TR" sz="2800" dirty="0">
                <a:latin typeface="Times New Roman" panose="02020603050405020304" pitchFamily="18" charset="0"/>
                <a:cs typeface="Times New Roman" panose="02020603050405020304" pitchFamily="18" charset="0"/>
              </a:rPr>
              <a:t>Stok devir hızı, bir firmanın stoklarında yer alan ürünlerin yıl içerisindeki devir sayısını gösteren bir hesaplama yöntemidir. Başka bir deyişle, firmanın bir yıl içerisinde stoklarını kaç kez yenilediğini göstermektedir</a:t>
            </a:r>
            <a:r>
              <a:rPr lang="tr-TR" sz="2800" dirty="0" smtClean="0">
                <a:latin typeface="Times New Roman" panose="02020603050405020304" pitchFamily="18" charset="0"/>
                <a:cs typeface="Times New Roman" panose="02020603050405020304" pitchFamily="18" charset="0"/>
              </a:rPr>
              <a:t>.</a:t>
            </a:r>
          </a:p>
          <a:p>
            <a:endParaRPr lang="tr-TR" sz="2800" b="1" dirty="0">
              <a:latin typeface="Times New Roman" panose="02020603050405020304" pitchFamily="18" charset="0"/>
              <a:cs typeface="Times New Roman" panose="02020603050405020304" pitchFamily="18" charset="0"/>
            </a:endParaRPr>
          </a:p>
          <a:p>
            <a:r>
              <a:rPr lang="tr-TR" sz="2800" b="1" u="sng" dirty="0" smtClean="0">
                <a:latin typeface="Times New Roman" panose="02020603050405020304" pitchFamily="18" charset="0"/>
                <a:cs typeface="Times New Roman" panose="02020603050405020304" pitchFamily="18" charset="0"/>
              </a:rPr>
              <a:t>Stok Devir Hızı </a:t>
            </a:r>
            <a:r>
              <a:rPr lang="tr-TR" sz="2800" b="1" dirty="0" smtClean="0">
                <a:latin typeface="Times New Roman" panose="02020603050405020304" pitchFamily="18" charset="0"/>
                <a:cs typeface="Times New Roman" panose="02020603050405020304" pitchFamily="18" charset="0"/>
              </a:rPr>
              <a:t>= Satılan Malın Maliyeti / Ortalama Stok Değeri </a:t>
            </a:r>
          </a:p>
          <a:p>
            <a:endParaRPr lang="tr-TR" sz="2800" b="1" dirty="0">
              <a:latin typeface="Times New Roman" panose="02020603050405020304" pitchFamily="18" charset="0"/>
              <a:cs typeface="Times New Roman" panose="02020603050405020304" pitchFamily="18" charset="0"/>
            </a:endParaRPr>
          </a:p>
          <a:p>
            <a:r>
              <a:rPr lang="tr-TR" sz="2400" b="1" u="sng" dirty="0" smtClean="0">
                <a:latin typeface="Times New Roman" panose="02020603050405020304" pitchFamily="18" charset="0"/>
                <a:cs typeface="Times New Roman" panose="02020603050405020304" pitchFamily="18" charset="0"/>
              </a:rPr>
              <a:t>Ortalama stok değeri </a:t>
            </a:r>
            <a:r>
              <a:rPr lang="tr-TR" sz="2400" b="1" dirty="0" smtClean="0">
                <a:latin typeface="Times New Roman" panose="02020603050405020304" pitchFamily="18" charset="0"/>
                <a:cs typeface="Times New Roman" panose="02020603050405020304" pitchFamily="18" charset="0"/>
              </a:rPr>
              <a:t>= (1.Gün </a:t>
            </a:r>
            <a:r>
              <a:rPr lang="tr-TR" sz="2400" b="1" dirty="0" err="1" smtClean="0">
                <a:latin typeface="Times New Roman" panose="02020603050405020304" pitchFamily="18" charset="0"/>
                <a:cs typeface="Times New Roman" panose="02020603050405020304" pitchFamily="18" charset="0"/>
              </a:rPr>
              <a:t>Stoğu</a:t>
            </a:r>
            <a:r>
              <a:rPr lang="tr-TR" sz="2400" b="1" dirty="0" smtClean="0">
                <a:latin typeface="Times New Roman" panose="02020603050405020304" pitchFamily="18" charset="0"/>
                <a:cs typeface="Times New Roman" panose="02020603050405020304" pitchFamily="18" charset="0"/>
              </a:rPr>
              <a:t> + 2.Gün </a:t>
            </a:r>
            <a:r>
              <a:rPr lang="tr-TR" sz="2400" b="1" dirty="0" err="1" smtClean="0">
                <a:latin typeface="Times New Roman" panose="02020603050405020304" pitchFamily="18" charset="0"/>
                <a:cs typeface="Times New Roman" panose="02020603050405020304" pitchFamily="18" charset="0"/>
              </a:rPr>
              <a:t>Stoğu</a:t>
            </a:r>
            <a:r>
              <a:rPr lang="tr-TR" sz="2400" b="1" dirty="0" smtClean="0">
                <a:latin typeface="Times New Roman" panose="02020603050405020304" pitchFamily="18" charset="0"/>
                <a:cs typeface="Times New Roman" panose="02020603050405020304" pitchFamily="18" charset="0"/>
              </a:rPr>
              <a:t> + … + </a:t>
            </a:r>
            <a:r>
              <a:rPr lang="tr-TR" sz="2400" b="1" dirty="0" err="1" smtClean="0">
                <a:latin typeface="Times New Roman" panose="02020603050405020304" pitchFamily="18" charset="0"/>
                <a:cs typeface="Times New Roman" panose="02020603050405020304" pitchFamily="18" charset="0"/>
              </a:rPr>
              <a:t>n.Gün</a:t>
            </a:r>
            <a:r>
              <a:rPr lang="tr-TR" sz="2400" b="1" dirty="0" smtClean="0">
                <a:latin typeface="Times New Roman" panose="02020603050405020304" pitchFamily="18" charset="0"/>
                <a:cs typeface="Times New Roman" panose="02020603050405020304" pitchFamily="18" charset="0"/>
              </a:rPr>
              <a:t> </a:t>
            </a:r>
            <a:r>
              <a:rPr lang="tr-TR" sz="2400" b="1" dirty="0" err="1" smtClean="0">
                <a:latin typeface="Times New Roman" panose="02020603050405020304" pitchFamily="18" charset="0"/>
                <a:cs typeface="Times New Roman" panose="02020603050405020304" pitchFamily="18" charset="0"/>
              </a:rPr>
              <a:t>Stoğu</a:t>
            </a:r>
            <a:r>
              <a:rPr lang="tr-TR" sz="2400" b="1" dirty="0" smtClean="0">
                <a:latin typeface="Times New Roman" panose="02020603050405020304" pitchFamily="18" charset="0"/>
                <a:cs typeface="Times New Roman" panose="02020603050405020304" pitchFamily="18" charset="0"/>
              </a:rPr>
              <a:t>)/n </a:t>
            </a:r>
          </a:p>
          <a:p>
            <a:r>
              <a:rPr lang="tr-TR" sz="2400" dirty="0" smtClean="0">
                <a:latin typeface="Times New Roman" panose="02020603050405020304" pitchFamily="18" charset="0"/>
                <a:cs typeface="Times New Roman" panose="02020603050405020304" pitchFamily="18" charset="0"/>
              </a:rPr>
              <a:t> </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08196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7BE4492-38C9-46B9-96A7-5EDE1168B56A}"/>
              </a:ext>
            </a:extLst>
          </p:cNvPr>
          <p:cNvSpPr txBox="1"/>
          <p:nvPr/>
        </p:nvSpPr>
        <p:spPr>
          <a:xfrm>
            <a:off x="1799208" y="1242873"/>
            <a:ext cx="8232560" cy="400110"/>
          </a:xfrm>
          <a:prstGeom prst="rect">
            <a:avLst/>
          </a:prstGeom>
          <a:noFill/>
        </p:spPr>
        <p:txBody>
          <a:bodyPr wrap="square" rtlCol="0">
            <a:spAutoFit/>
          </a:bodyPr>
          <a:lstStyle/>
          <a:p>
            <a:endParaRPr lang="tr-TR" sz="2000" dirty="0"/>
          </a:p>
        </p:txBody>
      </p:sp>
      <p:sp>
        <p:nvSpPr>
          <p:cNvPr id="3" name="Metin kutusu 2"/>
          <p:cNvSpPr txBox="1"/>
          <p:nvPr/>
        </p:nvSpPr>
        <p:spPr>
          <a:xfrm>
            <a:off x="968991" y="859809"/>
            <a:ext cx="10522423" cy="4832092"/>
          </a:xfrm>
          <a:prstGeom prst="rect">
            <a:avLst/>
          </a:prstGeom>
          <a:noFill/>
        </p:spPr>
        <p:txBody>
          <a:bodyPr wrap="square" rtlCol="0">
            <a:spAutoFit/>
          </a:bodyPr>
          <a:lstStyle/>
          <a:p>
            <a:r>
              <a:rPr lang="tr-TR" sz="2800" dirty="0" smtClean="0">
                <a:latin typeface="Times New Roman" panose="02020603050405020304" pitchFamily="18" charset="0"/>
                <a:cs typeface="Times New Roman" panose="02020603050405020304" pitchFamily="18" charset="0"/>
              </a:rPr>
              <a:t>Örneğin, bir şirkette bir ürünün bir dönemine ilişkin satılan malın maliyeti 500 PB ve aynı dönemin ortalama stok değeri 100 PB ise stok devir hızı ( 500/100) 5 olmaktadır.</a:t>
            </a:r>
          </a:p>
          <a:p>
            <a:endParaRPr lang="tr-TR" sz="2800" b="1" dirty="0">
              <a:solidFill>
                <a:schemeClr val="bg1"/>
              </a:solidFill>
              <a:latin typeface="Times New Roman" panose="02020603050405020304" pitchFamily="18" charset="0"/>
              <a:cs typeface="Times New Roman" panose="02020603050405020304" pitchFamily="18" charset="0"/>
            </a:endParaRPr>
          </a:p>
          <a:p>
            <a:r>
              <a:rPr lang="tr-TR" sz="2800" b="1" u="sng" dirty="0" smtClean="0">
                <a:solidFill>
                  <a:schemeClr val="bg1"/>
                </a:solidFill>
                <a:latin typeface="Times New Roman" panose="02020603050405020304" pitchFamily="18" charset="0"/>
                <a:cs typeface="Times New Roman" panose="02020603050405020304" pitchFamily="18" charset="0"/>
              </a:rPr>
              <a:t>Stok Gün </a:t>
            </a:r>
            <a:r>
              <a:rPr lang="tr-TR" sz="2800" b="1" u="sng" dirty="0">
                <a:solidFill>
                  <a:schemeClr val="bg1"/>
                </a:solidFill>
                <a:latin typeface="Times New Roman" panose="02020603050405020304" pitchFamily="18" charset="0"/>
                <a:cs typeface="Times New Roman" panose="02020603050405020304" pitchFamily="18" charset="0"/>
              </a:rPr>
              <a:t>S</a:t>
            </a:r>
            <a:r>
              <a:rPr lang="tr-TR" sz="2800" b="1" u="sng" dirty="0" smtClean="0">
                <a:solidFill>
                  <a:schemeClr val="bg1"/>
                </a:solidFill>
                <a:latin typeface="Times New Roman" panose="02020603050405020304" pitchFamily="18" charset="0"/>
                <a:cs typeface="Times New Roman" panose="02020603050405020304" pitchFamily="18" charset="0"/>
              </a:rPr>
              <a:t>ayısı </a:t>
            </a:r>
            <a:r>
              <a:rPr lang="tr-TR" sz="2800" b="1" dirty="0" smtClean="0">
                <a:solidFill>
                  <a:schemeClr val="bg1"/>
                </a:solidFill>
                <a:latin typeface="Times New Roman" panose="02020603050405020304" pitchFamily="18" charset="0"/>
                <a:cs typeface="Times New Roman" panose="02020603050405020304" pitchFamily="18" charset="0"/>
              </a:rPr>
              <a:t>= </a:t>
            </a:r>
            <a:r>
              <a:rPr lang="tr-TR" sz="2800" dirty="0" smtClean="0">
                <a:solidFill>
                  <a:schemeClr val="bg1"/>
                </a:solidFill>
                <a:latin typeface="Times New Roman" panose="02020603050405020304" pitchFamily="18" charset="0"/>
                <a:cs typeface="Times New Roman" panose="02020603050405020304" pitchFamily="18" charset="0"/>
              </a:rPr>
              <a:t>Ortalama Stok değeri / ( Satılan Malın Maliyeti/365)</a:t>
            </a:r>
          </a:p>
          <a:p>
            <a:endParaRPr lang="tr-TR" sz="2800" dirty="0">
              <a:solidFill>
                <a:schemeClr val="bg1"/>
              </a:solidFill>
              <a:latin typeface="Times New Roman" panose="02020603050405020304" pitchFamily="18" charset="0"/>
              <a:cs typeface="Times New Roman" panose="02020603050405020304" pitchFamily="18" charset="0"/>
            </a:endParaRPr>
          </a:p>
          <a:p>
            <a:r>
              <a:rPr lang="tr-TR" sz="2800" dirty="0" smtClean="0">
                <a:solidFill>
                  <a:schemeClr val="bg1"/>
                </a:solidFill>
                <a:latin typeface="Times New Roman" panose="02020603050405020304" pitchFamily="18" charset="0"/>
                <a:cs typeface="Times New Roman" panose="02020603050405020304" pitchFamily="18" charset="0"/>
              </a:rPr>
              <a:t>Yukarıdaki örnek için stok gün sayısı, aşağıdaki şekilde hesaplanır: </a:t>
            </a:r>
          </a:p>
          <a:p>
            <a:endParaRPr lang="tr-TR" sz="2800" dirty="0">
              <a:solidFill>
                <a:schemeClr val="bg1"/>
              </a:solidFill>
              <a:latin typeface="Times New Roman" panose="02020603050405020304" pitchFamily="18" charset="0"/>
              <a:cs typeface="Times New Roman" panose="02020603050405020304" pitchFamily="18" charset="0"/>
            </a:endParaRPr>
          </a:p>
          <a:p>
            <a:r>
              <a:rPr lang="tr-TR" sz="2800" b="1" u="sng" dirty="0" smtClean="0">
                <a:solidFill>
                  <a:schemeClr val="bg1"/>
                </a:solidFill>
                <a:latin typeface="Times New Roman" panose="02020603050405020304" pitchFamily="18" charset="0"/>
                <a:cs typeface="Times New Roman" panose="02020603050405020304" pitchFamily="18" charset="0"/>
              </a:rPr>
              <a:t>Stok Gün Sayısı </a:t>
            </a:r>
            <a:r>
              <a:rPr lang="tr-TR" sz="2800" b="1" dirty="0" smtClean="0">
                <a:solidFill>
                  <a:schemeClr val="bg1"/>
                </a:solidFill>
                <a:latin typeface="Times New Roman" panose="02020603050405020304" pitchFamily="18" charset="0"/>
                <a:cs typeface="Times New Roman" panose="02020603050405020304" pitchFamily="18" charset="0"/>
              </a:rPr>
              <a:t>= 100 / (500/365) = 73 gün</a:t>
            </a:r>
          </a:p>
          <a:p>
            <a:endParaRPr lang="tr-TR" sz="2800" b="1" dirty="0">
              <a:solidFill>
                <a:schemeClr val="bg1"/>
              </a:solidFill>
              <a:latin typeface="Times New Roman" panose="02020603050405020304" pitchFamily="18" charset="0"/>
              <a:cs typeface="Times New Roman" panose="02020603050405020304" pitchFamily="18" charset="0"/>
            </a:endParaRPr>
          </a:p>
          <a:p>
            <a:r>
              <a:rPr lang="tr-TR" sz="2800" b="1" dirty="0" smtClean="0">
                <a:solidFill>
                  <a:schemeClr val="bg1"/>
                </a:solidFill>
                <a:latin typeface="Times New Roman" panose="02020603050405020304" pitchFamily="18" charset="0"/>
                <a:cs typeface="Times New Roman" panose="02020603050405020304" pitchFamily="18" charset="0"/>
              </a:rPr>
              <a:t>Yani stok, 73 günde bir devrolmaktadır.</a:t>
            </a:r>
            <a:endParaRPr lang="tr-TR" sz="28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87101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7BE4492-38C9-46B9-96A7-5EDE1168B56A}"/>
              </a:ext>
            </a:extLst>
          </p:cNvPr>
          <p:cNvSpPr txBox="1"/>
          <p:nvPr/>
        </p:nvSpPr>
        <p:spPr>
          <a:xfrm>
            <a:off x="1799208" y="1242873"/>
            <a:ext cx="8232560" cy="400110"/>
          </a:xfrm>
          <a:prstGeom prst="rect">
            <a:avLst/>
          </a:prstGeom>
          <a:noFill/>
        </p:spPr>
        <p:txBody>
          <a:bodyPr wrap="square" rtlCol="0">
            <a:spAutoFit/>
          </a:bodyPr>
          <a:lstStyle/>
          <a:p>
            <a:endParaRPr lang="tr-TR" sz="2000" dirty="0"/>
          </a:p>
        </p:txBody>
      </p:sp>
      <p:sp>
        <p:nvSpPr>
          <p:cNvPr id="4" name="Metin kutusu 3"/>
          <p:cNvSpPr txBox="1"/>
          <p:nvPr/>
        </p:nvSpPr>
        <p:spPr>
          <a:xfrm>
            <a:off x="1404477" y="573290"/>
            <a:ext cx="9022022" cy="5539978"/>
          </a:xfrm>
          <a:prstGeom prst="rect">
            <a:avLst/>
          </a:prstGeom>
          <a:noFill/>
        </p:spPr>
        <p:txBody>
          <a:bodyPr wrap="none" rtlCol="0">
            <a:spAutoFit/>
          </a:bodyPr>
          <a:lstStyle/>
          <a:p>
            <a:r>
              <a:rPr lang="tr-TR" sz="2400" dirty="0" smtClean="0">
                <a:latin typeface="Times New Roman" panose="02020603050405020304" pitchFamily="18" charset="0"/>
                <a:cs typeface="Times New Roman" panose="02020603050405020304" pitchFamily="18" charset="0"/>
              </a:rPr>
              <a:t>Bazı ürünlere ilişkin ideal yıllık stok devir hızları aşağıda belirtilmiştir :</a:t>
            </a:r>
          </a:p>
          <a:p>
            <a:endParaRPr lang="tr-TR" sz="2400" dirty="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Gıda : 38,7</a:t>
            </a:r>
          </a:p>
          <a:p>
            <a:r>
              <a:rPr lang="tr-TR" sz="2400" dirty="0" smtClean="0">
                <a:latin typeface="Times New Roman" panose="02020603050405020304" pitchFamily="18" charset="0"/>
                <a:cs typeface="Times New Roman" panose="02020603050405020304" pitchFamily="18" charset="0"/>
              </a:rPr>
              <a:t>Süt Ürünleri : 19,3</a:t>
            </a:r>
          </a:p>
          <a:p>
            <a:r>
              <a:rPr lang="tr-TR" sz="2400" dirty="0" smtClean="0">
                <a:latin typeface="Times New Roman" panose="02020603050405020304" pitchFamily="18" charset="0"/>
                <a:cs typeface="Times New Roman" panose="02020603050405020304" pitchFamily="18" charset="0"/>
              </a:rPr>
              <a:t>Oto ve Ev Malzemeleri : 8,9 </a:t>
            </a:r>
          </a:p>
          <a:p>
            <a:r>
              <a:rPr lang="tr-TR" sz="2400" dirty="0" smtClean="0">
                <a:latin typeface="Times New Roman" panose="02020603050405020304" pitchFamily="18" charset="0"/>
                <a:cs typeface="Times New Roman" panose="02020603050405020304" pitchFamily="18" charset="0"/>
              </a:rPr>
              <a:t>Endüstriyel Kimya : 6,6 </a:t>
            </a:r>
          </a:p>
          <a:p>
            <a:r>
              <a:rPr lang="tr-TR" sz="2400" dirty="0" smtClean="0">
                <a:latin typeface="Times New Roman" panose="02020603050405020304" pitchFamily="18" charset="0"/>
                <a:cs typeface="Times New Roman" panose="02020603050405020304" pitchFamily="18" charset="0"/>
              </a:rPr>
              <a:t>Otomobil : 5 </a:t>
            </a:r>
          </a:p>
          <a:p>
            <a:r>
              <a:rPr lang="tr-TR" sz="2400" dirty="0" smtClean="0">
                <a:latin typeface="Times New Roman" panose="02020603050405020304" pitchFamily="18" charset="0"/>
                <a:cs typeface="Times New Roman" panose="02020603050405020304" pitchFamily="18" charset="0"/>
              </a:rPr>
              <a:t>Elektronik parçalar : 5,7</a:t>
            </a:r>
          </a:p>
          <a:p>
            <a:r>
              <a:rPr lang="tr-TR" sz="2400" dirty="0" smtClean="0">
                <a:latin typeface="Times New Roman" panose="02020603050405020304" pitchFamily="18" charset="0"/>
                <a:cs typeface="Times New Roman" panose="02020603050405020304" pitchFamily="18" charset="0"/>
              </a:rPr>
              <a:t>Mobilya : 4,8</a:t>
            </a:r>
          </a:p>
          <a:p>
            <a:r>
              <a:rPr lang="tr-TR" sz="2400" dirty="0" smtClean="0">
                <a:latin typeface="Times New Roman" panose="02020603050405020304" pitchFamily="18" charset="0"/>
                <a:cs typeface="Times New Roman" panose="02020603050405020304" pitchFamily="18" charset="0"/>
              </a:rPr>
              <a:t>Giysi : 4,5</a:t>
            </a:r>
          </a:p>
          <a:p>
            <a:r>
              <a:rPr lang="tr-TR" sz="2400" dirty="0" smtClean="0">
                <a:latin typeface="Times New Roman" panose="02020603050405020304" pitchFamily="18" charset="0"/>
                <a:cs typeface="Times New Roman" panose="02020603050405020304" pitchFamily="18" charset="0"/>
              </a:rPr>
              <a:t>Bilgisayar : 4,4</a:t>
            </a:r>
          </a:p>
          <a:p>
            <a:r>
              <a:rPr lang="tr-TR" sz="2400" dirty="0" smtClean="0">
                <a:latin typeface="Times New Roman" panose="02020603050405020304" pitchFamily="18" charset="0"/>
                <a:cs typeface="Times New Roman" panose="02020603050405020304" pitchFamily="18" charset="0"/>
              </a:rPr>
              <a:t>Ayakkabı : 3,7</a:t>
            </a:r>
          </a:p>
          <a:p>
            <a:r>
              <a:rPr lang="tr-TR" sz="2400" dirty="0" smtClean="0">
                <a:latin typeface="Times New Roman" panose="02020603050405020304" pitchFamily="18" charset="0"/>
                <a:cs typeface="Times New Roman" panose="02020603050405020304" pitchFamily="18" charset="0"/>
              </a:rPr>
              <a:t>Ev, Ses ve Video Donanımı : 3,4 </a:t>
            </a:r>
          </a:p>
          <a:p>
            <a:r>
              <a:rPr lang="tr-TR" sz="2400" dirty="0" smtClean="0">
                <a:latin typeface="Times New Roman" panose="02020603050405020304" pitchFamily="18" charset="0"/>
                <a:cs typeface="Times New Roman" panose="02020603050405020304" pitchFamily="18" charset="0"/>
              </a:rPr>
              <a:t>Mücevher : 2,6</a:t>
            </a:r>
          </a:p>
          <a:p>
            <a:endParaRPr lang="tr-TR" dirty="0" smtClean="0"/>
          </a:p>
        </p:txBody>
      </p:sp>
    </p:spTree>
    <p:extLst>
      <p:ext uri="{BB962C8B-B14F-4D97-AF65-F5344CB8AC3E}">
        <p14:creationId xmlns:p14="http://schemas.microsoft.com/office/powerpoint/2010/main" val="462946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7BE4492-38C9-46B9-96A7-5EDE1168B56A}"/>
              </a:ext>
            </a:extLst>
          </p:cNvPr>
          <p:cNvSpPr txBox="1"/>
          <p:nvPr/>
        </p:nvSpPr>
        <p:spPr>
          <a:xfrm>
            <a:off x="1253297" y="1051806"/>
            <a:ext cx="8232560" cy="646331"/>
          </a:xfrm>
          <a:prstGeom prst="rect">
            <a:avLst/>
          </a:prstGeom>
          <a:noFill/>
        </p:spPr>
        <p:txBody>
          <a:bodyPr wrap="square" rtlCol="0">
            <a:spAutoFit/>
          </a:bodyPr>
          <a:lstStyle/>
          <a:p>
            <a:r>
              <a:rPr lang="tr-TR" sz="3600" dirty="0" smtClean="0">
                <a:solidFill>
                  <a:schemeClr val="bg1"/>
                </a:solidFill>
                <a:latin typeface="Times New Roman" panose="02020603050405020304" pitchFamily="18" charset="0"/>
                <a:cs typeface="Times New Roman" panose="02020603050405020304" pitchFamily="18" charset="0"/>
              </a:rPr>
              <a:t>STOK MALİYETLERİ</a:t>
            </a:r>
            <a:endParaRPr lang="tr-TR" sz="3600" dirty="0">
              <a:solidFill>
                <a:schemeClr val="bg1"/>
              </a:solidFill>
              <a:latin typeface="Times New Roman" panose="02020603050405020304" pitchFamily="18" charset="0"/>
              <a:cs typeface="Times New Roman" panose="02020603050405020304" pitchFamily="18" charset="0"/>
            </a:endParaRPr>
          </a:p>
        </p:txBody>
      </p:sp>
      <p:sp>
        <p:nvSpPr>
          <p:cNvPr id="4" name="Metin kutusu 3"/>
          <p:cNvSpPr txBox="1"/>
          <p:nvPr/>
        </p:nvSpPr>
        <p:spPr>
          <a:xfrm>
            <a:off x="805217" y="2060811"/>
            <a:ext cx="11109279" cy="1938992"/>
          </a:xfrm>
          <a:prstGeom prst="rect">
            <a:avLst/>
          </a:prstGeom>
          <a:noFill/>
        </p:spPr>
        <p:txBody>
          <a:bodyPr wrap="square" rtlCol="0">
            <a:spAutoFit/>
          </a:bodyPr>
          <a:lstStyle/>
          <a:p>
            <a:r>
              <a:rPr lang="tr-TR" sz="2400" dirty="0" smtClean="0"/>
              <a:t>1.Elde Bulundurma ( Stok Bulundurma, Stok Taşıma, Elde Tutma) Maliyeti</a:t>
            </a:r>
          </a:p>
          <a:p>
            <a:endParaRPr lang="tr-TR" sz="2400" dirty="0" smtClean="0"/>
          </a:p>
          <a:p>
            <a:r>
              <a:rPr lang="tr-TR" sz="2400" dirty="0" smtClean="0"/>
              <a:t>2.Sipariş ve Üretim Hazırlık Maliyeti </a:t>
            </a:r>
          </a:p>
          <a:p>
            <a:endParaRPr lang="tr-TR" sz="2400" dirty="0" smtClean="0"/>
          </a:p>
          <a:p>
            <a:r>
              <a:rPr lang="tr-TR" sz="2400" dirty="0" smtClean="0"/>
              <a:t>3.Elde Bulundurmama Maliyeti </a:t>
            </a:r>
            <a:endParaRPr lang="tr-TR" sz="2400" dirty="0"/>
          </a:p>
        </p:txBody>
      </p:sp>
    </p:spTree>
    <p:extLst>
      <p:ext uri="{BB962C8B-B14F-4D97-AF65-F5344CB8AC3E}">
        <p14:creationId xmlns:p14="http://schemas.microsoft.com/office/powerpoint/2010/main" val="24500804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7BE4492-38C9-46B9-96A7-5EDE1168B56A}"/>
              </a:ext>
            </a:extLst>
          </p:cNvPr>
          <p:cNvSpPr txBox="1"/>
          <p:nvPr/>
        </p:nvSpPr>
        <p:spPr>
          <a:xfrm>
            <a:off x="1321537" y="969917"/>
            <a:ext cx="8232560" cy="584775"/>
          </a:xfrm>
          <a:prstGeom prst="rect">
            <a:avLst/>
          </a:prstGeom>
          <a:noFill/>
        </p:spPr>
        <p:txBody>
          <a:bodyPr wrap="square" rtlCol="0">
            <a:spAutoFit/>
          </a:bodyPr>
          <a:lstStyle/>
          <a:p>
            <a:r>
              <a:rPr lang="tr-TR" sz="3200" b="1" dirty="0" smtClean="0">
                <a:solidFill>
                  <a:schemeClr val="bg1"/>
                </a:solidFill>
                <a:latin typeface="Times New Roman" panose="02020603050405020304" pitchFamily="18" charset="0"/>
                <a:cs typeface="Times New Roman" panose="02020603050405020304" pitchFamily="18" charset="0"/>
              </a:rPr>
              <a:t>1. ELDE BULUNDURMA MALİYETİ </a:t>
            </a:r>
            <a:endParaRPr lang="tr-TR" sz="3200" b="1" dirty="0">
              <a:solidFill>
                <a:schemeClr val="bg1"/>
              </a:solidFill>
              <a:latin typeface="Times New Roman" panose="02020603050405020304" pitchFamily="18" charset="0"/>
              <a:cs typeface="Times New Roman" panose="02020603050405020304" pitchFamily="18" charset="0"/>
            </a:endParaRPr>
          </a:p>
        </p:txBody>
      </p:sp>
      <p:sp>
        <p:nvSpPr>
          <p:cNvPr id="4" name="Metin kutusu 3"/>
          <p:cNvSpPr txBox="1"/>
          <p:nvPr/>
        </p:nvSpPr>
        <p:spPr>
          <a:xfrm>
            <a:off x="761978" y="1897040"/>
            <a:ext cx="10988744" cy="2677656"/>
          </a:xfrm>
          <a:prstGeom prst="rect">
            <a:avLst/>
          </a:prstGeom>
          <a:noFill/>
        </p:spPr>
        <p:txBody>
          <a:bodyPr wrap="square" rtlCol="0">
            <a:spAutoFit/>
          </a:bodyPr>
          <a:lstStyle/>
          <a:p>
            <a:pPr algn="just"/>
            <a:r>
              <a:rPr lang="tr-TR" sz="2000" dirty="0" smtClean="0">
                <a:latin typeface="Times New Roman" panose="02020603050405020304" pitchFamily="18" charset="0"/>
                <a:cs typeface="Times New Roman" panose="02020603050405020304" pitchFamily="18" charset="0"/>
              </a:rPr>
              <a:t>Ürün veya hammadde olarak stoklarda bekleyen her çeşit malzemelerin getireceği mali yükü ölçmek amacıyla kullanılır. Beş bileşeni vardır :</a:t>
            </a:r>
          </a:p>
          <a:p>
            <a:endParaRPr lang="tr-TR"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tr-TR" sz="2200" dirty="0" smtClean="0">
                <a:latin typeface="Times New Roman" panose="02020603050405020304" pitchFamily="18" charset="0"/>
                <a:cs typeface="Times New Roman" panose="02020603050405020304" pitchFamily="18" charset="0"/>
              </a:rPr>
              <a:t> Sermaye Maliyeti</a:t>
            </a:r>
          </a:p>
          <a:p>
            <a:pPr marL="285750" indent="-285750">
              <a:buFont typeface="Wingdings" panose="05000000000000000000" pitchFamily="2" charset="2"/>
              <a:buChar char="Ø"/>
            </a:pPr>
            <a:r>
              <a:rPr lang="tr-TR" sz="2200" dirty="0">
                <a:latin typeface="Times New Roman" panose="02020603050405020304" pitchFamily="18" charset="0"/>
                <a:cs typeface="Times New Roman" panose="02020603050405020304" pitchFamily="18" charset="0"/>
              </a:rPr>
              <a:t> </a:t>
            </a:r>
            <a:r>
              <a:rPr lang="tr-TR" sz="2200" dirty="0" smtClean="0">
                <a:latin typeface="Times New Roman" panose="02020603050405020304" pitchFamily="18" charset="0"/>
                <a:cs typeface="Times New Roman" panose="02020603050405020304" pitchFamily="18" charset="0"/>
              </a:rPr>
              <a:t>Depolama ve </a:t>
            </a:r>
            <a:r>
              <a:rPr lang="tr-TR" sz="2200" dirty="0" err="1" smtClean="0">
                <a:latin typeface="Times New Roman" panose="02020603050405020304" pitchFamily="18" charset="0"/>
                <a:cs typeface="Times New Roman" panose="02020603050405020304" pitchFamily="18" charset="0"/>
              </a:rPr>
              <a:t>Elleçleme</a:t>
            </a:r>
            <a:r>
              <a:rPr lang="tr-TR" sz="2200" dirty="0" smtClean="0">
                <a:latin typeface="Times New Roman" panose="02020603050405020304" pitchFamily="18" charset="0"/>
                <a:cs typeface="Times New Roman" panose="02020603050405020304" pitchFamily="18" charset="0"/>
              </a:rPr>
              <a:t> Maliyeti </a:t>
            </a:r>
          </a:p>
          <a:p>
            <a:pPr marL="285750" indent="-285750">
              <a:buFont typeface="Wingdings" panose="05000000000000000000" pitchFamily="2" charset="2"/>
              <a:buChar char="Ø"/>
            </a:pPr>
            <a:r>
              <a:rPr lang="tr-TR" sz="2200" dirty="0">
                <a:latin typeface="Times New Roman" panose="02020603050405020304" pitchFamily="18" charset="0"/>
                <a:cs typeface="Times New Roman" panose="02020603050405020304" pitchFamily="18" charset="0"/>
              </a:rPr>
              <a:t> </a:t>
            </a:r>
            <a:r>
              <a:rPr lang="tr-TR" sz="2200" dirty="0" smtClean="0">
                <a:latin typeface="Times New Roman" panose="02020603050405020304" pitchFamily="18" charset="0"/>
                <a:cs typeface="Times New Roman" panose="02020603050405020304" pitchFamily="18" charset="0"/>
              </a:rPr>
              <a:t>Stok Riski ( Yıpranma, raf ömrü dolma, kayıp ve demode olma ) Maliyeti </a:t>
            </a:r>
          </a:p>
          <a:p>
            <a:pPr marL="285750" indent="-285750">
              <a:buFont typeface="Wingdings" panose="05000000000000000000" pitchFamily="2" charset="2"/>
              <a:buChar char="Ø"/>
            </a:pPr>
            <a:r>
              <a:rPr lang="tr-TR" sz="2200" dirty="0">
                <a:latin typeface="Times New Roman" panose="02020603050405020304" pitchFamily="18" charset="0"/>
                <a:cs typeface="Times New Roman" panose="02020603050405020304" pitchFamily="18" charset="0"/>
              </a:rPr>
              <a:t> </a:t>
            </a:r>
            <a:r>
              <a:rPr lang="tr-TR" sz="2200" dirty="0" smtClean="0">
                <a:latin typeface="Times New Roman" panose="02020603050405020304" pitchFamily="18" charset="0"/>
                <a:cs typeface="Times New Roman" panose="02020603050405020304" pitchFamily="18" charset="0"/>
              </a:rPr>
              <a:t>Stok Hizmet ( Sigorta, bakım, özel hizmet- soğuk ortam, malzeme karıştırma </a:t>
            </a:r>
            <a:r>
              <a:rPr lang="tr-TR" sz="2200" dirty="0" err="1" smtClean="0">
                <a:latin typeface="Times New Roman" panose="02020603050405020304" pitchFamily="18" charset="0"/>
                <a:cs typeface="Times New Roman" panose="02020603050405020304" pitchFamily="18" charset="0"/>
              </a:rPr>
              <a:t>vb</a:t>
            </a:r>
            <a:r>
              <a:rPr lang="tr-TR" sz="2200" dirty="0" smtClean="0">
                <a:latin typeface="Times New Roman" panose="02020603050405020304" pitchFamily="18" charset="0"/>
                <a:cs typeface="Times New Roman" panose="02020603050405020304" pitchFamily="18" charset="0"/>
              </a:rPr>
              <a:t> ) Maliyeti</a:t>
            </a:r>
          </a:p>
          <a:p>
            <a:pPr marL="285750" indent="-285750">
              <a:buFont typeface="Wingdings" panose="05000000000000000000" pitchFamily="2" charset="2"/>
              <a:buChar char="Ø"/>
            </a:pPr>
            <a:r>
              <a:rPr lang="tr-TR" sz="2200" dirty="0" smtClean="0">
                <a:latin typeface="Times New Roman" panose="02020603050405020304" pitchFamily="18" charset="0"/>
                <a:cs typeface="Times New Roman" panose="02020603050405020304" pitchFamily="18" charset="0"/>
              </a:rPr>
              <a:t> Vergi</a:t>
            </a:r>
            <a:endParaRPr lang="tr-TR"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12109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6DCE966-F1F8-45D9-BE3C-EC880F5188CD}"/>
              </a:ext>
            </a:extLst>
          </p:cNvPr>
          <p:cNvSpPr>
            <a:spLocks noGrp="1"/>
          </p:cNvSpPr>
          <p:nvPr>
            <p:ph type="ctrTitle"/>
          </p:nvPr>
        </p:nvSpPr>
        <p:spPr>
          <a:xfrm>
            <a:off x="449802" y="2070564"/>
            <a:ext cx="9259135" cy="1655761"/>
          </a:xfrm>
        </p:spPr>
        <p:txBody>
          <a:bodyPr>
            <a:normAutofit fontScale="90000"/>
          </a:bodyPr>
          <a:lstStyle/>
          <a:p>
            <a:pPr algn="ctr"/>
            <a:r>
              <a:rPr lang="tr-TR" sz="6000" dirty="0">
                <a:latin typeface="Times New Roman" panose="02020603050405020304" pitchFamily="18" charset="0"/>
                <a:cs typeface="Times New Roman" panose="02020603050405020304" pitchFamily="18" charset="0"/>
              </a:rPr>
              <a:t>Stok kontrol </a:t>
            </a:r>
            <a:br>
              <a:rPr lang="tr-TR" sz="6000" dirty="0">
                <a:latin typeface="Times New Roman" panose="02020603050405020304" pitchFamily="18" charset="0"/>
                <a:cs typeface="Times New Roman" panose="02020603050405020304" pitchFamily="18" charset="0"/>
              </a:rPr>
            </a:br>
            <a:r>
              <a:rPr lang="tr-TR" sz="6000" dirty="0">
                <a:latin typeface="Times New Roman" panose="02020603050405020304" pitchFamily="18" charset="0"/>
                <a:cs typeface="Times New Roman" panose="02020603050405020304" pitchFamily="18" charset="0"/>
              </a:rPr>
              <a:t>işlevi  </a:t>
            </a:r>
          </a:p>
        </p:txBody>
      </p:sp>
    </p:spTree>
    <p:extLst>
      <p:ext uri="{BB962C8B-B14F-4D97-AF65-F5344CB8AC3E}">
        <p14:creationId xmlns:p14="http://schemas.microsoft.com/office/powerpoint/2010/main" val="2213642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9BF27200-6A54-4B31-B024-6F1819DCCCB4}"/>
              </a:ext>
            </a:extLst>
          </p:cNvPr>
          <p:cNvSpPr txBox="1"/>
          <p:nvPr/>
        </p:nvSpPr>
        <p:spPr>
          <a:xfrm>
            <a:off x="1277429" y="2025402"/>
            <a:ext cx="5797119" cy="3416320"/>
          </a:xfrm>
          <a:prstGeom prst="rect">
            <a:avLst/>
          </a:prstGeom>
          <a:noFill/>
        </p:spPr>
        <p:txBody>
          <a:bodyPr wrap="square" rtlCol="0">
            <a:spAutoFit/>
          </a:bodyPr>
          <a:lstStyle/>
          <a:p>
            <a:pPr algn="just"/>
            <a:r>
              <a:rPr lang="tr-TR" dirty="0">
                <a:latin typeface="Times New Roman" panose="02020603050405020304" pitchFamily="18" charset="0"/>
                <a:cs typeface="Times New Roman" panose="02020603050405020304" pitchFamily="18" charset="0"/>
              </a:rPr>
              <a:t>Ürün için tedarik edilmesi gerekli malzeme ve yedek parçaların, </a:t>
            </a:r>
            <a:r>
              <a:rPr lang="tr-TR" sz="1800" b="1" i="0" u="sng" dirty="0">
                <a:solidFill>
                  <a:srgbClr val="000000"/>
                </a:solidFill>
                <a:effectLst/>
                <a:latin typeface="Times New Roman" panose="02020603050405020304" pitchFamily="18" charset="0"/>
                <a:cs typeface="Times New Roman" panose="02020603050405020304" pitchFamily="18" charset="0"/>
              </a:rPr>
              <a:t>"ne zaman"</a:t>
            </a:r>
            <a:r>
              <a:rPr lang="tr-TR" dirty="0">
                <a:latin typeface="Times New Roman" panose="02020603050405020304" pitchFamily="18" charset="0"/>
                <a:cs typeface="Times New Roman" panose="02020603050405020304" pitchFamily="18" charset="0"/>
              </a:rPr>
              <a:t>  ve  </a:t>
            </a:r>
            <a:r>
              <a:rPr lang="tr-TR" sz="1800" b="1" i="0" u="sng" dirty="0">
                <a:solidFill>
                  <a:srgbClr val="000000"/>
                </a:solidFill>
                <a:effectLst/>
                <a:latin typeface="Times New Roman" panose="02020603050405020304" pitchFamily="18" charset="0"/>
                <a:cs typeface="Times New Roman" panose="02020603050405020304" pitchFamily="18" charset="0"/>
              </a:rPr>
              <a:t>"ne kadar"</a:t>
            </a:r>
            <a:r>
              <a:rPr lang="tr-TR" dirty="0">
                <a:latin typeface="Times New Roman" panose="02020603050405020304" pitchFamily="18" charset="0"/>
                <a:cs typeface="Times New Roman" panose="02020603050405020304" pitchFamily="18" charset="0"/>
              </a:rPr>
              <a:t>  tedarik edileceğine ilişkin basit gibi görünen iki soruya yanıt bulunması işlemidir.</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Stok hareketlerin izlenmesi, gerekli istatistiklerin tutulması, sayım ve fiziksel kontrol ile hareketsiz ve ölü stokların saptanması da, stok kontrol işlevi içerisindedir. </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Beklenen amaç istenilen zamanda, istenilen miktarda, istenilen yerde, istenilen kalitedeki  özellikleri karşılayabilmesidir.</a:t>
            </a:r>
          </a:p>
        </p:txBody>
      </p:sp>
      <p:pic>
        <p:nvPicPr>
          <p:cNvPr id="4" name="Resim 3">
            <a:extLst>
              <a:ext uri="{FF2B5EF4-FFF2-40B4-BE49-F238E27FC236}">
                <a16:creationId xmlns:a16="http://schemas.microsoft.com/office/drawing/2014/main" id="{39AF3B25-DE2E-469B-B141-2B0389D7685F}"/>
              </a:ext>
            </a:extLst>
          </p:cNvPr>
          <p:cNvPicPr>
            <a:picLocks noChangeAspect="1"/>
          </p:cNvPicPr>
          <p:nvPr/>
        </p:nvPicPr>
        <p:blipFill rotWithShape="1">
          <a:blip r:embed="rId4">
            <a:extLst>
              <a:ext uri="{28A0092B-C50C-407E-A947-70E740481C1C}">
                <a14:useLocalDpi xmlns:a14="http://schemas.microsoft.com/office/drawing/2010/main" val="0"/>
              </a:ext>
            </a:extLst>
          </a:blip>
          <a:srcRect t="5999" r="65" b="5710"/>
          <a:stretch/>
        </p:blipFill>
        <p:spPr>
          <a:xfrm>
            <a:off x="7570744" y="890904"/>
            <a:ext cx="3526505" cy="4669654"/>
          </a:xfrm>
          <a:prstGeom prst="rect">
            <a:avLst/>
          </a:prstGeom>
        </p:spPr>
      </p:pic>
      <p:sp>
        <p:nvSpPr>
          <p:cNvPr id="7" name="Metin kutusu 6">
            <a:extLst>
              <a:ext uri="{FF2B5EF4-FFF2-40B4-BE49-F238E27FC236}">
                <a16:creationId xmlns:a16="http://schemas.microsoft.com/office/drawing/2014/main" id="{1A56039A-FDC0-4C6A-84A0-336E499B3684}"/>
              </a:ext>
            </a:extLst>
          </p:cNvPr>
          <p:cNvSpPr txBox="1"/>
          <p:nvPr/>
        </p:nvSpPr>
        <p:spPr>
          <a:xfrm>
            <a:off x="1500326" y="597941"/>
            <a:ext cx="5078027" cy="1200329"/>
          </a:xfrm>
          <a:prstGeom prst="rect">
            <a:avLst/>
          </a:prstGeom>
          <a:noFill/>
        </p:spPr>
        <p:txBody>
          <a:bodyPr wrap="square" rtlCol="0">
            <a:spAutoFit/>
          </a:bodyPr>
          <a:lstStyle/>
          <a:p>
            <a:pPr algn="ctr"/>
            <a:r>
              <a:rPr lang="tr-TR" sz="3600" b="1" dirty="0">
                <a:latin typeface="Times New Roman" panose="02020603050405020304" pitchFamily="18" charset="0"/>
                <a:cs typeface="Times New Roman" panose="02020603050405020304" pitchFamily="18" charset="0"/>
              </a:rPr>
              <a:t>STOK KONTROL İŞLEVİ</a:t>
            </a:r>
          </a:p>
        </p:txBody>
      </p:sp>
    </p:spTree>
    <p:extLst>
      <p:ext uri="{BB962C8B-B14F-4D97-AF65-F5344CB8AC3E}">
        <p14:creationId xmlns:p14="http://schemas.microsoft.com/office/powerpoint/2010/main" val="1550485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014ACC91-4952-47C2-B80B-703B39C03F0F}"/>
              </a:ext>
            </a:extLst>
          </p:cNvPr>
          <p:cNvSpPr txBox="1"/>
          <p:nvPr/>
        </p:nvSpPr>
        <p:spPr>
          <a:xfrm>
            <a:off x="1772540" y="710215"/>
            <a:ext cx="8646919" cy="4893647"/>
          </a:xfrm>
          <a:prstGeom prst="rect">
            <a:avLst/>
          </a:prstGeom>
          <a:noFill/>
        </p:spPr>
        <p:txBody>
          <a:bodyPr wrap="none" rtlCol="0">
            <a:spAutoFit/>
          </a:bodyPr>
          <a:lstStyle/>
          <a:p>
            <a:r>
              <a:rPr lang="tr-TR" sz="2400" dirty="0">
                <a:solidFill>
                  <a:schemeClr val="bg1"/>
                </a:solidFill>
                <a:latin typeface="Times New Roman" panose="02020603050405020304" pitchFamily="18" charset="0"/>
                <a:cs typeface="Times New Roman" panose="02020603050405020304" pitchFamily="18" charset="0"/>
              </a:rPr>
              <a:t>Amaca ulaşmak için şunlar yapılmalıdır: </a:t>
            </a:r>
          </a:p>
          <a:p>
            <a:endParaRPr lang="tr-TR" sz="24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Hangi malzemenin stoklanacağının saptanması</a:t>
            </a:r>
          </a:p>
          <a:p>
            <a:pPr marL="285750" indent="-285750">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Ne miktarda stok tutulacağına karar verilmesi</a:t>
            </a:r>
          </a:p>
          <a:p>
            <a:pPr marL="285750" indent="-285750">
              <a:buFont typeface="Wingdings" panose="05000000000000000000" pitchFamily="2" charset="2"/>
              <a:buChar char="Ø"/>
            </a:pPr>
            <a:endParaRPr lang="tr-TR" sz="2400" dirty="0">
              <a:latin typeface="Times New Roman" panose="02020603050405020304" pitchFamily="18" charset="0"/>
              <a:cs typeface="Times New Roman" panose="02020603050405020304" pitchFamily="18" charset="0"/>
            </a:endParaRPr>
          </a:p>
          <a:p>
            <a:r>
              <a:rPr lang="tr-TR" sz="2400" dirty="0">
                <a:solidFill>
                  <a:schemeClr val="bg1"/>
                </a:solidFill>
                <a:latin typeface="Times New Roman" panose="02020603050405020304" pitchFamily="18" charset="0"/>
                <a:cs typeface="Times New Roman" panose="02020603050405020304" pitchFamily="18" charset="0"/>
              </a:rPr>
              <a:t>Bu saptamaların yapılması sırasında dikkate alınan unsurlar :</a:t>
            </a:r>
          </a:p>
          <a:p>
            <a:endParaRPr lang="tr-TR" sz="24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Üretim planlarındaki gereksinimin yeterli düzeyde karşılanması</a:t>
            </a:r>
          </a:p>
          <a:p>
            <a:pPr marL="285750" indent="-285750">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İşletme sermayesinin stok bulundurmaya olanak sağlaması</a:t>
            </a:r>
          </a:p>
          <a:p>
            <a:pPr marL="285750" indent="-285750">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Sipariş verme zamanları ve tedarik süreleri</a:t>
            </a:r>
          </a:p>
          <a:p>
            <a:pPr marL="285750" indent="-285750">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Büyük partiler halinde yapılacak alımların sağlayacağı üstünlükler</a:t>
            </a:r>
          </a:p>
          <a:p>
            <a:pPr marL="285750" indent="-285750">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Uygun ve yeterli depolama olanakları</a:t>
            </a:r>
          </a:p>
          <a:p>
            <a:pPr marL="285750" indent="-285750">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Sipariş ve elde bulundurma maliyeti </a:t>
            </a:r>
          </a:p>
        </p:txBody>
      </p:sp>
    </p:spTree>
    <p:extLst>
      <p:ext uri="{BB962C8B-B14F-4D97-AF65-F5344CB8AC3E}">
        <p14:creationId xmlns:p14="http://schemas.microsoft.com/office/powerpoint/2010/main" val="212734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6DCC8455-A710-4AA4-B534-D3F6D87B85C1}"/>
              </a:ext>
            </a:extLst>
          </p:cNvPr>
          <p:cNvSpPr txBox="1"/>
          <p:nvPr/>
        </p:nvSpPr>
        <p:spPr>
          <a:xfrm>
            <a:off x="1846556" y="488272"/>
            <a:ext cx="6366423" cy="646331"/>
          </a:xfrm>
          <a:prstGeom prst="rect">
            <a:avLst/>
          </a:prstGeom>
          <a:noFill/>
        </p:spPr>
        <p:txBody>
          <a:bodyPr wrap="none" rtlCol="0">
            <a:spAutoFit/>
          </a:bodyPr>
          <a:lstStyle/>
          <a:p>
            <a:r>
              <a:rPr lang="tr-TR" sz="3600" dirty="0">
                <a:solidFill>
                  <a:schemeClr val="bg1"/>
                </a:solidFill>
                <a:latin typeface="Times New Roman" panose="02020603050405020304" pitchFamily="18" charset="0"/>
                <a:cs typeface="Times New Roman" panose="02020603050405020304" pitchFamily="18" charset="0"/>
              </a:rPr>
              <a:t>SİPARİŞ VERME SİSTEMLERİ</a:t>
            </a:r>
          </a:p>
        </p:txBody>
      </p:sp>
      <p:sp>
        <p:nvSpPr>
          <p:cNvPr id="3" name="Metin kutusu 2">
            <a:extLst>
              <a:ext uri="{FF2B5EF4-FFF2-40B4-BE49-F238E27FC236}">
                <a16:creationId xmlns:a16="http://schemas.microsoft.com/office/drawing/2014/main" id="{B7CE8B26-3D1D-4C50-9FEB-443AEF3B6FAC}"/>
              </a:ext>
            </a:extLst>
          </p:cNvPr>
          <p:cNvSpPr txBox="1"/>
          <p:nvPr/>
        </p:nvSpPr>
        <p:spPr>
          <a:xfrm>
            <a:off x="1553592" y="1953087"/>
            <a:ext cx="9329798" cy="1015663"/>
          </a:xfrm>
          <a:prstGeom prst="rect">
            <a:avLst/>
          </a:prstGeom>
          <a:noFill/>
        </p:spPr>
        <p:txBody>
          <a:bodyPr wrap="none" rtlCol="0">
            <a:spAutoFit/>
          </a:bodyPr>
          <a:lstStyle/>
          <a:p>
            <a:pPr marL="342900" indent="-342900">
              <a:buAutoNum type="arabicPeriod"/>
            </a:pPr>
            <a:r>
              <a:rPr lang="tr-TR" sz="2000" dirty="0"/>
              <a:t>Stok kontrolüne dayalı sipariş verme sistemleri (bağımsız talep yapısı) </a:t>
            </a:r>
          </a:p>
          <a:p>
            <a:pPr marL="342900" indent="-342900">
              <a:buAutoNum type="arabicPeriod"/>
            </a:pPr>
            <a:r>
              <a:rPr lang="tr-TR" sz="2000" dirty="0"/>
              <a:t>Malzeme gereksinim planlamasına dayalı sipariş verme sistemleri (bağımlı talep sayısı)</a:t>
            </a:r>
          </a:p>
          <a:p>
            <a:endParaRPr lang="tr-TR" sz="2000" dirty="0"/>
          </a:p>
        </p:txBody>
      </p:sp>
      <p:sp>
        <p:nvSpPr>
          <p:cNvPr id="4" name="Dikdörtgen 3">
            <a:extLst>
              <a:ext uri="{FF2B5EF4-FFF2-40B4-BE49-F238E27FC236}">
                <a16:creationId xmlns:a16="http://schemas.microsoft.com/office/drawing/2014/main" id="{3695CB64-C19A-4408-9BA0-4EA00DDE1120}"/>
              </a:ext>
            </a:extLst>
          </p:cNvPr>
          <p:cNvSpPr/>
          <p:nvPr/>
        </p:nvSpPr>
        <p:spPr>
          <a:xfrm>
            <a:off x="4944862" y="3320249"/>
            <a:ext cx="781235" cy="436208"/>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r>
              <a:rPr lang="tr-TR" dirty="0"/>
              <a:t>X</a:t>
            </a:r>
          </a:p>
        </p:txBody>
      </p:sp>
      <p:cxnSp>
        <p:nvCxnSpPr>
          <p:cNvPr id="8" name="Düz Bağlayıcı 7">
            <a:extLst>
              <a:ext uri="{FF2B5EF4-FFF2-40B4-BE49-F238E27FC236}">
                <a16:creationId xmlns:a16="http://schemas.microsoft.com/office/drawing/2014/main" id="{D7CE89E3-C10D-456E-9A7E-407830B4573C}"/>
              </a:ext>
            </a:extLst>
          </p:cNvPr>
          <p:cNvCxnSpPr>
            <a:stCxn id="4" idx="2"/>
          </p:cNvCxnSpPr>
          <p:nvPr/>
        </p:nvCxnSpPr>
        <p:spPr>
          <a:xfrm>
            <a:off x="5335480" y="3756457"/>
            <a:ext cx="8877" cy="353904"/>
          </a:xfrm>
          <a:prstGeom prst="line">
            <a:avLst/>
          </a:prstGeom>
        </p:spPr>
        <p:style>
          <a:lnRef idx="1">
            <a:schemeClr val="dk1"/>
          </a:lnRef>
          <a:fillRef idx="0">
            <a:schemeClr val="dk1"/>
          </a:fillRef>
          <a:effectRef idx="0">
            <a:schemeClr val="dk1"/>
          </a:effectRef>
          <a:fontRef idx="minor">
            <a:schemeClr val="tx1"/>
          </a:fontRef>
        </p:style>
      </p:cxnSp>
      <p:cxnSp>
        <p:nvCxnSpPr>
          <p:cNvPr id="10" name="Düz Bağlayıcı 9">
            <a:extLst>
              <a:ext uri="{FF2B5EF4-FFF2-40B4-BE49-F238E27FC236}">
                <a16:creationId xmlns:a16="http://schemas.microsoft.com/office/drawing/2014/main" id="{293FFADC-2FC0-4421-990E-3D5C47878A4E}"/>
              </a:ext>
            </a:extLst>
          </p:cNvPr>
          <p:cNvCxnSpPr/>
          <p:nvPr/>
        </p:nvCxnSpPr>
        <p:spPr>
          <a:xfrm>
            <a:off x="3133817" y="3986074"/>
            <a:ext cx="4387434" cy="0"/>
          </a:xfrm>
          <a:prstGeom prst="line">
            <a:avLst/>
          </a:prstGeom>
        </p:spPr>
        <p:style>
          <a:lnRef idx="1">
            <a:schemeClr val="dk1"/>
          </a:lnRef>
          <a:fillRef idx="0">
            <a:schemeClr val="dk1"/>
          </a:fillRef>
          <a:effectRef idx="0">
            <a:schemeClr val="dk1"/>
          </a:effectRef>
          <a:fontRef idx="minor">
            <a:schemeClr val="tx1"/>
          </a:fontRef>
        </p:style>
      </p:cxnSp>
      <p:cxnSp>
        <p:nvCxnSpPr>
          <p:cNvPr id="12" name="Düz Ok Bağlayıcısı 11">
            <a:extLst>
              <a:ext uri="{FF2B5EF4-FFF2-40B4-BE49-F238E27FC236}">
                <a16:creationId xmlns:a16="http://schemas.microsoft.com/office/drawing/2014/main" id="{D6C7F55E-1A0B-4EF5-9FA7-5282080D8C47}"/>
              </a:ext>
            </a:extLst>
          </p:cNvPr>
          <p:cNvCxnSpPr/>
          <p:nvPr/>
        </p:nvCxnSpPr>
        <p:spPr>
          <a:xfrm>
            <a:off x="7521251" y="3986074"/>
            <a:ext cx="0" cy="33735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Düz Ok Bağlayıcısı 13">
            <a:extLst>
              <a:ext uri="{FF2B5EF4-FFF2-40B4-BE49-F238E27FC236}">
                <a16:creationId xmlns:a16="http://schemas.microsoft.com/office/drawing/2014/main" id="{FE7C0103-368E-4F04-8427-2EC584EFE497}"/>
              </a:ext>
            </a:extLst>
          </p:cNvPr>
          <p:cNvCxnSpPr/>
          <p:nvPr/>
        </p:nvCxnSpPr>
        <p:spPr>
          <a:xfrm>
            <a:off x="5344357" y="3986074"/>
            <a:ext cx="0" cy="33735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Düz Ok Bağlayıcısı 15">
            <a:extLst>
              <a:ext uri="{FF2B5EF4-FFF2-40B4-BE49-F238E27FC236}">
                <a16:creationId xmlns:a16="http://schemas.microsoft.com/office/drawing/2014/main" id="{1271D981-5E3C-4478-AD67-8A60B0D1312B}"/>
              </a:ext>
            </a:extLst>
          </p:cNvPr>
          <p:cNvCxnSpPr/>
          <p:nvPr/>
        </p:nvCxnSpPr>
        <p:spPr>
          <a:xfrm>
            <a:off x="3133817" y="3986074"/>
            <a:ext cx="0" cy="33735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Dikdörtgen 16">
            <a:extLst>
              <a:ext uri="{FF2B5EF4-FFF2-40B4-BE49-F238E27FC236}">
                <a16:creationId xmlns:a16="http://schemas.microsoft.com/office/drawing/2014/main" id="{D2DFCAB5-D8B2-4040-937B-B47340E48E06}"/>
              </a:ext>
            </a:extLst>
          </p:cNvPr>
          <p:cNvSpPr/>
          <p:nvPr/>
        </p:nvSpPr>
        <p:spPr>
          <a:xfrm>
            <a:off x="2867487" y="4323425"/>
            <a:ext cx="523772" cy="3373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tr-TR" dirty="0"/>
              <a:t>A</a:t>
            </a:r>
          </a:p>
        </p:txBody>
      </p:sp>
      <p:sp>
        <p:nvSpPr>
          <p:cNvPr id="18" name="Dikdörtgen 17">
            <a:extLst>
              <a:ext uri="{FF2B5EF4-FFF2-40B4-BE49-F238E27FC236}">
                <a16:creationId xmlns:a16="http://schemas.microsoft.com/office/drawing/2014/main" id="{290676CE-27C3-455F-AD88-00C8C75908E6}"/>
              </a:ext>
            </a:extLst>
          </p:cNvPr>
          <p:cNvSpPr/>
          <p:nvPr/>
        </p:nvSpPr>
        <p:spPr>
          <a:xfrm>
            <a:off x="5082471" y="4343585"/>
            <a:ext cx="523772" cy="3373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tr-TR" dirty="0"/>
              <a:t>B</a:t>
            </a:r>
          </a:p>
        </p:txBody>
      </p:sp>
      <p:sp>
        <p:nvSpPr>
          <p:cNvPr id="19" name="Dikdörtgen 18">
            <a:extLst>
              <a:ext uri="{FF2B5EF4-FFF2-40B4-BE49-F238E27FC236}">
                <a16:creationId xmlns:a16="http://schemas.microsoft.com/office/drawing/2014/main" id="{18AC8A90-87BE-4705-B17D-AF00E6837ED3}"/>
              </a:ext>
            </a:extLst>
          </p:cNvPr>
          <p:cNvSpPr/>
          <p:nvPr/>
        </p:nvSpPr>
        <p:spPr>
          <a:xfrm>
            <a:off x="7259365" y="4343585"/>
            <a:ext cx="523772" cy="3373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tr-TR" dirty="0"/>
              <a:t>C</a:t>
            </a:r>
          </a:p>
        </p:txBody>
      </p:sp>
      <p:sp>
        <p:nvSpPr>
          <p:cNvPr id="20" name="Metin kutusu 19">
            <a:extLst>
              <a:ext uri="{FF2B5EF4-FFF2-40B4-BE49-F238E27FC236}">
                <a16:creationId xmlns:a16="http://schemas.microsoft.com/office/drawing/2014/main" id="{7C3B25DA-A810-4D3E-9D15-FADF1100E287}"/>
              </a:ext>
            </a:extLst>
          </p:cNvPr>
          <p:cNvSpPr txBox="1"/>
          <p:nvPr/>
        </p:nvSpPr>
        <p:spPr>
          <a:xfrm>
            <a:off x="7864260" y="4284968"/>
            <a:ext cx="3490280" cy="1200329"/>
          </a:xfrm>
          <a:prstGeom prst="rect">
            <a:avLst/>
          </a:prstGeom>
          <a:noFill/>
        </p:spPr>
        <p:txBody>
          <a:bodyPr wrap="square" rtlCol="0">
            <a:spAutoFit/>
          </a:bodyPr>
          <a:lstStyle/>
          <a:p>
            <a:r>
              <a:rPr lang="tr-TR" dirty="0"/>
              <a:t>Bağımlı talep yapısı (A, B, C)</a:t>
            </a:r>
          </a:p>
          <a:p>
            <a:r>
              <a:rPr lang="tr-TR" dirty="0"/>
              <a:t>(X ürününün talebi ile orantılı olarak  hesaplanabilen malzemelere ilişkin talep yapısıdır.)</a:t>
            </a:r>
          </a:p>
        </p:txBody>
      </p:sp>
      <p:sp>
        <p:nvSpPr>
          <p:cNvPr id="21" name="Metin kutusu 20">
            <a:extLst>
              <a:ext uri="{FF2B5EF4-FFF2-40B4-BE49-F238E27FC236}">
                <a16:creationId xmlns:a16="http://schemas.microsoft.com/office/drawing/2014/main" id="{94758DC8-928A-455A-ABBC-CCB4487FBC51}"/>
              </a:ext>
            </a:extLst>
          </p:cNvPr>
          <p:cNvSpPr txBox="1"/>
          <p:nvPr/>
        </p:nvSpPr>
        <p:spPr>
          <a:xfrm>
            <a:off x="5663261" y="3349360"/>
            <a:ext cx="2119876" cy="369332"/>
          </a:xfrm>
          <a:prstGeom prst="rect">
            <a:avLst/>
          </a:prstGeom>
          <a:noFill/>
        </p:spPr>
        <p:txBody>
          <a:bodyPr wrap="none" rtlCol="0">
            <a:spAutoFit/>
          </a:bodyPr>
          <a:lstStyle/>
          <a:p>
            <a:r>
              <a:rPr lang="tr-TR" dirty="0"/>
              <a:t>Bağımsız talep yapısı</a:t>
            </a:r>
          </a:p>
        </p:txBody>
      </p:sp>
    </p:spTree>
    <p:extLst>
      <p:ext uri="{BB962C8B-B14F-4D97-AF65-F5344CB8AC3E}">
        <p14:creationId xmlns:p14="http://schemas.microsoft.com/office/powerpoint/2010/main" val="3998146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7BE4492-38C9-46B9-96A7-5EDE1168B56A}"/>
              </a:ext>
            </a:extLst>
          </p:cNvPr>
          <p:cNvSpPr txBox="1"/>
          <p:nvPr/>
        </p:nvSpPr>
        <p:spPr>
          <a:xfrm>
            <a:off x="1710432" y="1562470"/>
            <a:ext cx="8232560" cy="1938992"/>
          </a:xfrm>
          <a:prstGeom prst="rect">
            <a:avLst/>
          </a:prstGeom>
          <a:noFill/>
        </p:spPr>
        <p:txBody>
          <a:bodyPr wrap="square" rtlCol="0">
            <a:spAutoFit/>
          </a:bodyPr>
          <a:lstStyle/>
          <a:p>
            <a:r>
              <a:rPr lang="tr-TR" sz="2000" dirty="0"/>
              <a:t>En uygun stok politikasının belirlemek içini aşağıdaki parametrelerin her biri hakkında bilgi sahibi olmak gerekir :</a:t>
            </a:r>
          </a:p>
          <a:p>
            <a:endParaRPr lang="tr-TR" sz="2000" dirty="0"/>
          </a:p>
          <a:p>
            <a:pPr marL="285750" indent="-285750">
              <a:buFont typeface="Wingdings" panose="05000000000000000000" pitchFamily="2" charset="2"/>
              <a:buChar char="Ø"/>
            </a:pPr>
            <a:r>
              <a:rPr lang="tr-TR" sz="2000" dirty="0"/>
              <a:t>TALEP MİKTARLARI</a:t>
            </a:r>
          </a:p>
          <a:p>
            <a:pPr marL="285750" indent="-285750">
              <a:buFont typeface="Wingdings" panose="05000000000000000000" pitchFamily="2" charset="2"/>
              <a:buChar char="Ø"/>
            </a:pPr>
            <a:r>
              <a:rPr lang="tr-TR" sz="2000" dirty="0"/>
              <a:t>STOK MALİYETLERİ</a:t>
            </a:r>
          </a:p>
          <a:p>
            <a:pPr marL="285750" indent="-285750">
              <a:buFont typeface="Wingdings" panose="05000000000000000000" pitchFamily="2" charset="2"/>
              <a:buChar char="Ø"/>
            </a:pPr>
            <a:r>
              <a:rPr lang="tr-TR" sz="2000" dirty="0"/>
              <a:t>TEDARİK SÜRELERİ</a:t>
            </a:r>
          </a:p>
        </p:txBody>
      </p:sp>
    </p:spTree>
    <p:extLst>
      <p:ext uri="{BB962C8B-B14F-4D97-AF65-F5344CB8AC3E}">
        <p14:creationId xmlns:p14="http://schemas.microsoft.com/office/powerpoint/2010/main" val="629624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E37FC1F4-5CFA-4949-AF38-614556D8F113}"/>
              </a:ext>
            </a:extLst>
          </p:cNvPr>
          <p:cNvSpPr txBox="1"/>
          <p:nvPr/>
        </p:nvSpPr>
        <p:spPr>
          <a:xfrm>
            <a:off x="1359084" y="692459"/>
            <a:ext cx="9711371" cy="1446550"/>
          </a:xfrm>
          <a:prstGeom prst="rect">
            <a:avLst/>
          </a:prstGeom>
          <a:noFill/>
        </p:spPr>
        <p:txBody>
          <a:bodyPr wrap="square" rtlCol="0">
            <a:spAutoFit/>
          </a:bodyPr>
          <a:lstStyle/>
          <a:p>
            <a:pPr algn="ctr"/>
            <a:r>
              <a:rPr lang="tr-TR" sz="3200" dirty="0">
                <a:solidFill>
                  <a:schemeClr val="bg1"/>
                </a:solidFill>
                <a:latin typeface="Times New Roman" panose="02020603050405020304" pitchFamily="18" charset="0"/>
                <a:cs typeface="Times New Roman" panose="02020603050405020304" pitchFamily="18" charset="0"/>
              </a:rPr>
              <a:t>DETERMİNİSTİK VE SÜREKLİ STOK KONTROL MODELLERİ</a:t>
            </a:r>
          </a:p>
          <a:p>
            <a:endParaRPr lang="tr-TR" sz="2400" dirty="0">
              <a:latin typeface="Times New Roman" panose="02020603050405020304" pitchFamily="18" charset="0"/>
              <a:cs typeface="Times New Roman" panose="02020603050405020304" pitchFamily="18" charset="0"/>
            </a:endParaRPr>
          </a:p>
        </p:txBody>
      </p:sp>
      <p:sp>
        <p:nvSpPr>
          <p:cNvPr id="4" name="Metin kutusu 3">
            <a:extLst>
              <a:ext uri="{FF2B5EF4-FFF2-40B4-BE49-F238E27FC236}">
                <a16:creationId xmlns:a16="http://schemas.microsoft.com/office/drawing/2014/main" id="{2F184B48-1B27-4417-8EAC-815D8B789F39}"/>
              </a:ext>
            </a:extLst>
          </p:cNvPr>
          <p:cNvSpPr txBox="1"/>
          <p:nvPr/>
        </p:nvSpPr>
        <p:spPr>
          <a:xfrm>
            <a:off x="1242874" y="2016998"/>
            <a:ext cx="10351363" cy="2677656"/>
          </a:xfrm>
          <a:prstGeom prst="rect">
            <a:avLst/>
          </a:prstGeom>
          <a:noFill/>
        </p:spPr>
        <p:txBody>
          <a:bodyPr wrap="square" rtlCol="0">
            <a:spAutoFit/>
          </a:bodyPr>
          <a:lstStyle/>
          <a:p>
            <a:r>
              <a:rPr lang="tr-TR" sz="2400" dirty="0">
                <a:latin typeface="Times New Roman" panose="02020603050405020304" pitchFamily="18" charset="0"/>
                <a:cs typeface="Times New Roman" panose="02020603050405020304" pitchFamily="18" charset="0"/>
              </a:rPr>
              <a:t>Planlanan sipariş miktarı ile üretim miktarları (üretilecek parçalar için) ekonomik ölçek büyüklüğünde olmayabilir. </a:t>
            </a:r>
          </a:p>
          <a:p>
            <a:r>
              <a:rPr lang="tr-TR" sz="2400" dirty="0">
                <a:latin typeface="Times New Roman" panose="02020603050405020304" pitchFamily="18" charset="0"/>
                <a:cs typeface="Times New Roman" panose="02020603050405020304" pitchFamily="18" charset="0"/>
              </a:rPr>
              <a:t>Ekonomik miktarları bulabilmek için en biline formüller; satın alınacak parçalar için ekonomik sipariş miktarı ve üretilecek parçalar için ekonomik üretim miktarı formülleridir. Bu formüllerin kullanılması; sipariş verme/üretim hazırlık ve elde bulundurma maliyetlerinin en </a:t>
            </a:r>
            <a:r>
              <a:rPr lang="tr-TR" sz="2400" dirty="0" err="1">
                <a:latin typeface="Times New Roman" panose="02020603050405020304" pitchFamily="18" charset="0"/>
                <a:cs typeface="Times New Roman" panose="02020603050405020304" pitchFamily="18" charset="0"/>
              </a:rPr>
              <a:t>azlanmasını</a:t>
            </a:r>
            <a:r>
              <a:rPr lang="tr-TR" sz="2400" dirty="0">
                <a:latin typeface="Times New Roman" panose="02020603050405020304" pitchFamily="18" charset="0"/>
                <a:cs typeface="Times New Roman" panose="02020603050405020304" pitchFamily="18" charset="0"/>
              </a:rPr>
              <a:t> sağlayacaktır. Parametreler oldukça önemlidir.</a:t>
            </a:r>
          </a:p>
        </p:txBody>
      </p:sp>
    </p:spTree>
    <p:extLst>
      <p:ext uri="{BB962C8B-B14F-4D97-AF65-F5344CB8AC3E}">
        <p14:creationId xmlns:p14="http://schemas.microsoft.com/office/powerpoint/2010/main" val="2663029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7BE4492-38C9-46B9-96A7-5EDE1168B56A}"/>
              </a:ext>
            </a:extLst>
          </p:cNvPr>
          <p:cNvSpPr txBox="1"/>
          <p:nvPr/>
        </p:nvSpPr>
        <p:spPr>
          <a:xfrm>
            <a:off x="1799208" y="1242873"/>
            <a:ext cx="8232560" cy="400110"/>
          </a:xfrm>
          <a:prstGeom prst="rect">
            <a:avLst/>
          </a:prstGeom>
          <a:noFill/>
        </p:spPr>
        <p:txBody>
          <a:bodyPr wrap="square" rtlCol="0">
            <a:spAutoFit/>
          </a:bodyPr>
          <a:lstStyle/>
          <a:p>
            <a:endParaRPr lang="tr-TR" sz="2000" dirty="0"/>
          </a:p>
        </p:txBody>
      </p:sp>
      <p:pic>
        <p:nvPicPr>
          <p:cNvPr id="4" name="Resim 3">
            <a:extLst>
              <a:ext uri="{FF2B5EF4-FFF2-40B4-BE49-F238E27FC236}">
                <a16:creationId xmlns:a16="http://schemas.microsoft.com/office/drawing/2014/main" id="{F1AC56FE-311D-43E7-BE23-C68603A1FF7F}"/>
              </a:ext>
            </a:extLst>
          </p:cNvPr>
          <p:cNvPicPr>
            <a:picLocks noChangeAspect="1"/>
          </p:cNvPicPr>
          <p:nvPr/>
        </p:nvPicPr>
        <p:blipFill rotWithShape="1">
          <a:blip r:embed="rId4"/>
          <a:srcRect l="34920" t="25890" r="18613" b="14984"/>
          <a:stretch/>
        </p:blipFill>
        <p:spPr>
          <a:xfrm>
            <a:off x="4420459" y="884920"/>
            <a:ext cx="6996226" cy="4517731"/>
          </a:xfrm>
          <a:prstGeom prst="rect">
            <a:avLst/>
          </a:prstGeom>
        </p:spPr>
      </p:pic>
      <p:sp>
        <p:nvSpPr>
          <p:cNvPr id="5" name="Metin kutusu 4">
            <a:extLst>
              <a:ext uri="{FF2B5EF4-FFF2-40B4-BE49-F238E27FC236}">
                <a16:creationId xmlns:a16="http://schemas.microsoft.com/office/drawing/2014/main" id="{D151D2AD-4453-4CF5-8A8A-FD41A1089783}"/>
              </a:ext>
            </a:extLst>
          </p:cNvPr>
          <p:cNvSpPr txBox="1"/>
          <p:nvPr/>
        </p:nvSpPr>
        <p:spPr>
          <a:xfrm>
            <a:off x="4091986" y="361700"/>
            <a:ext cx="8232560" cy="461665"/>
          </a:xfrm>
          <a:prstGeom prst="rect">
            <a:avLst/>
          </a:prstGeom>
          <a:noFill/>
        </p:spPr>
        <p:txBody>
          <a:bodyPr wrap="square" rtlCol="0">
            <a:spAutoFit/>
          </a:bodyPr>
          <a:lstStyle/>
          <a:p>
            <a:r>
              <a:rPr lang="tr-TR" sz="2400" dirty="0">
                <a:solidFill>
                  <a:schemeClr val="bg1"/>
                </a:solidFill>
                <a:latin typeface="Times New Roman" panose="02020603050405020304" pitchFamily="18" charset="0"/>
                <a:cs typeface="Times New Roman" panose="02020603050405020304" pitchFamily="18" charset="0"/>
              </a:rPr>
              <a:t>Şekil 1.1.Sistemin gerçek yaşamdaki işleyişi :</a:t>
            </a:r>
          </a:p>
        </p:txBody>
      </p:sp>
      <p:sp>
        <p:nvSpPr>
          <p:cNvPr id="6" name="Metin kutusu 5">
            <a:extLst>
              <a:ext uri="{FF2B5EF4-FFF2-40B4-BE49-F238E27FC236}">
                <a16:creationId xmlns:a16="http://schemas.microsoft.com/office/drawing/2014/main" id="{3260E2B3-D5BC-404E-B231-63605A9D413B}"/>
              </a:ext>
            </a:extLst>
          </p:cNvPr>
          <p:cNvSpPr txBox="1"/>
          <p:nvPr/>
        </p:nvSpPr>
        <p:spPr>
          <a:xfrm>
            <a:off x="966185" y="1046424"/>
            <a:ext cx="3454274" cy="4062651"/>
          </a:xfrm>
          <a:prstGeom prst="rect">
            <a:avLst/>
          </a:prstGeom>
          <a:noFill/>
        </p:spPr>
        <p:txBody>
          <a:bodyPr wrap="square" rtlCol="0">
            <a:spAutoFit/>
          </a:bodyPr>
          <a:lstStyle/>
          <a:p>
            <a:r>
              <a:rPr lang="tr-TR" sz="2000" dirty="0">
                <a:latin typeface="Times New Roman" panose="02020603050405020304" pitchFamily="18" charset="0"/>
                <a:cs typeface="Times New Roman" panose="02020603050405020304" pitchFamily="18" charset="0"/>
              </a:rPr>
              <a:t>Güvenlik </a:t>
            </a:r>
            <a:r>
              <a:rPr lang="tr-TR" sz="2000" dirty="0" err="1">
                <a:latin typeface="Times New Roman" panose="02020603050405020304" pitchFamily="18" charset="0"/>
                <a:cs typeface="Times New Roman" panose="02020603050405020304" pitchFamily="18" charset="0"/>
              </a:rPr>
              <a:t>stoğunun</a:t>
            </a:r>
            <a:r>
              <a:rPr lang="tr-TR" sz="2000" dirty="0">
                <a:latin typeface="Times New Roman" panose="02020603050405020304" pitchFamily="18" charset="0"/>
                <a:cs typeface="Times New Roman" panose="02020603050405020304" pitchFamily="18" charset="0"/>
              </a:rPr>
              <a:t> sıfır olarak kabul edildiği halini (s = 0 ) olarak göstermektedir. Bu durumda, bir sipariş teslim edildiği zaman stok düzeyi Q ya çıkacaktır. Dikey çizgi </a:t>
            </a:r>
            <a:r>
              <a:rPr lang="tr-TR" sz="2000" dirty="0" err="1">
                <a:latin typeface="Times New Roman" panose="02020603050405020304" pitchFamily="18" charset="0"/>
                <a:cs typeface="Times New Roman" panose="02020603050405020304" pitchFamily="18" charset="0"/>
              </a:rPr>
              <a:t>stoğa</a:t>
            </a:r>
            <a:r>
              <a:rPr lang="tr-TR" sz="2000" dirty="0">
                <a:latin typeface="Times New Roman" panose="02020603050405020304" pitchFamily="18" charset="0"/>
                <a:cs typeface="Times New Roman" panose="02020603050405020304" pitchFamily="18" charset="0"/>
              </a:rPr>
              <a:t> konulmak üzere alınan siparişi göstermektedir. Yeni sipariş partisi, </a:t>
            </a:r>
            <a:r>
              <a:rPr lang="tr-TR" sz="2000" dirty="0" err="1">
                <a:latin typeface="Times New Roman" panose="02020603050405020304" pitchFamily="18" charset="0"/>
                <a:cs typeface="Times New Roman" panose="02020603050405020304" pitchFamily="18" charset="0"/>
              </a:rPr>
              <a:t>stoğun</a:t>
            </a:r>
            <a:r>
              <a:rPr lang="tr-TR" sz="2000" dirty="0">
                <a:latin typeface="Times New Roman" panose="02020603050405020304" pitchFamily="18" charset="0"/>
                <a:cs typeface="Times New Roman" panose="02020603050405020304" pitchFamily="18" charset="0"/>
              </a:rPr>
              <a:t> tam sıfıra ulaştığı anda teslim alınmaktadır. </a:t>
            </a:r>
          </a:p>
          <a:p>
            <a:endParaRPr lang="tr-TR" sz="2000" dirty="0">
              <a:latin typeface="Times New Roman" panose="02020603050405020304" pitchFamily="18" charset="0"/>
              <a:cs typeface="Times New Roman" panose="02020603050405020304" pitchFamily="18" charset="0"/>
            </a:endParaRPr>
          </a:p>
          <a:p>
            <a:r>
              <a:rPr lang="tr-TR" sz="2000" dirty="0">
                <a:latin typeface="Times New Roman" panose="02020603050405020304" pitchFamily="18" charset="0"/>
                <a:cs typeface="Times New Roman" panose="02020603050405020304" pitchFamily="18" charset="0"/>
              </a:rPr>
              <a:t>Ortalama stok miktarı : </a:t>
            </a:r>
          </a:p>
          <a:p>
            <a:r>
              <a:rPr lang="tr-TR" sz="2000" dirty="0">
                <a:latin typeface="Times New Roman" panose="02020603050405020304" pitchFamily="18" charset="0"/>
                <a:cs typeface="Times New Roman" panose="02020603050405020304" pitchFamily="18" charset="0"/>
              </a:rPr>
              <a:t>[(Q+0)\ 2= Q\2 ] olmaktadır.</a:t>
            </a:r>
          </a:p>
        </p:txBody>
      </p:sp>
    </p:spTree>
    <p:extLst>
      <p:ext uri="{BB962C8B-B14F-4D97-AF65-F5344CB8AC3E}">
        <p14:creationId xmlns:p14="http://schemas.microsoft.com/office/powerpoint/2010/main" val="3452145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033628B6-E501-467F-9528-E93AC05F690E}"/>
              </a:ext>
            </a:extLst>
          </p:cNvPr>
          <p:cNvSpPr txBox="1"/>
          <p:nvPr/>
        </p:nvSpPr>
        <p:spPr>
          <a:xfrm>
            <a:off x="870012" y="707554"/>
            <a:ext cx="10746088" cy="523220"/>
          </a:xfrm>
          <a:prstGeom prst="rect">
            <a:avLst/>
          </a:prstGeom>
          <a:noFill/>
        </p:spPr>
        <p:txBody>
          <a:bodyPr wrap="square" rtlCol="0">
            <a:spAutoFit/>
          </a:bodyPr>
          <a:lstStyle/>
          <a:p>
            <a:r>
              <a:rPr lang="tr-TR" sz="2800" dirty="0">
                <a:solidFill>
                  <a:schemeClr val="bg1"/>
                </a:solidFill>
              </a:rPr>
              <a:t>EKONOMİK SİPARİŞ MİKTARI (EQQ: </a:t>
            </a:r>
            <a:r>
              <a:rPr lang="tr-TR" sz="2800" dirty="0" err="1">
                <a:solidFill>
                  <a:schemeClr val="bg1"/>
                </a:solidFill>
              </a:rPr>
              <a:t>Economic</a:t>
            </a:r>
            <a:r>
              <a:rPr lang="tr-TR" sz="2800" dirty="0">
                <a:solidFill>
                  <a:schemeClr val="bg1"/>
                </a:solidFill>
              </a:rPr>
              <a:t> </a:t>
            </a:r>
            <a:r>
              <a:rPr lang="tr-TR" sz="2800" dirty="0" err="1">
                <a:solidFill>
                  <a:schemeClr val="bg1"/>
                </a:solidFill>
              </a:rPr>
              <a:t>Order</a:t>
            </a:r>
            <a:r>
              <a:rPr lang="tr-TR" sz="2800" dirty="0">
                <a:solidFill>
                  <a:schemeClr val="bg1"/>
                </a:solidFill>
              </a:rPr>
              <a:t> </a:t>
            </a:r>
            <a:r>
              <a:rPr lang="tr-TR" sz="2800" dirty="0" err="1">
                <a:solidFill>
                  <a:schemeClr val="bg1"/>
                </a:solidFill>
              </a:rPr>
              <a:t>Ouantity</a:t>
            </a:r>
            <a:r>
              <a:rPr lang="tr-TR" sz="2800" dirty="0">
                <a:solidFill>
                  <a:schemeClr val="bg1"/>
                </a:solidFill>
              </a:rPr>
              <a:t>)</a:t>
            </a:r>
          </a:p>
        </p:txBody>
      </p:sp>
      <p:pic>
        <p:nvPicPr>
          <p:cNvPr id="5" name="Resim 4">
            <a:extLst>
              <a:ext uri="{FF2B5EF4-FFF2-40B4-BE49-F238E27FC236}">
                <a16:creationId xmlns:a16="http://schemas.microsoft.com/office/drawing/2014/main" id="{F7FBEC38-8AE7-4AC8-8D92-3F22FD62A6F1}"/>
              </a:ext>
            </a:extLst>
          </p:cNvPr>
          <p:cNvPicPr>
            <a:picLocks noChangeAspect="1"/>
          </p:cNvPicPr>
          <p:nvPr/>
        </p:nvPicPr>
        <p:blipFill rotWithShape="1">
          <a:blip r:embed="rId4"/>
          <a:srcRect l="55267" t="32104" r="9636" b="33472"/>
          <a:stretch/>
        </p:blipFill>
        <p:spPr>
          <a:xfrm>
            <a:off x="7093258" y="1775534"/>
            <a:ext cx="4279037" cy="2392762"/>
          </a:xfrm>
          <a:prstGeom prst="rect">
            <a:avLst/>
          </a:prstGeom>
        </p:spPr>
      </p:pic>
      <p:sp>
        <p:nvSpPr>
          <p:cNvPr id="6" name="Metin kutusu 5">
            <a:extLst>
              <a:ext uri="{FF2B5EF4-FFF2-40B4-BE49-F238E27FC236}">
                <a16:creationId xmlns:a16="http://schemas.microsoft.com/office/drawing/2014/main" id="{EF47008E-E63C-413A-BD57-1744A1586100}"/>
              </a:ext>
            </a:extLst>
          </p:cNvPr>
          <p:cNvSpPr txBox="1"/>
          <p:nvPr/>
        </p:nvSpPr>
        <p:spPr>
          <a:xfrm>
            <a:off x="870012" y="1181730"/>
            <a:ext cx="5891813" cy="3170099"/>
          </a:xfrm>
          <a:prstGeom prst="rect">
            <a:avLst/>
          </a:prstGeom>
          <a:noFill/>
        </p:spPr>
        <p:txBody>
          <a:bodyPr wrap="square" rtlCol="0">
            <a:spAutoFit/>
          </a:bodyPr>
          <a:lstStyle/>
          <a:p>
            <a:r>
              <a:rPr lang="tr-TR" sz="2000" dirty="0">
                <a:latin typeface="Times New Roman" panose="02020603050405020304" pitchFamily="18" charset="0"/>
                <a:cs typeface="Times New Roman" panose="02020603050405020304" pitchFamily="18" charset="0"/>
              </a:rPr>
              <a:t>Şekil 1.1. deki grafik, stoklardaki düşüşler arasındaki zaman farklarının sonsuza gittiği limit durumunda Şekil 1.2. deki grafiğe dönüşür.</a:t>
            </a:r>
          </a:p>
          <a:p>
            <a:r>
              <a:rPr lang="tr-TR" sz="2000" dirty="0">
                <a:latin typeface="Times New Roman" panose="02020603050405020304" pitchFamily="18" charset="0"/>
                <a:cs typeface="Times New Roman" panose="02020603050405020304" pitchFamily="18" charset="0"/>
              </a:rPr>
              <a:t>Bu durumda stok, sabit bir talep hızına bağlı olarak azalacaktır.  </a:t>
            </a:r>
            <a:r>
              <a:rPr lang="tr-TR" sz="2000" b="1" u="sng" dirty="0">
                <a:latin typeface="Times New Roman" panose="02020603050405020304" pitchFamily="18" charset="0"/>
                <a:cs typeface="Times New Roman" panose="02020603050405020304" pitchFamily="18" charset="0"/>
              </a:rPr>
              <a:t>Tedarik süresi (</a:t>
            </a:r>
            <a:r>
              <a:rPr lang="tr-TR" sz="2000" b="1" u="sng" dirty="0" err="1">
                <a:latin typeface="Times New Roman" panose="02020603050405020304" pitchFamily="18" charset="0"/>
                <a:cs typeface="Times New Roman" panose="02020603050405020304" pitchFamily="18" charset="0"/>
              </a:rPr>
              <a:t>Li</a:t>
            </a:r>
            <a:r>
              <a:rPr lang="tr-TR" sz="2000" b="1" u="sng" dirty="0">
                <a:latin typeface="Times New Roman" panose="02020603050405020304" pitchFamily="18" charset="0"/>
                <a:cs typeface="Times New Roman" panose="02020603050405020304" pitchFamily="18" charset="0"/>
              </a:rPr>
              <a:t>) sabit (L) kabul edilir. </a:t>
            </a:r>
            <a:r>
              <a:rPr lang="tr-TR" sz="2000" dirty="0">
                <a:latin typeface="Times New Roman" panose="02020603050405020304" pitchFamily="18" charset="0"/>
                <a:cs typeface="Times New Roman" panose="02020603050405020304" pitchFamily="18" charset="0"/>
              </a:rPr>
              <a:t>Tedarik süresi sonunda sipariş bir seferde teslim alınır ve stok olarak yerleştirilir.  Stok miktarları yeniden sipariş verme düzeyine (R) indiğinde sipariş verilecektir. Bu R düzeyi, L süresine karşılık gelen talep miktarları ile güvenlik </a:t>
            </a:r>
            <a:r>
              <a:rPr lang="tr-TR" sz="2000" dirty="0" err="1">
                <a:latin typeface="Times New Roman" panose="02020603050405020304" pitchFamily="18" charset="0"/>
                <a:cs typeface="Times New Roman" panose="02020603050405020304" pitchFamily="18" charset="0"/>
              </a:rPr>
              <a:t>stoğu</a:t>
            </a:r>
            <a:r>
              <a:rPr lang="tr-TR" sz="2000" dirty="0">
                <a:latin typeface="Times New Roman" panose="02020603050405020304" pitchFamily="18" charset="0"/>
                <a:cs typeface="Times New Roman" panose="02020603050405020304" pitchFamily="18" charset="0"/>
              </a:rPr>
              <a:t> toplanarak  belirlenir.</a:t>
            </a:r>
          </a:p>
        </p:txBody>
      </p:sp>
      <p:sp>
        <p:nvSpPr>
          <p:cNvPr id="8" name="Metin kutusu 7">
            <a:extLst>
              <a:ext uri="{FF2B5EF4-FFF2-40B4-BE49-F238E27FC236}">
                <a16:creationId xmlns:a16="http://schemas.microsoft.com/office/drawing/2014/main" id="{75C8B58A-1151-4D41-ABDB-3A19E200E688}"/>
              </a:ext>
            </a:extLst>
          </p:cNvPr>
          <p:cNvSpPr txBox="1"/>
          <p:nvPr/>
        </p:nvSpPr>
        <p:spPr>
          <a:xfrm>
            <a:off x="870012" y="4277651"/>
            <a:ext cx="10156054" cy="1323439"/>
          </a:xfrm>
          <a:prstGeom prst="rect">
            <a:avLst/>
          </a:prstGeom>
          <a:noFill/>
        </p:spPr>
        <p:txBody>
          <a:bodyPr wrap="square" rtlCol="0">
            <a:spAutoFit/>
          </a:bodyPr>
          <a:lstStyle/>
          <a:p>
            <a:r>
              <a:rPr lang="tr-TR" sz="2000" dirty="0">
                <a:latin typeface="Times New Roman" panose="02020603050405020304" pitchFamily="18" charset="0"/>
                <a:cs typeface="Times New Roman" panose="02020603050405020304" pitchFamily="18" charset="0"/>
              </a:rPr>
              <a:t>   Her bir sipariş anında değişken miktarlarda (</a:t>
            </a:r>
            <a:r>
              <a:rPr lang="tr-TR" sz="2000" dirty="0" err="1">
                <a:latin typeface="Times New Roman" panose="02020603050405020304" pitchFamily="18" charset="0"/>
                <a:cs typeface="Times New Roman" panose="02020603050405020304" pitchFamily="18" charset="0"/>
              </a:rPr>
              <a:t>Qi</a:t>
            </a:r>
            <a:r>
              <a:rPr lang="tr-TR" sz="2000" dirty="0">
                <a:latin typeface="Times New Roman" panose="02020603050405020304" pitchFamily="18" charset="0"/>
                <a:cs typeface="Times New Roman" panose="02020603050405020304" pitchFamily="18" charset="0"/>
              </a:rPr>
              <a:t>) sipariş verme yerine, toplam stok maliyetlerini </a:t>
            </a:r>
            <a:r>
              <a:rPr lang="tr-TR" sz="2000" dirty="0" err="1">
                <a:latin typeface="Times New Roman" panose="02020603050405020304" pitchFamily="18" charset="0"/>
                <a:cs typeface="Times New Roman" panose="02020603050405020304" pitchFamily="18" charset="0"/>
              </a:rPr>
              <a:t>enazlayan</a:t>
            </a:r>
            <a:r>
              <a:rPr lang="tr-TR" sz="2000" dirty="0">
                <a:latin typeface="Times New Roman" panose="02020603050405020304" pitchFamily="18" charset="0"/>
                <a:cs typeface="Times New Roman" panose="02020603050405020304" pitchFamily="18" charset="0"/>
              </a:rPr>
              <a:t> miktarda  (</a:t>
            </a:r>
            <a:r>
              <a:rPr lang="tr-TR" sz="2000" dirty="0" err="1">
                <a:latin typeface="Times New Roman" panose="02020603050405020304" pitchFamily="18" charset="0"/>
                <a:cs typeface="Times New Roman" panose="02020603050405020304" pitchFamily="18" charset="0"/>
              </a:rPr>
              <a:t>Q:Ekonomik</a:t>
            </a:r>
            <a:r>
              <a:rPr lang="tr-TR" sz="2000" dirty="0">
                <a:latin typeface="Times New Roman" panose="02020603050405020304" pitchFamily="18" charset="0"/>
                <a:cs typeface="Times New Roman" panose="02020603050405020304" pitchFamily="18" charset="0"/>
              </a:rPr>
              <a:t> sipariş miktarı) sipariş verilir. Güvenlik </a:t>
            </a:r>
            <a:r>
              <a:rPr lang="tr-TR" sz="2000" dirty="0" err="1">
                <a:latin typeface="Times New Roman" panose="02020603050405020304" pitchFamily="18" charset="0"/>
                <a:cs typeface="Times New Roman" panose="02020603050405020304" pitchFamily="18" charset="0"/>
              </a:rPr>
              <a:t>stoğu</a:t>
            </a:r>
            <a:r>
              <a:rPr lang="tr-TR" sz="2000" dirty="0">
                <a:latin typeface="Times New Roman" panose="02020603050405020304" pitchFamily="18" charset="0"/>
                <a:cs typeface="Times New Roman" panose="02020603050405020304" pitchFamily="18" charset="0"/>
              </a:rPr>
              <a:t> miktarına (s), söz konusu ekonomik sipariş miktarı (Q) eklenerek en çok miktar düzeyi (S) belirlenir.  Bu şekilde işleyen sabit sipariş düzeyi sitemleri Q- Sistem olarak da bilinmektedir.</a:t>
            </a:r>
          </a:p>
        </p:txBody>
      </p:sp>
      <p:sp>
        <p:nvSpPr>
          <p:cNvPr id="10" name="Metin kutusu 9">
            <a:extLst>
              <a:ext uri="{FF2B5EF4-FFF2-40B4-BE49-F238E27FC236}">
                <a16:creationId xmlns:a16="http://schemas.microsoft.com/office/drawing/2014/main" id="{9EEA78C3-D4A0-48C3-8D44-4F23DB00BDA8}"/>
              </a:ext>
            </a:extLst>
          </p:cNvPr>
          <p:cNvSpPr txBox="1"/>
          <p:nvPr/>
        </p:nvSpPr>
        <p:spPr>
          <a:xfrm>
            <a:off x="7000042" y="1318488"/>
            <a:ext cx="4465468" cy="369332"/>
          </a:xfrm>
          <a:prstGeom prst="rect">
            <a:avLst/>
          </a:prstGeom>
          <a:noFill/>
        </p:spPr>
        <p:txBody>
          <a:bodyPr wrap="square">
            <a:spAutoFit/>
          </a:bodyPr>
          <a:lstStyle/>
          <a:p>
            <a:r>
              <a:rPr lang="tr-TR" sz="1800" dirty="0">
                <a:solidFill>
                  <a:schemeClr val="bg1"/>
                </a:solidFill>
                <a:latin typeface="Times New Roman" panose="02020603050405020304" pitchFamily="18" charset="0"/>
                <a:cs typeface="Times New Roman" panose="02020603050405020304" pitchFamily="18" charset="0"/>
              </a:rPr>
              <a:t>Şekil 1.2.Klasik stok kontrol modeli</a:t>
            </a:r>
          </a:p>
        </p:txBody>
      </p:sp>
    </p:spTree>
    <p:extLst>
      <p:ext uri="{BB962C8B-B14F-4D97-AF65-F5344CB8AC3E}">
        <p14:creationId xmlns:p14="http://schemas.microsoft.com/office/powerpoint/2010/main" val="3054331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7BE4492-38C9-46B9-96A7-5EDE1168B56A}"/>
              </a:ext>
            </a:extLst>
          </p:cNvPr>
          <p:cNvSpPr txBox="1"/>
          <p:nvPr/>
        </p:nvSpPr>
        <p:spPr>
          <a:xfrm>
            <a:off x="1799208" y="1242873"/>
            <a:ext cx="8232560" cy="400110"/>
          </a:xfrm>
          <a:prstGeom prst="rect">
            <a:avLst/>
          </a:prstGeom>
          <a:noFill/>
        </p:spPr>
        <p:txBody>
          <a:bodyPr wrap="square" rtlCol="0">
            <a:spAutoFit/>
          </a:bodyPr>
          <a:lstStyle/>
          <a:p>
            <a:endParaRPr lang="tr-TR" sz="2000" dirty="0"/>
          </a:p>
        </p:txBody>
      </p:sp>
      <p:sp>
        <p:nvSpPr>
          <p:cNvPr id="3" name="Metin kutusu 2">
            <a:extLst>
              <a:ext uri="{FF2B5EF4-FFF2-40B4-BE49-F238E27FC236}">
                <a16:creationId xmlns:a16="http://schemas.microsoft.com/office/drawing/2014/main" id="{4159B8C6-32D0-4076-8EB7-B4CD28548AEA}"/>
              </a:ext>
            </a:extLst>
          </p:cNvPr>
          <p:cNvSpPr txBox="1"/>
          <p:nvPr/>
        </p:nvSpPr>
        <p:spPr>
          <a:xfrm>
            <a:off x="1038687" y="864535"/>
            <a:ext cx="6220287" cy="1323439"/>
          </a:xfrm>
          <a:prstGeom prst="rect">
            <a:avLst/>
          </a:prstGeom>
          <a:noFill/>
        </p:spPr>
        <p:txBody>
          <a:bodyPr wrap="square" rtlCol="0">
            <a:spAutoFit/>
          </a:bodyPr>
          <a:lstStyle/>
          <a:p>
            <a:r>
              <a:rPr lang="tr-TR" sz="2000" dirty="0">
                <a:solidFill>
                  <a:schemeClr val="bg1"/>
                </a:solidFill>
                <a:latin typeface="Times New Roman" panose="02020603050405020304" pitchFamily="18" charset="0"/>
                <a:cs typeface="Times New Roman" panose="02020603050405020304" pitchFamily="18" charset="0"/>
              </a:rPr>
              <a:t>DÖNEMSEL TOPLAM STOK VE SİPARİŞ MALİYETİ</a:t>
            </a:r>
          </a:p>
          <a:p>
            <a:r>
              <a:rPr lang="tr-TR" sz="2000" dirty="0">
                <a:solidFill>
                  <a:schemeClr val="bg1"/>
                </a:solidFill>
                <a:latin typeface="Times New Roman" panose="02020603050405020304" pitchFamily="18" charset="0"/>
                <a:cs typeface="Times New Roman" panose="02020603050405020304" pitchFamily="18" charset="0"/>
              </a:rPr>
              <a:t>Stok dışı kalma durumlarına izin verilmezse, dönemsel toplam stok ve sipariş maliyeti (TC) şekildeki gibi olur. </a:t>
            </a:r>
          </a:p>
          <a:p>
            <a:endParaRPr lang="tr-TR" sz="2000" dirty="0">
              <a:solidFill>
                <a:schemeClr val="bg1"/>
              </a:solidFill>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B2DCEC66-0804-4649-813D-B7887CE05CCE}"/>
              </a:ext>
            </a:extLst>
          </p:cNvPr>
          <p:cNvPicPr>
            <a:picLocks noChangeAspect="1"/>
          </p:cNvPicPr>
          <p:nvPr/>
        </p:nvPicPr>
        <p:blipFill rotWithShape="1">
          <a:blip r:embed="rId4"/>
          <a:srcRect l="56796" t="23957" r="13326" b="30485"/>
          <a:stretch/>
        </p:blipFill>
        <p:spPr>
          <a:xfrm>
            <a:off x="7466121" y="1242873"/>
            <a:ext cx="3642804" cy="3124326"/>
          </a:xfrm>
          <a:prstGeom prst="rect">
            <a:avLst/>
          </a:prstGeom>
        </p:spPr>
      </p:pic>
      <p:sp>
        <p:nvSpPr>
          <p:cNvPr id="6" name="Metin kutusu 5">
            <a:extLst>
              <a:ext uri="{FF2B5EF4-FFF2-40B4-BE49-F238E27FC236}">
                <a16:creationId xmlns:a16="http://schemas.microsoft.com/office/drawing/2014/main" id="{D97F6290-C4FF-4402-8FA8-FFAFF723317D}"/>
              </a:ext>
            </a:extLst>
          </p:cNvPr>
          <p:cNvSpPr txBox="1"/>
          <p:nvPr/>
        </p:nvSpPr>
        <p:spPr>
          <a:xfrm>
            <a:off x="1038687" y="2104647"/>
            <a:ext cx="5486400" cy="954107"/>
          </a:xfrm>
          <a:prstGeom prst="rect">
            <a:avLst/>
          </a:prstGeom>
          <a:noFill/>
        </p:spPr>
        <p:txBody>
          <a:bodyPr wrap="square" rtlCol="0">
            <a:spAutoFit/>
          </a:bodyPr>
          <a:lstStyle/>
          <a:p>
            <a:r>
              <a:rPr lang="tr-TR" sz="2000" dirty="0">
                <a:solidFill>
                  <a:schemeClr val="bg1"/>
                </a:solidFill>
                <a:latin typeface="Times New Roman" panose="02020603050405020304" pitchFamily="18" charset="0"/>
                <a:cs typeface="Times New Roman" panose="02020603050405020304" pitchFamily="18" charset="0"/>
              </a:rPr>
              <a:t>TC= Sipariş Maliyeti + Elde Bulundurma Maliyeti</a:t>
            </a:r>
          </a:p>
          <a:p>
            <a:r>
              <a:rPr lang="tr-TR" dirty="0">
                <a:latin typeface="Times New Roman" panose="02020603050405020304" pitchFamily="18" charset="0"/>
                <a:cs typeface="Times New Roman" panose="02020603050405020304" pitchFamily="18" charset="0"/>
              </a:rPr>
              <a:t> </a:t>
            </a:r>
          </a:p>
          <a:p>
            <a:r>
              <a:rPr lang="tr-TR" dirty="0">
                <a:latin typeface="Times New Roman" panose="02020603050405020304" pitchFamily="18" charset="0"/>
                <a:cs typeface="Times New Roman" panose="02020603050405020304" pitchFamily="18" charset="0"/>
              </a:rPr>
              <a:t>TC = C*D/Q + H*Q/2</a:t>
            </a:r>
          </a:p>
        </p:txBody>
      </p:sp>
      <p:sp>
        <p:nvSpPr>
          <p:cNvPr id="7" name="Metin kutusu 6">
            <a:extLst>
              <a:ext uri="{FF2B5EF4-FFF2-40B4-BE49-F238E27FC236}">
                <a16:creationId xmlns:a16="http://schemas.microsoft.com/office/drawing/2014/main" id="{B7AD3F2A-7269-4BDE-9480-7DA36B9A4013}"/>
              </a:ext>
            </a:extLst>
          </p:cNvPr>
          <p:cNvSpPr txBox="1"/>
          <p:nvPr/>
        </p:nvSpPr>
        <p:spPr>
          <a:xfrm>
            <a:off x="1083075" y="3027977"/>
            <a:ext cx="6413935" cy="1938992"/>
          </a:xfrm>
          <a:prstGeom prst="rect">
            <a:avLst/>
          </a:prstGeom>
          <a:noFill/>
        </p:spPr>
        <p:txBody>
          <a:bodyPr wrap="none" rtlCol="0">
            <a:spAutoFit/>
          </a:bodyPr>
          <a:lstStyle/>
          <a:p>
            <a:r>
              <a:rPr lang="tr-TR" sz="2000" dirty="0">
                <a:latin typeface="Times New Roman" panose="02020603050405020304" pitchFamily="18" charset="0"/>
                <a:cs typeface="Times New Roman" panose="02020603050405020304" pitchFamily="18" charset="0"/>
              </a:rPr>
              <a:t>D = Dönemsel talep miktarı (birim)</a:t>
            </a:r>
          </a:p>
          <a:p>
            <a:r>
              <a:rPr lang="tr-TR" sz="2000" dirty="0">
                <a:latin typeface="Times New Roman" panose="02020603050405020304" pitchFamily="18" charset="0"/>
                <a:cs typeface="Times New Roman" panose="02020603050405020304" pitchFamily="18" charset="0"/>
              </a:rPr>
              <a:t>P = Satın alınan malın bir birimin maliyeti </a:t>
            </a:r>
          </a:p>
          <a:p>
            <a:r>
              <a:rPr lang="tr-TR" sz="2000" dirty="0">
                <a:latin typeface="Times New Roman" panose="02020603050405020304" pitchFamily="18" charset="0"/>
                <a:cs typeface="Times New Roman" panose="02020603050405020304" pitchFamily="18" charset="0"/>
              </a:rPr>
              <a:t>C = Sipariş partisi başına sipariş maliyeti</a:t>
            </a:r>
          </a:p>
          <a:p>
            <a:r>
              <a:rPr lang="tr-TR" sz="2000" dirty="0">
                <a:latin typeface="Times New Roman" panose="02020603050405020304" pitchFamily="18" charset="0"/>
                <a:cs typeface="Times New Roman" panose="02020603050405020304" pitchFamily="18" charset="0"/>
              </a:rPr>
              <a:t>F = Dönemsel faiz oranı (Elde bulundurma maliyeti oranı)</a:t>
            </a:r>
          </a:p>
          <a:p>
            <a:r>
              <a:rPr lang="tr-TR" sz="2000" dirty="0">
                <a:latin typeface="Times New Roman" panose="02020603050405020304" pitchFamily="18" charset="0"/>
                <a:cs typeface="Times New Roman" panose="02020603050405020304" pitchFamily="18" charset="0"/>
              </a:rPr>
              <a:t>H (:P*F) = Birim başına dönemsel elde bulundurma maliyeti</a:t>
            </a:r>
          </a:p>
          <a:p>
            <a:r>
              <a:rPr lang="tr-TR" sz="2000" dirty="0">
                <a:latin typeface="Times New Roman" panose="02020603050405020304" pitchFamily="18" charset="0"/>
                <a:cs typeface="Times New Roman" panose="02020603050405020304" pitchFamily="18" charset="0"/>
              </a:rPr>
              <a:t>Q = Sipariş miktarı (birim)  </a:t>
            </a:r>
          </a:p>
        </p:txBody>
      </p:sp>
    </p:spTree>
    <p:extLst>
      <p:ext uri="{BB962C8B-B14F-4D97-AF65-F5344CB8AC3E}">
        <p14:creationId xmlns:p14="http://schemas.microsoft.com/office/powerpoint/2010/main" val="387598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7BE4492-38C9-46B9-96A7-5EDE1168B56A}"/>
              </a:ext>
            </a:extLst>
          </p:cNvPr>
          <p:cNvSpPr txBox="1"/>
          <p:nvPr/>
        </p:nvSpPr>
        <p:spPr>
          <a:xfrm>
            <a:off x="1799208" y="1242873"/>
            <a:ext cx="8232560" cy="400110"/>
          </a:xfrm>
          <a:prstGeom prst="rect">
            <a:avLst/>
          </a:prstGeom>
          <a:noFill/>
        </p:spPr>
        <p:txBody>
          <a:bodyPr wrap="square" rtlCol="0">
            <a:spAutoFit/>
          </a:bodyPr>
          <a:lstStyle/>
          <a:p>
            <a:endParaRPr lang="tr-TR" sz="2000" dirty="0"/>
          </a:p>
        </p:txBody>
      </p:sp>
      <p:sp>
        <p:nvSpPr>
          <p:cNvPr id="3" name="Metin kutusu 2">
            <a:extLst>
              <a:ext uri="{FF2B5EF4-FFF2-40B4-BE49-F238E27FC236}">
                <a16:creationId xmlns:a16="http://schemas.microsoft.com/office/drawing/2014/main" id="{7D7E489D-F544-4F84-9BFC-7CE2DB4B3E44}"/>
              </a:ext>
            </a:extLst>
          </p:cNvPr>
          <p:cNvSpPr txBox="1"/>
          <p:nvPr/>
        </p:nvSpPr>
        <p:spPr>
          <a:xfrm>
            <a:off x="1654835" y="944287"/>
            <a:ext cx="9472474" cy="1107996"/>
          </a:xfrm>
          <a:prstGeom prst="rect">
            <a:avLst/>
          </a:prstGeom>
          <a:noFill/>
        </p:spPr>
        <p:txBody>
          <a:bodyPr wrap="square" rtlCol="0">
            <a:spAutoFit/>
          </a:bodyPr>
          <a:lstStyle/>
          <a:p>
            <a:r>
              <a:rPr lang="tr-TR" sz="2400" dirty="0">
                <a:latin typeface="Times New Roman" panose="02020603050405020304" pitchFamily="18" charset="0"/>
                <a:cs typeface="Times New Roman" panose="02020603050405020304" pitchFamily="18" charset="0"/>
              </a:rPr>
              <a:t>Ekonomik sipariş miktarını bulmak için, dönemsel toplam maliyetin sipariş miktarına(Q) göre birinci türevi alınır ve sıfıra eşitlenir:</a:t>
            </a:r>
          </a:p>
          <a:p>
            <a:endParaRPr lang="tr-TR" dirty="0"/>
          </a:p>
        </p:txBody>
      </p:sp>
      <mc:AlternateContent xmlns:mc="http://schemas.openxmlformats.org/markup-compatibility/2006" xmlns:a14="http://schemas.microsoft.com/office/drawing/2010/main">
        <mc:Choice Requires="a14">
          <p:sp>
            <p:nvSpPr>
              <p:cNvPr id="6" name="Metin kutusu 5">
                <a:extLst>
                  <a:ext uri="{FF2B5EF4-FFF2-40B4-BE49-F238E27FC236}">
                    <a16:creationId xmlns:a16="http://schemas.microsoft.com/office/drawing/2014/main" id="{CAA48C8F-79CC-418C-AA69-982E77A34268}"/>
                  </a:ext>
                </a:extLst>
              </p:cNvPr>
              <p:cNvSpPr txBox="1"/>
              <p:nvPr/>
            </p:nvSpPr>
            <p:spPr>
              <a:xfrm>
                <a:off x="1731145" y="1997580"/>
                <a:ext cx="2467992" cy="75636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tr-TR" sz="2400" i="1" smtClean="0">
                              <a:solidFill>
                                <a:schemeClr val="tx1"/>
                              </a:solidFill>
                              <a:latin typeface="Cambria Math" panose="02040503050406030204" pitchFamily="18" charset="0"/>
                            </a:rPr>
                          </m:ctrlPr>
                        </m:fPr>
                        <m:num>
                          <m:r>
                            <a:rPr lang="tr-TR" sz="2400">
                              <a:solidFill>
                                <a:schemeClr val="tx1"/>
                              </a:solidFill>
                              <a:latin typeface="Cambria Math" panose="02040503050406030204" pitchFamily="18" charset="0"/>
                            </a:rPr>
                            <m:t>ⅆ</m:t>
                          </m:r>
                          <m:r>
                            <a:rPr lang="tr-TR" sz="2400" i="1">
                              <a:solidFill>
                                <a:schemeClr val="tx1"/>
                              </a:solidFill>
                              <a:latin typeface="Cambria Math" panose="02040503050406030204" pitchFamily="18" charset="0"/>
                            </a:rPr>
                            <m:t>𝑇𝐶</m:t>
                          </m:r>
                        </m:num>
                        <m:den>
                          <m:r>
                            <a:rPr lang="tr-TR" sz="2400" i="0">
                              <a:solidFill>
                                <a:schemeClr val="tx1"/>
                              </a:solidFill>
                              <a:latin typeface="Cambria Math" panose="02040503050406030204" pitchFamily="18" charset="0"/>
                            </a:rPr>
                            <m:t>ⅆ</m:t>
                          </m:r>
                          <m:r>
                            <a:rPr lang="tr-TR" sz="2400" i="1">
                              <a:solidFill>
                                <a:schemeClr val="tx1"/>
                              </a:solidFill>
                              <a:latin typeface="Cambria Math" panose="02040503050406030204" pitchFamily="18" charset="0"/>
                            </a:rPr>
                            <m:t>𝑄</m:t>
                          </m:r>
                        </m:den>
                      </m:f>
                      <m:r>
                        <a:rPr lang="tr-TR" sz="2400" i="0">
                          <a:solidFill>
                            <a:schemeClr val="tx1"/>
                          </a:solidFill>
                          <a:latin typeface="Cambria Math" panose="02040503050406030204" pitchFamily="18" charset="0"/>
                        </a:rPr>
                        <m:t>=</m:t>
                      </m:r>
                      <m:f>
                        <m:fPr>
                          <m:ctrlPr>
                            <a:rPr lang="tr-TR" sz="2400" i="1">
                              <a:solidFill>
                                <a:schemeClr val="tx1"/>
                              </a:solidFill>
                              <a:latin typeface="Cambria Math" panose="02040503050406030204" pitchFamily="18" charset="0"/>
                            </a:rPr>
                          </m:ctrlPr>
                        </m:fPr>
                        <m:num>
                          <m:r>
                            <a:rPr lang="tr-TR" sz="2400" i="1">
                              <a:solidFill>
                                <a:schemeClr val="tx1"/>
                              </a:solidFill>
                              <a:latin typeface="Cambria Math" panose="02040503050406030204" pitchFamily="18" charset="0"/>
                            </a:rPr>
                            <m:t>𝐻</m:t>
                          </m:r>
                        </m:num>
                        <m:den>
                          <m:r>
                            <a:rPr lang="tr-TR" sz="2400" i="0">
                              <a:solidFill>
                                <a:schemeClr val="tx1"/>
                              </a:solidFill>
                              <a:latin typeface="Cambria Math" panose="02040503050406030204" pitchFamily="18" charset="0"/>
                            </a:rPr>
                            <m:t>2</m:t>
                          </m:r>
                        </m:den>
                      </m:f>
                      <m:r>
                        <a:rPr lang="tr-TR" sz="2400" i="0">
                          <a:solidFill>
                            <a:schemeClr val="tx1"/>
                          </a:solidFill>
                          <a:latin typeface="Cambria Math" panose="02040503050406030204" pitchFamily="18" charset="0"/>
                        </a:rPr>
                        <m:t>−</m:t>
                      </m:r>
                      <m:f>
                        <m:fPr>
                          <m:ctrlPr>
                            <a:rPr lang="tr-TR" sz="2400" i="1">
                              <a:solidFill>
                                <a:schemeClr val="tx1"/>
                              </a:solidFill>
                              <a:latin typeface="Cambria Math" panose="02040503050406030204" pitchFamily="18" charset="0"/>
                            </a:rPr>
                          </m:ctrlPr>
                        </m:fPr>
                        <m:num>
                          <m:r>
                            <a:rPr lang="tr-TR" sz="2400" i="1">
                              <a:solidFill>
                                <a:schemeClr val="tx1"/>
                              </a:solidFill>
                              <a:latin typeface="Cambria Math" panose="02040503050406030204" pitchFamily="18" charset="0"/>
                            </a:rPr>
                            <m:t>𝐶</m:t>
                          </m:r>
                          <m:r>
                            <a:rPr lang="tr-TR" sz="2400" i="0">
                              <a:solidFill>
                                <a:schemeClr val="tx1"/>
                              </a:solidFill>
                              <a:latin typeface="Cambria Math" panose="02040503050406030204" pitchFamily="18" charset="0"/>
                            </a:rPr>
                            <m:t>∗</m:t>
                          </m:r>
                          <m:r>
                            <a:rPr lang="tr-TR" sz="2400" i="1">
                              <a:solidFill>
                                <a:schemeClr val="tx1"/>
                              </a:solidFill>
                              <a:latin typeface="Cambria Math" panose="02040503050406030204" pitchFamily="18" charset="0"/>
                            </a:rPr>
                            <m:t>𝐷</m:t>
                          </m:r>
                        </m:num>
                        <m:den>
                          <m:sSup>
                            <m:sSupPr>
                              <m:ctrlPr>
                                <a:rPr lang="tr-TR" sz="2400" i="1">
                                  <a:solidFill>
                                    <a:schemeClr val="tx1"/>
                                  </a:solidFill>
                                  <a:latin typeface="Cambria Math" panose="02040503050406030204" pitchFamily="18" charset="0"/>
                                </a:rPr>
                              </m:ctrlPr>
                            </m:sSupPr>
                            <m:e>
                              <m:r>
                                <a:rPr lang="tr-TR" sz="2400" i="1">
                                  <a:solidFill>
                                    <a:schemeClr val="tx1"/>
                                  </a:solidFill>
                                  <a:latin typeface="Cambria Math" panose="02040503050406030204" pitchFamily="18" charset="0"/>
                                </a:rPr>
                                <m:t>𝑄</m:t>
                              </m:r>
                            </m:e>
                            <m:sup>
                              <m:r>
                                <a:rPr lang="tr-TR" sz="2400" i="0">
                                  <a:solidFill>
                                    <a:schemeClr val="tx1"/>
                                  </a:solidFill>
                                  <a:latin typeface="Cambria Math" panose="02040503050406030204" pitchFamily="18" charset="0"/>
                                </a:rPr>
                                <m:t>2</m:t>
                              </m:r>
                            </m:sup>
                          </m:sSup>
                        </m:den>
                      </m:f>
                    </m:oMath>
                  </m:oMathPara>
                </a14:m>
                <a:endParaRPr lang="tr-TR" dirty="0"/>
              </a:p>
            </p:txBody>
          </p:sp>
        </mc:Choice>
        <mc:Fallback xmlns="">
          <p:sp>
            <p:nvSpPr>
              <p:cNvPr id="6" name="Metin kutusu 5">
                <a:extLst>
                  <a:ext uri="{FF2B5EF4-FFF2-40B4-BE49-F238E27FC236}">
                    <a16:creationId xmlns:a16="http://schemas.microsoft.com/office/drawing/2014/main" id="{CAA48C8F-79CC-418C-AA69-982E77A34268}"/>
                  </a:ext>
                </a:extLst>
              </p:cNvPr>
              <p:cNvSpPr txBox="1">
                <a:spLocks noRot="1" noChangeAspect="1" noMove="1" noResize="1" noEditPoints="1" noAdjustHandles="1" noChangeArrowheads="1" noChangeShapeType="1" noTextEdit="1"/>
              </p:cNvSpPr>
              <p:nvPr/>
            </p:nvSpPr>
            <p:spPr>
              <a:xfrm>
                <a:off x="1731145" y="1997580"/>
                <a:ext cx="2467992" cy="756361"/>
              </a:xfrm>
              <a:prstGeom prst="rect">
                <a:avLst/>
              </a:prstGeom>
              <a:blipFill>
                <a:blip r:embed="rId4"/>
                <a:stretch>
                  <a:fillRect/>
                </a:stretch>
              </a:blipFill>
            </p:spPr>
            <p:txBody>
              <a:bodyPr/>
              <a:lstStyle/>
              <a:p>
                <a:r>
                  <a:rPr lang="tr-TR">
                    <a:noFill/>
                  </a:rPr>
                  <a:t> </a:t>
                </a:r>
              </a:p>
            </p:txBody>
          </p:sp>
        </mc:Fallback>
      </mc:AlternateContent>
      <p:sp>
        <p:nvSpPr>
          <p:cNvPr id="7" name="Metin kutusu 6">
            <a:extLst>
              <a:ext uri="{FF2B5EF4-FFF2-40B4-BE49-F238E27FC236}">
                <a16:creationId xmlns:a16="http://schemas.microsoft.com/office/drawing/2014/main" id="{BF09C1C3-8EC5-4D13-BEA4-38CCA40C93AA}"/>
              </a:ext>
            </a:extLst>
          </p:cNvPr>
          <p:cNvSpPr txBox="1"/>
          <p:nvPr/>
        </p:nvSpPr>
        <p:spPr>
          <a:xfrm>
            <a:off x="1799208" y="2928950"/>
            <a:ext cx="2356735" cy="677108"/>
          </a:xfrm>
          <a:prstGeom prst="rect">
            <a:avLst/>
          </a:prstGeom>
          <a:noFill/>
        </p:spPr>
        <p:txBody>
          <a:bodyPr wrap="none" rtlCol="0">
            <a:spAutoFit/>
          </a:bodyPr>
          <a:lstStyle/>
          <a:p>
            <a:r>
              <a:rPr lang="tr-TR" sz="2000" dirty="0">
                <a:latin typeface="Times New Roman" panose="02020603050405020304" pitchFamily="18" charset="0"/>
                <a:cs typeface="Times New Roman" panose="02020603050405020304" pitchFamily="18" charset="0"/>
              </a:rPr>
              <a:t>Buradan Q çekilerek</a:t>
            </a:r>
            <a:r>
              <a:rPr lang="tr-TR" dirty="0"/>
              <a:t>,</a:t>
            </a:r>
          </a:p>
          <a:p>
            <a:endParaRPr lang="tr-TR" dirty="0"/>
          </a:p>
        </p:txBody>
      </p:sp>
      <mc:AlternateContent xmlns:mc="http://schemas.openxmlformats.org/markup-compatibility/2006" xmlns:a14="http://schemas.microsoft.com/office/drawing/2010/main">
        <mc:Choice Requires="a14">
          <p:sp>
            <p:nvSpPr>
              <p:cNvPr id="8" name="Metin kutusu 7">
                <a:extLst>
                  <a:ext uri="{FF2B5EF4-FFF2-40B4-BE49-F238E27FC236}">
                    <a16:creationId xmlns:a16="http://schemas.microsoft.com/office/drawing/2014/main" id="{ECB69A10-0186-4CB0-B01E-9B36B392F3B0}"/>
                  </a:ext>
                </a:extLst>
              </p:cNvPr>
              <p:cNvSpPr txBox="1"/>
              <p:nvPr/>
            </p:nvSpPr>
            <p:spPr>
              <a:xfrm>
                <a:off x="1799208" y="3575281"/>
                <a:ext cx="3630674" cy="8461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i="1" smtClean="0">
                              <a:solidFill>
                                <a:schemeClr val="tx1"/>
                              </a:solidFill>
                              <a:latin typeface="Cambria Math" panose="02040503050406030204" pitchFamily="18" charset="0"/>
                            </a:rPr>
                          </m:ctrlPr>
                        </m:sSubPr>
                        <m:e>
                          <m:r>
                            <a:rPr lang="tr-TR" sz="2400" i="1">
                              <a:solidFill>
                                <a:schemeClr val="tx1"/>
                              </a:solidFill>
                              <a:latin typeface="Cambria Math" panose="02040503050406030204" pitchFamily="18" charset="0"/>
                            </a:rPr>
                            <m:t>𝑄</m:t>
                          </m:r>
                        </m:e>
                        <m:sub>
                          <m:r>
                            <a:rPr lang="tr-TR" sz="2400" i="0">
                              <a:solidFill>
                                <a:schemeClr val="tx1"/>
                              </a:solidFill>
                              <a:latin typeface="Cambria Math" panose="02040503050406030204" pitchFamily="18" charset="0"/>
                            </a:rPr>
                            <m:t>0</m:t>
                          </m:r>
                        </m:sub>
                      </m:sSub>
                      <m:r>
                        <a:rPr lang="tr-TR" sz="2400" i="0">
                          <a:solidFill>
                            <a:schemeClr val="tx1"/>
                          </a:solidFill>
                          <a:latin typeface="Cambria Math" panose="02040503050406030204" pitchFamily="18" charset="0"/>
                        </a:rPr>
                        <m:t>=</m:t>
                      </m:r>
                      <m:f>
                        <m:fPr>
                          <m:ctrlPr>
                            <a:rPr lang="tr-TR" sz="2400" i="1">
                              <a:solidFill>
                                <a:schemeClr val="tx1"/>
                              </a:solidFill>
                              <a:latin typeface="Cambria Math" panose="02040503050406030204" pitchFamily="18" charset="0"/>
                            </a:rPr>
                          </m:ctrlPr>
                        </m:fPr>
                        <m:num>
                          <m:rad>
                            <m:radPr>
                              <m:degHide m:val="on"/>
                              <m:ctrlPr>
                                <a:rPr lang="tr-TR" sz="2400" i="1">
                                  <a:solidFill>
                                    <a:schemeClr val="tx1"/>
                                  </a:solidFill>
                                  <a:latin typeface="Cambria Math" panose="02040503050406030204" pitchFamily="18" charset="0"/>
                                </a:rPr>
                              </m:ctrlPr>
                            </m:radPr>
                            <m:deg/>
                            <m:e>
                              <m:sSup>
                                <m:sSupPr>
                                  <m:ctrlPr>
                                    <a:rPr lang="tr-TR" sz="2400" i="1">
                                      <a:solidFill>
                                        <a:schemeClr val="tx1"/>
                                      </a:solidFill>
                                      <a:latin typeface="Cambria Math" panose="02040503050406030204" pitchFamily="18" charset="0"/>
                                    </a:rPr>
                                  </m:ctrlPr>
                                </m:sSupPr>
                                <m:e>
                                  <m:r>
                                    <a:rPr lang="tr-TR" sz="2400" i="0">
                                      <a:solidFill>
                                        <a:schemeClr val="tx1"/>
                                      </a:solidFill>
                                      <a:latin typeface="Cambria Math" panose="02040503050406030204" pitchFamily="18" charset="0"/>
                                    </a:rPr>
                                    <m:t>2</m:t>
                                  </m:r>
                                </m:e>
                                <m:sup>
                                  <m:r>
                                    <a:rPr lang="tr-TR" sz="2400" i="0">
                                      <a:solidFill>
                                        <a:schemeClr val="tx1"/>
                                      </a:solidFill>
                                      <a:latin typeface="Cambria Math" panose="02040503050406030204" pitchFamily="18" charset="0"/>
                                    </a:rPr>
                                    <m:t>∗</m:t>
                                  </m:r>
                                </m:sup>
                              </m:sSup>
                              <m:sSup>
                                <m:sSupPr>
                                  <m:ctrlPr>
                                    <a:rPr lang="tr-TR" sz="2400" i="1">
                                      <a:solidFill>
                                        <a:schemeClr val="tx1"/>
                                      </a:solidFill>
                                      <a:latin typeface="Cambria Math" panose="02040503050406030204" pitchFamily="18" charset="0"/>
                                    </a:rPr>
                                  </m:ctrlPr>
                                </m:sSupPr>
                                <m:e>
                                  <m:r>
                                    <a:rPr lang="tr-TR" sz="2400" i="1">
                                      <a:solidFill>
                                        <a:schemeClr val="tx1"/>
                                      </a:solidFill>
                                      <a:latin typeface="Cambria Math" panose="02040503050406030204" pitchFamily="18" charset="0"/>
                                    </a:rPr>
                                    <m:t>𝐶</m:t>
                                  </m:r>
                                </m:e>
                                <m:sup>
                                  <m:r>
                                    <a:rPr lang="tr-TR" sz="2400" i="0">
                                      <a:solidFill>
                                        <a:schemeClr val="tx1"/>
                                      </a:solidFill>
                                      <a:latin typeface="Cambria Math" panose="02040503050406030204" pitchFamily="18" charset="0"/>
                                    </a:rPr>
                                    <m:t>∗</m:t>
                                  </m:r>
                                </m:sup>
                              </m:sSup>
                              <m:r>
                                <a:rPr lang="tr-TR" sz="2400" i="1">
                                  <a:solidFill>
                                    <a:schemeClr val="tx1"/>
                                  </a:solidFill>
                                  <a:latin typeface="Cambria Math" panose="02040503050406030204" pitchFamily="18" charset="0"/>
                                </a:rPr>
                                <m:t>𝐷</m:t>
                              </m:r>
                            </m:e>
                          </m:rad>
                        </m:num>
                        <m:den>
                          <m:rad>
                            <m:radPr>
                              <m:degHide m:val="on"/>
                              <m:ctrlPr>
                                <a:rPr lang="tr-TR" sz="2400" i="1" smtClean="0">
                                  <a:latin typeface="Cambria Math" panose="02040503050406030204" pitchFamily="18" charset="0"/>
                                </a:rPr>
                              </m:ctrlPr>
                            </m:radPr>
                            <m:deg/>
                            <m:e>
                              <m:r>
                                <a:rPr lang="tr-TR" sz="2400" b="0" i="1" smtClean="0">
                                  <a:latin typeface="Cambria Math" panose="02040503050406030204" pitchFamily="18" charset="0"/>
                                </a:rPr>
                                <m:t>𝐻</m:t>
                              </m:r>
                            </m:e>
                          </m:rad>
                        </m:den>
                      </m:f>
                      <m:r>
                        <a:rPr lang="tr-TR" sz="2400" i="0">
                          <a:solidFill>
                            <a:schemeClr val="tx1"/>
                          </a:solidFill>
                          <a:latin typeface="Cambria Math" panose="02040503050406030204" pitchFamily="18" charset="0"/>
                        </a:rPr>
                        <m:t>=</m:t>
                      </m:r>
                      <m:f>
                        <m:fPr>
                          <m:ctrlPr>
                            <a:rPr lang="tr-TR" sz="2400" i="1">
                              <a:solidFill>
                                <a:schemeClr val="tx1"/>
                              </a:solidFill>
                              <a:latin typeface="Cambria Math" panose="02040503050406030204" pitchFamily="18" charset="0"/>
                            </a:rPr>
                          </m:ctrlPr>
                        </m:fPr>
                        <m:num>
                          <m:rad>
                            <m:radPr>
                              <m:degHide m:val="on"/>
                              <m:ctrlPr>
                                <a:rPr lang="tr-TR" sz="2400" i="1">
                                  <a:solidFill>
                                    <a:schemeClr val="tx1"/>
                                  </a:solidFill>
                                  <a:latin typeface="Cambria Math" panose="02040503050406030204" pitchFamily="18" charset="0"/>
                                </a:rPr>
                              </m:ctrlPr>
                            </m:radPr>
                            <m:deg/>
                            <m:e>
                              <m:r>
                                <a:rPr lang="tr-TR" sz="2400" b="0" i="1" smtClean="0">
                                  <a:solidFill>
                                    <a:schemeClr val="tx1"/>
                                  </a:solidFill>
                                  <a:latin typeface="Cambria Math" panose="02040503050406030204" pitchFamily="18" charset="0"/>
                                </a:rPr>
                                <m:t>2∗</m:t>
                              </m:r>
                              <m:r>
                                <a:rPr lang="tr-TR" sz="2400" i="1">
                                  <a:solidFill>
                                    <a:schemeClr val="tx1"/>
                                  </a:solidFill>
                                  <a:latin typeface="Cambria Math" panose="02040503050406030204" pitchFamily="18" charset="0"/>
                                </a:rPr>
                                <m:t>𝐶</m:t>
                              </m:r>
                              <m:r>
                                <a:rPr lang="tr-TR" sz="2400" i="0" smtClean="0">
                                  <a:solidFill>
                                    <a:schemeClr val="tx1"/>
                                  </a:solidFill>
                                  <a:latin typeface="Cambria Math" panose="02040503050406030204" pitchFamily="18" charset="0"/>
                                </a:rPr>
                                <m:t>∗</m:t>
                              </m:r>
                              <m:r>
                                <a:rPr lang="tr-TR" sz="2400" i="1">
                                  <a:solidFill>
                                    <a:schemeClr val="tx1"/>
                                  </a:solidFill>
                                  <a:latin typeface="Cambria Math" panose="02040503050406030204" pitchFamily="18" charset="0"/>
                                </a:rPr>
                                <m:t>𝐷</m:t>
                              </m:r>
                            </m:e>
                          </m:rad>
                        </m:num>
                        <m:den>
                          <m:rad>
                            <m:radPr>
                              <m:degHide m:val="on"/>
                              <m:ctrlPr>
                                <a:rPr lang="tr-TR" sz="2400" i="1">
                                  <a:latin typeface="Cambria Math" panose="02040503050406030204" pitchFamily="18" charset="0"/>
                                </a:rPr>
                              </m:ctrlPr>
                            </m:radPr>
                            <m:deg/>
                            <m:e>
                              <m:r>
                                <a:rPr lang="tr-TR" sz="2400" b="0" i="1" smtClean="0">
                                  <a:latin typeface="Cambria Math" panose="02040503050406030204" pitchFamily="18" charset="0"/>
                                </a:rPr>
                                <m:t>𝑃</m:t>
                              </m:r>
                              <m:r>
                                <a:rPr lang="tr-TR" sz="2400" i="1">
                                  <a:latin typeface="Cambria Math" panose="02040503050406030204" pitchFamily="18" charset="0"/>
                                </a:rPr>
                                <m:t>∗</m:t>
                              </m:r>
                              <m:r>
                                <a:rPr lang="tr-TR" sz="2400" b="0" i="1" smtClean="0">
                                  <a:latin typeface="Cambria Math" panose="02040503050406030204" pitchFamily="18" charset="0"/>
                                </a:rPr>
                                <m:t>𝐹</m:t>
                              </m:r>
                            </m:e>
                          </m:rad>
                        </m:den>
                      </m:f>
                    </m:oMath>
                  </m:oMathPara>
                </a14:m>
                <a:endParaRPr lang="tr-TR" sz="2000" dirty="0">
                  <a:solidFill>
                    <a:schemeClr val="tx1"/>
                  </a:solidFill>
                </a:endParaRPr>
              </a:p>
            </p:txBody>
          </p:sp>
        </mc:Choice>
        <mc:Fallback xmlns="">
          <p:sp>
            <p:nvSpPr>
              <p:cNvPr id="8" name="Metin kutusu 7">
                <a:extLst>
                  <a:ext uri="{FF2B5EF4-FFF2-40B4-BE49-F238E27FC236}">
                    <a16:creationId xmlns:a16="http://schemas.microsoft.com/office/drawing/2014/main" id="{ECB69A10-0186-4CB0-B01E-9B36B392F3B0}"/>
                  </a:ext>
                </a:extLst>
              </p:cNvPr>
              <p:cNvSpPr txBox="1">
                <a:spLocks noRot="1" noChangeAspect="1" noMove="1" noResize="1" noEditPoints="1" noAdjustHandles="1" noChangeArrowheads="1" noChangeShapeType="1" noTextEdit="1"/>
              </p:cNvSpPr>
              <p:nvPr/>
            </p:nvSpPr>
            <p:spPr>
              <a:xfrm>
                <a:off x="1799208" y="3575281"/>
                <a:ext cx="3630674" cy="846129"/>
              </a:xfrm>
              <a:prstGeom prst="rect">
                <a:avLst/>
              </a:prstGeom>
              <a:blipFill>
                <a:blip r:embed="rId5"/>
                <a:stretch>
                  <a:fillRect/>
                </a:stretch>
              </a:blipFill>
            </p:spPr>
            <p:txBody>
              <a:bodyPr/>
              <a:lstStyle/>
              <a:p>
                <a:r>
                  <a:rPr lang="tr-TR">
                    <a:noFill/>
                  </a:rPr>
                  <a:t> </a:t>
                </a:r>
              </a:p>
            </p:txBody>
          </p:sp>
        </mc:Fallback>
      </mc:AlternateContent>
      <p:sp>
        <p:nvSpPr>
          <p:cNvPr id="9" name="Metin kutusu 8">
            <a:extLst>
              <a:ext uri="{FF2B5EF4-FFF2-40B4-BE49-F238E27FC236}">
                <a16:creationId xmlns:a16="http://schemas.microsoft.com/office/drawing/2014/main" id="{C55278A0-BAFB-42C0-9BB6-A9394D37BA10}"/>
              </a:ext>
            </a:extLst>
          </p:cNvPr>
          <p:cNvSpPr txBox="1"/>
          <p:nvPr/>
        </p:nvSpPr>
        <p:spPr>
          <a:xfrm>
            <a:off x="1731145" y="4580749"/>
            <a:ext cx="8783782" cy="830997"/>
          </a:xfrm>
          <a:prstGeom prst="rect">
            <a:avLst/>
          </a:prstGeom>
          <a:noFill/>
        </p:spPr>
        <p:txBody>
          <a:bodyPr wrap="square" rtlCol="0">
            <a:spAutoFit/>
          </a:bodyPr>
          <a:lstStyle/>
          <a:p>
            <a:r>
              <a:rPr lang="tr-TR" sz="2400" b="1" u="sng" dirty="0">
                <a:solidFill>
                  <a:schemeClr val="bg1"/>
                </a:solidFill>
                <a:latin typeface="Times New Roman" panose="02020603050405020304" pitchFamily="18" charset="0"/>
                <a:cs typeface="Times New Roman" panose="02020603050405020304" pitchFamily="18" charset="0"/>
              </a:rPr>
              <a:t>Ekonomik Sipariş Miktarı (ESM) </a:t>
            </a:r>
            <a:r>
              <a:rPr lang="tr-TR" sz="2400" dirty="0">
                <a:latin typeface="Times New Roman" panose="02020603050405020304" pitchFamily="18" charset="0"/>
                <a:cs typeface="Times New Roman" panose="02020603050405020304" pitchFamily="18" charset="0"/>
              </a:rPr>
              <a:t>elde edilir. Bu miktar, dönemsel stok maliyetlerini </a:t>
            </a:r>
            <a:r>
              <a:rPr lang="tr-TR" sz="2400" dirty="0" err="1">
                <a:latin typeface="Times New Roman" panose="02020603050405020304" pitchFamily="18" charset="0"/>
                <a:cs typeface="Times New Roman" panose="02020603050405020304" pitchFamily="18" charset="0"/>
              </a:rPr>
              <a:t>enazlayan</a:t>
            </a:r>
            <a:r>
              <a:rPr lang="tr-TR" sz="2400" dirty="0">
                <a:latin typeface="Times New Roman" panose="02020603050405020304" pitchFamily="18" charset="0"/>
                <a:cs typeface="Times New Roman" panose="02020603050405020304" pitchFamily="18" charset="0"/>
              </a:rPr>
              <a:t> sipariş miktarıdır.</a:t>
            </a:r>
          </a:p>
        </p:txBody>
      </p:sp>
    </p:spTree>
    <p:extLst>
      <p:ext uri="{BB962C8B-B14F-4D97-AF65-F5344CB8AC3E}">
        <p14:creationId xmlns:p14="http://schemas.microsoft.com/office/powerpoint/2010/main" val="1471691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7BE4492-38C9-46B9-96A7-5EDE1168B56A}"/>
              </a:ext>
            </a:extLst>
          </p:cNvPr>
          <p:cNvSpPr txBox="1"/>
          <p:nvPr/>
        </p:nvSpPr>
        <p:spPr>
          <a:xfrm>
            <a:off x="1799208" y="1242873"/>
            <a:ext cx="8232560" cy="400110"/>
          </a:xfrm>
          <a:prstGeom prst="rect">
            <a:avLst/>
          </a:prstGeom>
          <a:noFill/>
        </p:spPr>
        <p:txBody>
          <a:bodyPr wrap="square" rtlCol="0">
            <a:spAutoFit/>
          </a:bodyPr>
          <a:lstStyle/>
          <a:p>
            <a:endParaRPr lang="tr-TR" sz="2000" dirty="0"/>
          </a:p>
        </p:txBody>
      </p:sp>
      <p:sp>
        <p:nvSpPr>
          <p:cNvPr id="3" name="Metin kutusu 2">
            <a:extLst>
              <a:ext uri="{FF2B5EF4-FFF2-40B4-BE49-F238E27FC236}">
                <a16:creationId xmlns:a16="http://schemas.microsoft.com/office/drawing/2014/main" id="{7D7E489D-F544-4F84-9BFC-7CE2DB4B3E44}"/>
              </a:ext>
            </a:extLst>
          </p:cNvPr>
          <p:cNvSpPr txBox="1"/>
          <p:nvPr/>
        </p:nvSpPr>
        <p:spPr>
          <a:xfrm>
            <a:off x="1654835" y="944287"/>
            <a:ext cx="9472474" cy="738664"/>
          </a:xfrm>
          <a:prstGeom prst="rect">
            <a:avLst/>
          </a:prstGeom>
          <a:noFill/>
        </p:spPr>
        <p:txBody>
          <a:bodyPr wrap="square" rtlCol="0">
            <a:spAutoFit/>
          </a:bodyPr>
          <a:lstStyle/>
          <a:p>
            <a:r>
              <a:rPr lang="tr-TR" sz="2400" dirty="0">
                <a:latin typeface="Times New Roman" panose="02020603050405020304" pitchFamily="18" charset="0"/>
                <a:cs typeface="Times New Roman" panose="02020603050405020304" pitchFamily="18" charset="0"/>
              </a:rPr>
              <a:t>Dönem boyunca verilecek sipariş miktarı :</a:t>
            </a:r>
          </a:p>
          <a:p>
            <a:endParaRPr lang="tr-TR" dirty="0"/>
          </a:p>
        </p:txBody>
      </p:sp>
      <p:sp>
        <p:nvSpPr>
          <p:cNvPr id="7" name="Metin kutusu 6">
            <a:extLst>
              <a:ext uri="{FF2B5EF4-FFF2-40B4-BE49-F238E27FC236}">
                <a16:creationId xmlns:a16="http://schemas.microsoft.com/office/drawing/2014/main" id="{BF09C1C3-8EC5-4D13-BEA4-38CCA40C93AA}"/>
              </a:ext>
            </a:extLst>
          </p:cNvPr>
          <p:cNvSpPr txBox="1"/>
          <p:nvPr/>
        </p:nvSpPr>
        <p:spPr>
          <a:xfrm>
            <a:off x="1799208" y="2928950"/>
            <a:ext cx="2304221" cy="677108"/>
          </a:xfrm>
          <a:prstGeom prst="rect">
            <a:avLst/>
          </a:prstGeom>
          <a:noFill/>
        </p:spPr>
        <p:txBody>
          <a:bodyPr wrap="none" rtlCol="0">
            <a:spAutoFit/>
          </a:bodyPr>
          <a:lstStyle/>
          <a:p>
            <a:r>
              <a:rPr lang="tr-TR" sz="2000" dirty="0">
                <a:latin typeface="Times New Roman" panose="02020603050405020304" pitchFamily="18" charset="0"/>
                <a:cs typeface="Times New Roman" panose="02020603050405020304" pitchFamily="18" charset="0"/>
              </a:rPr>
              <a:t>Sipariş aralığı =  T =</a:t>
            </a:r>
            <a:endParaRPr lang="tr-TR" dirty="0"/>
          </a:p>
          <a:p>
            <a:endParaRPr lang="tr-TR" dirty="0"/>
          </a:p>
        </p:txBody>
      </p:sp>
      <mc:AlternateContent xmlns:mc="http://schemas.openxmlformats.org/markup-compatibility/2006" xmlns:a14="http://schemas.microsoft.com/office/drawing/2010/main">
        <mc:Choice Requires="a14">
          <p:sp>
            <p:nvSpPr>
              <p:cNvPr id="8" name="Metin kutusu 7">
                <a:extLst>
                  <a:ext uri="{FF2B5EF4-FFF2-40B4-BE49-F238E27FC236}">
                    <a16:creationId xmlns:a16="http://schemas.microsoft.com/office/drawing/2014/main" id="{ECB69A10-0186-4CB0-B01E-9B36B392F3B0}"/>
                  </a:ext>
                </a:extLst>
              </p:cNvPr>
              <p:cNvSpPr txBox="1"/>
              <p:nvPr/>
            </p:nvSpPr>
            <p:spPr>
              <a:xfrm>
                <a:off x="1799208" y="1603707"/>
                <a:ext cx="1778307" cy="640112"/>
              </a:xfrm>
              <a:prstGeom prst="rect">
                <a:avLst/>
              </a:prstGeom>
              <a:noFill/>
            </p:spPr>
            <p:txBody>
              <a:bodyPr wrap="none" lIns="0" tIns="0" rIns="0" bIns="0" rtlCol="0">
                <a:spAutoFit/>
              </a:bodyPr>
              <a:lstStyle/>
              <a:p>
                <a:r>
                  <a:rPr lang="tr-TR" sz="2400" dirty="0">
                    <a:solidFill>
                      <a:schemeClr val="tx1"/>
                    </a:solidFill>
                  </a:rPr>
                  <a:t>m</a:t>
                </a:r>
                <a14:m>
                  <m:oMath xmlns:m="http://schemas.openxmlformats.org/officeDocument/2006/math">
                    <m:r>
                      <a:rPr lang="tr-TR" sz="2400" i="0">
                        <a:solidFill>
                          <a:schemeClr val="tx1"/>
                        </a:solidFill>
                        <a:latin typeface="Cambria Math" panose="02040503050406030204" pitchFamily="18" charset="0"/>
                      </a:rPr>
                      <m:t>=</m:t>
                    </m:r>
                    <m:f>
                      <m:fPr>
                        <m:ctrlPr>
                          <a:rPr lang="tr-TR" sz="2400" i="1">
                            <a:solidFill>
                              <a:schemeClr val="tx1"/>
                            </a:solidFill>
                            <a:latin typeface="Cambria Math" panose="02040503050406030204" pitchFamily="18" charset="0"/>
                          </a:rPr>
                        </m:ctrlPr>
                      </m:fPr>
                      <m:num>
                        <m:r>
                          <a:rPr lang="tr-TR" sz="2400" b="0" i="1" smtClean="0">
                            <a:solidFill>
                              <a:schemeClr val="tx1"/>
                            </a:solidFill>
                            <a:latin typeface="Cambria Math" panose="02040503050406030204" pitchFamily="18" charset="0"/>
                          </a:rPr>
                          <m:t>𝐷</m:t>
                        </m:r>
                      </m:num>
                      <m:den>
                        <m:sSub>
                          <m:sSubPr>
                            <m:ctrlPr>
                              <a:rPr lang="tr-TR" sz="2400" i="1">
                                <a:latin typeface="Cambria Math" panose="02040503050406030204" pitchFamily="18" charset="0"/>
                              </a:rPr>
                            </m:ctrlPr>
                          </m:sSubPr>
                          <m:e>
                            <m:r>
                              <a:rPr lang="tr-TR" sz="2400" i="1">
                                <a:latin typeface="Cambria Math" panose="02040503050406030204" pitchFamily="18" charset="0"/>
                              </a:rPr>
                              <m:t>𝑄</m:t>
                            </m:r>
                          </m:e>
                          <m:sub>
                            <m:r>
                              <a:rPr lang="tr-TR" sz="2400">
                                <a:latin typeface="Cambria Math" panose="02040503050406030204" pitchFamily="18" charset="0"/>
                              </a:rPr>
                              <m:t>0</m:t>
                            </m:r>
                          </m:sub>
                        </m:sSub>
                      </m:den>
                    </m:f>
                    <m:r>
                      <a:rPr lang="tr-TR" sz="2400" i="0">
                        <a:solidFill>
                          <a:schemeClr val="tx1"/>
                        </a:solidFill>
                        <a:latin typeface="Cambria Math" panose="02040503050406030204" pitchFamily="18" charset="0"/>
                      </a:rPr>
                      <m:t>=</m:t>
                    </m:r>
                    <m:f>
                      <m:fPr>
                        <m:ctrlPr>
                          <a:rPr lang="tr-TR" sz="2400" i="1">
                            <a:solidFill>
                              <a:schemeClr val="tx1"/>
                            </a:solidFill>
                            <a:latin typeface="Cambria Math" panose="02040503050406030204" pitchFamily="18" charset="0"/>
                          </a:rPr>
                        </m:ctrlPr>
                      </m:fPr>
                      <m:num>
                        <m:rad>
                          <m:radPr>
                            <m:degHide m:val="on"/>
                            <m:ctrlPr>
                              <a:rPr lang="tr-TR" sz="2400" i="1">
                                <a:solidFill>
                                  <a:schemeClr val="tx1"/>
                                </a:solidFill>
                                <a:latin typeface="Cambria Math" panose="02040503050406030204" pitchFamily="18" charset="0"/>
                              </a:rPr>
                            </m:ctrlPr>
                          </m:radPr>
                          <m:deg/>
                          <m:e>
                            <m:r>
                              <m:rPr>
                                <m:sty m:val="p"/>
                              </m:rPr>
                              <a:rPr lang="tr-TR" sz="2400" b="0" i="0" smtClean="0">
                                <a:solidFill>
                                  <a:schemeClr val="tx1"/>
                                </a:solidFill>
                                <a:latin typeface="Cambria Math" panose="02040503050406030204" pitchFamily="18" charset="0"/>
                              </a:rPr>
                              <m:t>H</m:t>
                            </m:r>
                            <m:r>
                              <a:rPr lang="tr-TR" sz="2400" i="0">
                                <a:solidFill>
                                  <a:schemeClr val="tx1"/>
                                </a:solidFill>
                                <a:latin typeface="Cambria Math" panose="02040503050406030204" pitchFamily="18" charset="0"/>
                              </a:rPr>
                              <m:t>∗</m:t>
                            </m:r>
                            <m:r>
                              <a:rPr lang="tr-TR" sz="2400" i="1">
                                <a:solidFill>
                                  <a:schemeClr val="tx1"/>
                                </a:solidFill>
                                <a:latin typeface="Cambria Math" panose="02040503050406030204" pitchFamily="18" charset="0"/>
                              </a:rPr>
                              <m:t>𝐷</m:t>
                            </m:r>
                          </m:e>
                        </m:rad>
                      </m:num>
                      <m:den>
                        <m:sSup>
                          <m:sSupPr>
                            <m:ctrlPr>
                              <a:rPr lang="tr-TR" sz="2400" i="1">
                                <a:solidFill>
                                  <a:schemeClr val="tx1"/>
                                </a:solidFill>
                                <a:latin typeface="Cambria Math" panose="02040503050406030204" pitchFamily="18" charset="0"/>
                              </a:rPr>
                            </m:ctrlPr>
                          </m:sSupPr>
                          <m:e>
                            <m:r>
                              <a:rPr lang="tr-TR" sz="2400" b="0" i="1" smtClean="0">
                                <a:solidFill>
                                  <a:schemeClr val="tx1"/>
                                </a:solidFill>
                                <a:latin typeface="Cambria Math" panose="02040503050406030204" pitchFamily="18" charset="0"/>
                              </a:rPr>
                              <m:t>2</m:t>
                            </m:r>
                          </m:e>
                          <m:sup>
                            <m:r>
                              <a:rPr lang="tr-TR" sz="2400" i="0">
                                <a:solidFill>
                                  <a:schemeClr val="tx1"/>
                                </a:solidFill>
                                <a:latin typeface="Cambria Math" panose="02040503050406030204" pitchFamily="18" charset="0"/>
                              </a:rPr>
                              <m:t>∗</m:t>
                            </m:r>
                          </m:sup>
                        </m:sSup>
                        <m:r>
                          <a:rPr lang="tr-TR" sz="2400" b="0" i="1" smtClean="0">
                            <a:solidFill>
                              <a:schemeClr val="tx1"/>
                            </a:solidFill>
                            <a:latin typeface="Cambria Math" panose="02040503050406030204" pitchFamily="18" charset="0"/>
                          </a:rPr>
                          <m:t>𝐶</m:t>
                        </m:r>
                      </m:den>
                    </m:f>
                  </m:oMath>
                </a14:m>
                <a:endParaRPr lang="tr-TR" sz="2000" dirty="0">
                  <a:solidFill>
                    <a:schemeClr val="tx1"/>
                  </a:solidFill>
                </a:endParaRPr>
              </a:p>
            </p:txBody>
          </p:sp>
        </mc:Choice>
        <mc:Fallback xmlns="">
          <p:sp>
            <p:nvSpPr>
              <p:cNvPr id="8" name="Metin kutusu 7">
                <a:extLst>
                  <a:ext uri="{FF2B5EF4-FFF2-40B4-BE49-F238E27FC236}">
                    <a16:creationId xmlns:a16="http://schemas.microsoft.com/office/drawing/2014/main" id="{ECB69A10-0186-4CB0-B01E-9B36B392F3B0}"/>
                  </a:ext>
                </a:extLst>
              </p:cNvPr>
              <p:cNvSpPr txBox="1">
                <a:spLocks noRot="1" noChangeAspect="1" noMove="1" noResize="1" noEditPoints="1" noAdjustHandles="1" noChangeArrowheads="1" noChangeShapeType="1" noTextEdit="1"/>
              </p:cNvSpPr>
              <p:nvPr/>
            </p:nvSpPr>
            <p:spPr>
              <a:xfrm>
                <a:off x="1799208" y="1603707"/>
                <a:ext cx="1778307" cy="640112"/>
              </a:xfrm>
              <a:prstGeom prst="rect">
                <a:avLst/>
              </a:prstGeom>
              <a:blipFill>
                <a:blip r:embed="rId4"/>
                <a:stretch>
                  <a:fillRect l="-10274" b="-9524"/>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0" name="Metin kutusu 9">
                <a:extLst>
                  <a:ext uri="{FF2B5EF4-FFF2-40B4-BE49-F238E27FC236}">
                    <a16:creationId xmlns:a16="http://schemas.microsoft.com/office/drawing/2014/main" id="{2CDDA57C-2B40-4682-A159-AFDF214D557A}"/>
                  </a:ext>
                </a:extLst>
              </p:cNvPr>
              <p:cNvSpPr txBox="1"/>
              <p:nvPr/>
            </p:nvSpPr>
            <p:spPr>
              <a:xfrm>
                <a:off x="4103429" y="2654364"/>
                <a:ext cx="2661049" cy="7746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tr-TR" sz="2400" i="1" smtClean="0">
                              <a:latin typeface="Cambria Math" panose="02040503050406030204" pitchFamily="18" charset="0"/>
                            </a:rPr>
                          </m:ctrlPr>
                        </m:fPr>
                        <m:num>
                          <m:r>
                            <a:rPr lang="tr-TR" sz="2400" b="0" i="1" smtClean="0">
                              <a:latin typeface="Cambria Math" panose="02040503050406030204" pitchFamily="18" charset="0"/>
                            </a:rPr>
                            <m:t>1</m:t>
                          </m:r>
                        </m:num>
                        <m:den>
                          <m:r>
                            <a:rPr lang="tr-TR" sz="2400" b="0" i="1" smtClean="0">
                              <a:latin typeface="Cambria Math" panose="02040503050406030204" pitchFamily="18" charset="0"/>
                            </a:rPr>
                            <m:t>𝑚</m:t>
                          </m:r>
                        </m:den>
                      </m:f>
                      <m:r>
                        <a:rPr lang="tr-TR" sz="2400">
                          <a:latin typeface="Cambria Math" panose="02040503050406030204" pitchFamily="18" charset="0"/>
                        </a:rPr>
                        <m:t>=</m:t>
                      </m:r>
                      <m:r>
                        <a:rPr lang="tr-TR" sz="2400" i="1">
                          <a:latin typeface="Cambria Math" panose="02040503050406030204" pitchFamily="18" charset="0"/>
                        </a:rPr>
                        <m:t> </m:t>
                      </m:r>
                      <m:r>
                        <a:rPr lang="tr-TR" sz="2400" i="0">
                          <a:solidFill>
                            <a:schemeClr val="tx1"/>
                          </a:solidFill>
                          <a:latin typeface="Cambria Math" panose="02040503050406030204" pitchFamily="18" charset="0"/>
                        </a:rPr>
                        <m:t>=</m:t>
                      </m:r>
                      <m:f>
                        <m:fPr>
                          <m:ctrlPr>
                            <a:rPr lang="tr-TR" sz="2400" i="1">
                              <a:solidFill>
                                <a:schemeClr val="tx1"/>
                              </a:solidFill>
                              <a:latin typeface="Cambria Math" panose="02040503050406030204" pitchFamily="18" charset="0"/>
                            </a:rPr>
                          </m:ctrlPr>
                        </m:fPr>
                        <m:num>
                          <m:sSub>
                            <m:sSubPr>
                              <m:ctrlPr>
                                <a:rPr lang="tr-TR" sz="2400" i="1" smtClean="0">
                                  <a:latin typeface="Cambria Math" panose="02040503050406030204" pitchFamily="18" charset="0"/>
                                </a:rPr>
                              </m:ctrlPr>
                            </m:sSubPr>
                            <m:e>
                              <m:r>
                                <a:rPr lang="tr-TR" sz="2400" i="1">
                                  <a:latin typeface="Cambria Math" panose="02040503050406030204" pitchFamily="18" charset="0"/>
                                </a:rPr>
                                <m:t>𝑄</m:t>
                              </m:r>
                            </m:e>
                            <m:sub>
                              <m:r>
                                <a:rPr lang="tr-TR" sz="2400">
                                  <a:latin typeface="Cambria Math" panose="02040503050406030204" pitchFamily="18" charset="0"/>
                                </a:rPr>
                                <m:t>0</m:t>
                              </m:r>
                            </m:sub>
                          </m:sSub>
                        </m:num>
                        <m:den>
                          <m:r>
                            <a:rPr lang="tr-TR" sz="2400" b="0" i="1" smtClean="0">
                              <a:solidFill>
                                <a:schemeClr val="tx1"/>
                              </a:solidFill>
                              <a:latin typeface="Cambria Math" panose="02040503050406030204" pitchFamily="18" charset="0"/>
                            </a:rPr>
                            <m:t>𝐷</m:t>
                          </m:r>
                        </m:den>
                      </m:f>
                      <m:r>
                        <a:rPr lang="tr-TR" sz="2400" i="0">
                          <a:solidFill>
                            <a:schemeClr val="tx1"/>
                          </a:solidFill>
                          <a:latin typeface="Cambria Math" panose="02040503050406030204" pitchFamily="18" charset="0"/>
                        </a:rPr>
                        <m:t>=</m:t>
                      </m:r>
                      <m:f>
                        <m:fPr>
                          <m:ctrlPr>
                            <a:rPr lang="tr-TR" sz="2400" i="1">
                              <a:latin typeface="Cambria Math" panose="02040503050406030204" pitchFamily="18" charset="0"/>
                            </a:rPr>
                          </m:ctrlPr>
                        </m:fPr>
                        <m:num>
                          <m:rad>
                            <m:radPr>
                              <m:degHide m:val="on"/>
                              <m:ctrlPr>
                                <a:rPr lang="tr-TR" sz="2400" i="1">
                                  <a:latin typeface="Cambria Math" panose="02040503050406030204" pitchFamily="18" charset="0"/>
                                </a:rPr>
                              </m:ctrlPr>
                            </m:radPr>
                            <m:deg/>
                            <m:e>
                              <m:r>
                                <a:rPr lang="tr-TR" sz="2400" b="0" i="0" smtClean="0">
                                  <a:latin typeface="Cambria Math" panose="02040503050406030204" pitchFamily="18" charset="0"/>
                                </a:rPr>
                                <m:t>2</m:t>
                              </m:r>
                              <m:r>
                                <a:rPr lang="tr-TR" sz="2400">
                                  <a:latin typeface="Cambria Math" panose="02040503050406030204" pitchFamily="18" charset="0"/>
                                </a:rPr>
                                <m:t>∗</m:t>
                              </m:r>
                              <m:r>
                                <a:rPr lang="tr-TR" sz="2400" b="0" i="1" smtClean="0">
                                  <a:latin typeface="Cambria Math" panose="02040503050406030204" pitchFamily="18" charset="0"/>
                                </a:rPr>
                                <m:t>𝐶</m:t>
                              </m:r>
                            </m:e>
                          </m:rad>
                        </m:num>
                        <m:den>
                          <m:r>
                            <a:rPr lang="tr-TR" sz="2400" b="0" i="1" smtClean="0">
                              <a:latin typeface="Cambria Math" panose="02040503050406030204" pitchFamily="18" charset="0"/>
                            </a:rPr>
                            <m:t>𝐻</m:t>
                          </m:r>
                          <m:r>
                            <a:rPr lang="tr-TR" sz="2400" b="0" i="1" smtClean="0">
                              <a:latin typeface="Cambria Math" panose="02040503050406030204" pitchFamily="18" charset="0"/>
                            </a:rPr>
                            <m:t>∗</m:t>
                          </m:r>
                          <m:r>
                            <a:rPr lang="tr-TR" sz="2400" b="0" i="1" smtClean="0">
                              <a:latin typeface="Cambria Math" panose="02040503050406030204" pitchFamily="18" charset="0"/>
                            </a:rPr>
                            <m:t>𝐷</m:t>
                          </m:r>
                        </m:den>
                      </m:f>
                    </m:oMath>
                  </m:oMathPara>
                </a14:m>
                <a:endParaRPr lang="tr-TR" sz="2000" dirty="0">
                  <a:solidFill>
                    <a:schemeClr val="tx1"/>
                  </a:solidFill>
                </a:endParaRPr>
              </a:p>
            </p:txBody>
          </p:sp>
        </mc:Choice>
        <mc:Fallback xmlns="">
          <p:sp>
            <p:nvSpPr>
              <p:cNvPr id="10" name="Metin kutusu 9">
                <a:extLst>
                  <a:ext uri="{FF2B5EF4-FFF2-40B4-BE49-F238E27FC236}">
                    <a16:creationId xmlns:a16="http://schemas.microsoft.com/office/drawing/2014/main" id="{2CDDA57C-2B40-4682-A159-AFDF214D557A}"/>
                  </a:ext>
                </a:extLst>
              </p:cNvPr>
              <p:cNvSpPr txBox="1">
                <a:spLocks noRot="1" noChangeAspect="1" noMove="1" noResize="1" noEditPoints="1" noAdjustHandles="1" noChangeArrowheads="1" noChangeShapeType="1" noTextEdit="1"/>
              </p:cNvSpPr>
              <p:nvPr/>
            </p:nvSpPr>
            <p:spPr>
              <a:xfrm>
                <a:off x="4103429" y="2654364"/>
                <a:ext cx="2661049" cy="774636"/>
              </a:xfrm>
              <a:prstGeom prst="rect">
                <a:avLst/>
              </a:prstGeom>
              <a:blipFill>
                <a:blip r:embed="rId5"/>
                <a:stretch>
                  <a:fillRect/>
                </a:stretch>
              </a:blipFill>
            </p:spPr>
            <p:txBody>
              <a:bodyPr/>
              <a:lstStyle/>
              <a:p>
                <a:r>
                  <a:rPr lang="tr-TR">
                    <a:noFill/>
                  </a:rPr>
                  <a:t> </a:t>
                </a:r>
              </a:p>
            </p:txBody>
          </p:sp>
        </mc:Fallback>
      </mc:AlternateContent>
    </p:spTree>
    <p:extLst>
      <p:ext uri="{BB962C8B-B14F-4D97-AF65-F5344CB8AC3E}">
        <p14:creationId xmlns:p14="http://schemas.microsoft.com/office/powerpoint/2010/main" val="2079399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7BE4492-38C9-46B9-96A7-5EDE1168B56A}"/>
              </a:ext>
            </a:extLst>
          </p:cNvPr>
          <p:cNvSpPr txBox="1"/>
          <p:nvPr/>
        </p:nvSpPr>
        <p:spPr>
          <a:xfrm>
            <a:off x="1799208" y="1242873"/>
            <a:ext cx="8232560" cy="400110"/>
          </a:xfrm>
          <a:prstGeom prst="rect">
            <a:avLst/>
          </a:prstGeom>
          <a:noFill/>
        </p:spPr>
        <p:txBody>
          <a:bodyPr wrap="square" rtlCol="0">
            <a:spAutoFit/>
          </a:bodyPr>
          <a:lstStyle/>
          <a:p>
            <a:endParaRPr lang="tr-TR" sz="2000" dirty="0"/>
          </a:p>
        </p:txBody>
      </p:sp>
      <mc:AlternateContent xmlns:mc="http://schemas.openxmlformats.org/markup-compatibility/2006" xmlns:a14="http://schemas.microsoft.com/office/drawing/2010/main">
        <mc:Choice Requires="a14">
          <p:sp>
            <p:nvSpPr>
              <p:cNvPr id="4" name="Metin kutusu 3">
                <a:extLst>
                  <a:ext uri="{FF2B5EF4-FFF2-40B4-BE49-F238E27FC236}">
                    <a16:creationId xmlns:a16="http://schemas.microsoft.com/office/drawing/2014/main" id="{636744CE-6A76-47FB-B6FB-B1C255B9B9CD}"/>
                  </a:ext>
                </a:extLst>
              </p:cNvPr>
              <p:cNvSpPr txBox="1"/>
              <p:nvPr/>
            </p:nvSpPr>
            <p:spPr>
              <a:xfrm>
                <a:off x="1607127" y="581890"/>
                <a:ext cx="4073239" cy="3447098"/>
              </a:xfrm>
              <a:prstGeom prst="rect">
                <a:avLst/>
              </a:prstGeom>
              <a:noFill/>
            </p:spPr>
            <p:txBody>
              <a:bodyPr wrap="square" rtlCol="0">
                <a:spAutoFit/>
              </a:bodyPr>
              <a:lstStyle/>
              <a:p>
                <a:r>
                  <a:rPr lang="tr-TR" sz="2000" b="1" dirty="0">
                    <a:solidFill>
                      <a:schemeClr val="bg1">
                        <a:lumMod val="95000"/>
                        <a:lumOff val="5000"/>
                      </a:schemeClr>
                    </a:solidFill>
                    <a:latin typeface="Times New Roman" panose="02020603050405020304" pitchFamily="18" charset="0"/>
                    <a:cs typeface="Times New Roman" panose="02020603050405020304" pitchFamily="18" charset="0"/>
                  </a:rPr>
                  <a:t>ÖRNEK  ;</a:t>
                </a:r>
              </a:p>
              <a:p>
                <a:endParaRPr lang="tr-TR" sz="2000" b="1" dirty="0">
                  <a:solidFill>
                    <a:schemeClr val="accent3">
                      <a:lumMod val="60000"/>
                      <a:lumOff val="40000"/>
                    </a:schemeClr>
                  </a:solidFill>
                  <a:latin typeface="Times New Roman" panose="02020603050405020304" pitchFamily="18" charset="0"/>
                  <a:cs typeface="Times New Roman" panose="02020603050405020304" pitchFamily="18" charset="0"/>
                </a:endParaRPr>
              </a:p>
              <a:p>
                <a:r>
                  <a:rPr lang="tr-TR" sz="2000" b="1" dirty="0">
                    <a:latin typeface="Times New Roman" panose="02020603050405020304" pitchFamily="18" charset="0"/>
                    <a:cs typeface="Times New Roman" panose="02020603050405020304" pitchFamily="18" charset="0"/>
                  </a:rPr>
                  <a:t>D = 12.000 </a:t>
                </a:r>
                <a:r>
                  <a:rPr lang="tr-TR" sz="2000" dirty="0">
                    <a:latin typeface="Times New Roman" panose="02020603050405020304" pitchFamily="18" charset="0"/>
                    <a:cs typeface="Times New Roman" panose="02020603050405020304" pitchFamily="18" charset="0"/>
                  </a:rPr>
                  <a:t>adet/yıl</a:t>
                </a:r>
              </a:p>
              <a:p>
                <a:r>
                  <a:rPr lang="tr-TR" sz="2000" b="1" dirty="0">
                    <a:latin typeface="Times New Roman" panose="02020603050405020304" pitchFamily="18" charset="0"/>
                    <a:cs typeface="Times New Roman" panose="02020603050405020304" pitchFamily="18" charset="0"/>
                  </a:rPr>
                  <a:t>P = 200 </a:t>
                </a:r>
                <a:r>
                  <a:rPr lang="tr-TR" sz="2000" dirty="0">
                    <a:latin typeface="Times New Roman" panose="02020603050405020304" pitchFamily="18" charset="0"/>
                    <a:cs typeface="Times New Roman" panose="02020603050405020304" pitchFamily="18" charset="0"/>
                  </a:rPr>
                  <a:t>PB/adet</a:t>
                </a:r>
              </a:p>
              <a:p>
                <a:r>
                  <a:rPr lang="tr-TR" sz="2000" b="1" dirty="0">
                    <a:latin typeface="Times New Roman" panose="02020603050405020304" pitchFamily="18" charset="0"/>
                    <a:cs typeface="Times New Roman" panose="02020603050405020304" pitchFamily="18" charset="0"/>
                  </a:rPr>
                  <a:t>C = 25 </a:t>
                </a:r>
                <a:r>
                  <a:rPr lang="tr-TR" sz="2000" dirty="0">
                    <a:latin typeface="Times New Roman" panose="02020603050405020304" pitchFamily="18" charset="0"/>
                    <a:cs typeface="Times New Roman" panose="02020603050405020304" pitchFamily="18" charset="0"/>
                  </a:rPr>
                  <a:t>PB/sipariş</a:t>
                </a:r>
              </a:p>
              <a:p>
                <a:r>
                  <a:rPr lang="tr-TR" sz="2000" b="1" dirty="0">
                    <a:latin typeface="Times New Roman" panose="02020603050405020304" pitchFamily="18" charset="0"/>
                    <a:cs typeface="Times New Roman" panose="02020603050405020304" pitchFamily="18" charset="0"/>
                  </a:rPr>
                  <a:t>F = % 24</a:t>
                </a:r>
              </a:p>
              <a:p>
                <a:r>
                  <a:rPr lang="tr-TR" sz="2000" b="1" dirty="0">
                    <a:latin typeface="Times New Roman" panose="02020603050405020304" pitchFamily="18" charset="0"/>
                    <a:cs typeface="Times New Roman" panose="02020603050405020304" pitchFamily="18" charset="0"/>
                  </a:rPr>
                  <a:t>H = </a:t>
                </a:r>
                <a:r>
                  <a:rPr lang="tr-TR" sz="2000" dirty="0">
                    <a:latin typeface="Times New Roman" panose="02020603050405020304" pitchFamily="18" charset="0"/>
                    <a:cs typeface="Times New Roman" panose="02020603050405020304" pitchFamily="18" charset="0"/>
                  </a:rPr>
                  <a:t>P*F = 48 PB/ (adet*yıl)</a:t>
                </a:r>
              </a:p>
              <a:p>
                <a:endParaRPr lang="tr-TR" sz="2000" dirty="0">
                  <a:latin typeface="Times New Roman" panose="02020603050405020304" pitchFamily="18" charset="0"/>
                  <a:cs typeface="Times New Roman" panose="02020603050405020304" pitchFamily="18" charset="0"/>
                </a:endParaRPr>
              </a:p>
              <a:p>
                <a:r>
                  <a:rPr lang="tr-TR" sz="2000" dirty="0">
                    <a:latin typeface="Times New Roman" panose="02020603050405020304" pitchFamily="18" charset="0"/>
                    <a:cs typeface="Times New Roman" panose="02020603050405020304" pitchFamily="18" charset="0"/>
                  </a:rPr>
                  <a:t>Ekonomik sipariş miktarının(</a:t>
                </a:r>
                <a14:m>
                  <m:oMath xmlns:m="http://schemas.openxmlformats.org/officeDocument/2006/math">
                    <m:sSub>
                      <m:sSubPr>
                        <m:ctrlPr>
                          <a:rPr lang="tr-TR" sz="2000" i="1" smtClean="0">
                            <a:latin typeface="Cambria Math" panose="02040503050406030204" pitchFamily="18" charset="0"/>
                          </a:rPr>
                        </m:ctrlPr>
                      </m:sSubPr>
                      <m:e>
                        <m:r>
                          <a:rPr lang="tr-TR" sz="2000" i="1">
                            <a:latin typeface="Cambria Math" panose="02040503050406030204" pitchFamily="18" charset="0"/>
                          </a:rPr>
                          <m:t>𝑄</m:t>
                        </m:r>
                      </m:e>
                      <m:sub>
                        <m:r>
                          <a:rPr lang="tr-TR" sz="2000">
                            <a:latin typeface="Cambria Math" panose="02040503050406030204" pitchFamily="18" charset="0"/>
                          </a:rPr>
                          <m:t>0</m:t>
                        </m:r>
                      </m:sub>
                    </m:sSub>
                  </m:oMath>
                </a14:m>
                <a:r>
                  <a:rPr lang="tr-TR" sz="2000" dirty="0">
                    <a:latin typeface="Times New Roman" panose="02020603050405020304" pitchFamily="18" charset="0"/>
                    <a:cs typeface="Times New Roman" panose="02020603050405020304" pitchFamily="18" charset="0"/>
                  </a:rPr>
                  <a:t>) belirlenmesi isteniyor.</a:t>
                </a:r>
              </a:p>
              <a:p>
                <a:endParaRPr lang="tr-TR" dirty="0">
                  <a:solidFill>
                    <a:schemeClr val="accent3">
                      <a:lumMod val="60000"/>
                      <a:lumOff val="40000"/>
                    </a:schemeClr>
                  </a:solidFill>
                  <a:latin typeface="Times New Roman" panose="02020603050405020304" pitchFamily="18" charset="0"/>
                  <a:cs typeface="Times New Roman" panose="02020603050405020304" pitchFamily="18" charset="0"/>
                </a:endParaRPr>
              </a:p>
            </p:txBody>
          </p:sp>
        </mc:Choice>
        <mc:Fallback xmlns="">
          <p:sp>
            <p:nvSpPr>
              <p:cNvPr id="4" name="Metin kutusu 3">
                <a:extLst>
                  <a:ext uri="{FF2B5EF4-FFF2-40B4-BE49-F238E27FC236}">
                    <a16:creationId xmlns:a16="http://schemas.microsoft.com/office/drawing/2014/main" id="{636744CE-6A76-47FB-B6FB-B1C255B9B9CD}"/>
                  </a:ext>
                </a:extLst>
              </p:cNvPr>
              <p:cNvSpPr txBox="1">
                <a:spLocks noRot="1" noChangeAspect="1" noMove="1" noResize="1" noEditPoints="1" noAdjustHandles="1" noChangeArrowheads="1" noChangeShapeType="1" noTextEdit="1"/>
              </p:cNvSpPr>
              <p:nvPr/>
            </p:nvSpPr>
            <p:spPr>
              <a:xfrm>
                <a:off x="1607127" y="581890"/>
                <a:ext cx="4073239" cy="3447098"/>
              </a:xfrm>
              <a:prstGeom prst="rect">
                <a:avLst/>
              </a:prstGeom>
              <a:blipFill>
                <a:blip r:embed="rId4"/>
                <a:stretch>
                  <a:fillRect l="-1647" t="-883"/>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5" name="Metin kutusu 4">
                <a:extLst>
                  <a:ext uri="{FF2B5EF4-FFF2-40B4-BE49-F238E27FC236}">
                    <a16:creationId xmlns:a16="http://schemas.microsoft.com/office/drawing/2014/main" id="{EA1F059F-AE80-4CE2-A527-047BFCD997BB}"/>
                  </a:ext>
                </a:extLst>
              </p:cNvPr>
              <p:cNvSpPr txBox="1"/>
              <p:nvPr/>
            </p:nvSpPr>
            <p:spPr>
              <a:xfrm>
                <a:off x="6511635" y="581891"/>
                <a:ext cx="4525819" cy="4832157"/>
              </a:xfrm>
              <a:prstGeom prst="rect">
                <a:avLst/>
              </a:prstGeom>
              <a:noFill/>
              <a:ln>
                <a:solidFill>
                  <a:schemeClr val="bg1"/>
                </a:solidFill>
              </a:ln>
            </p:spPr>
            <p:txBody>
              <a:bodyPr wrap="square" rtlCol="0">
                <a:spAutoFit/>
              </a:bodyPr>
              <a:lstStyle/>
              <a:p>
                <a:r>
                  <a:rPr lang="tr-TR" sz="2000" dirty="0">
                    <a:solidFill>
                      <a:srgbClr val="002060"/>
                    </a:solidFill>
                  </a:rPr>
                  <a:t>Ekonomik sipariş miktarı;</a:t>
                </a:r>
              </a:p>
              <a:p>
                <a:endParaRPr lang="tr-TR" dirty="0"/>
              </a:p>
              <a:p>
                <a:r>
                  <a:rPr lang="tr-TR" dirty="0"/>
                  <a:t>Q = </a:t>
                </a:r>
                <a14:m>
                  <m:oMath xmlns:m="http://schemas.openxmlformats.org/officeDocument/2006/math">
                    <m:f>
                      <m:fPr>
                        <m:ctrlPr>
                          <a:rPr lang="tr-TR" i="1">
                            <a:latin typeface="Cambria Math" panose="02040503050406030204" pitchFamily="18" charset="0"/>
                          </a:rPr>
                        </m:ctrlPr>
                      </m:fPr>
                      <m:num>
                        <m:rad>
                          <m:radPr>
                            <m:degHide m:val="on"/>
                            <m:ctrlPr>
                              <a:rPr lang="tr-TR" i="1">
                                <a:latin typeface="Cambria Math" panose="02040503050406030204" pitchFamily="18" charset="0"/>
                              </a:rPr>
                            </m:ctrlPr>
                          </m:radPr>
                          <m:deg/>
                          <m:e>
                            <m:r>
                              <a:rPr lang="tr-TR" i="1">
                                <a:latin typeface="Cambria Math" panose="02040503050406030204" pitchFamily="18" charset="0"/>
                              </a:rPr>
                              <m:t>2∗</m:t>
                            </m:r>
                            <m:r>
                              <a:rPr lang="tr-TR" i="1">
                                <a:latin typeface="Cambria Math" panose="02040503050406030204" pitchFamily="18" charset="0"/>
                              </a:rPr>
                              <m:t>𝐶</m:t>
                            </m:r>
                            <m:r>
                              <a:rPr lang="tr-TR">
                                <a:latin typeface="Cambria Math" panose="02040503050406030204" pitchFamily="18" charset="0"/>
                              </a:rPr>
                              <m:t>∗</m:t>
                            </m:r>
                            <m:r>
                              <a:rPr lang="tr-TR" i="1">
                                <a:latin typeface="Cambria Math" panose="02040503050406030204" pitchFamily="18" charset="0"/>
                              </a:rPr>
                              <m:t>𝐷</m:t>
                            </m:r>
                          </m:e>
                        </m:rad>
                      </m:num>
                      <m:den>
                        <m:rad>
                          <m:radPr>
                            <m:degHide m:val="on"/>
                            <m:ctrlPr>
                              <a:rPr lang="tr-TR" i="1">
                                <a:latin typeface="Cambria Math" panose="02040503050406030204" pitchFamily="18" charset="0"/>
                              </a:rPr>
                            </m:ctrlPr>
                          </m:radPr>
                          <m:deg/>
                          <m:e>
                            <m:r>
                              <a:rPr lang="tr-TR" i="1">
                                <a:latin typeface="Cambria Math" panose="02040503050406030204" pitchFamily="18" charset="0"/>
                              </a:rPr>
                              <m:t>𝑃</m:t>
                            </m:r>
                            <m:r>
                              <a:rPr lang="tr-TR" i="1">
                                <a:latin typeface="Cambria Math" panose="02040503050406030204" pitchFamily="18" charset="0"/>
                              </a:rPr>
                              <m:t>∗</m:t>
                            </m:r>
                            <m:r>
                              <a:rPr lang="tr-TR" i="1">
                                <a:latin typeface="Cambria Math" panose="02040503050406030204" pitchFamily="18" charset="0"/>
                              </a:rPr>
                              <m:t>𝐹</m:t>
                            </m:r>
                          </m:e>
                        </m:rad>
                      </m:den>
                    </m:f>
                    <m:r>
                      <a:rPr lang="tr-TR" i="1">
                        <a:latin typeface="Cambria Math" panose="02040503050406030204" pitchFamily="18" charset="0"/>
                      </a:rPr>
                      <m:t> </m:t>
                    </m:r>
                  </m:oMath>
                </a14:m>
                <a:r>
                  <a:rPr lang="tr-TR" dirty="0"/>
                  <a:t>= </a:t>
                </a:r>
                <a14:m>
                  <m:oMath xmlns:m="http://schemas.openxmlformats.org/officeDocument/2006/math">
                    <m:f>
                      <m:fPr>
                        <m:ctrlPr>
                          <a:rPr lang="tr-TR" i="1">
                            <a:latin typeface="Cambria Math" panose="02040503050406030204" pitchFamily="18" charset="0"/>
                          </a:rPr>
                        </m:ctrlPr>
                      </m:fPr>
                      <m:num>
                        <m:rad>
                          <m:radPr>
                            <m:degHide m:val="on"/>
                            <m:ctrlPr>
                              <a:rPr lang="tr-TR" i="1">
                                <a:latin typeface="Cambria Math" panose="02040503050406030204" pitchFamily="18" charset="0"/>
                              </a:rPr>
                            </m:ctrlPr>
                          </m:radPr>
                          <m:deg/>
                          <m:e>
                            <m:r>
                              <a:rPr lang="tr-TR" b="0" i="1" smtClean="0">
                                <a:latin typeface="Cambria Math" panose="02040503050406030204" pitchFamily="18" charset="0"/>
                              </a:rPr>
                              <m:t>2∗25∗12000</m:t>
                            </m:r>
                          </m:e>
                        </m:rad>
                      </m:num>
                      <m:den>
                        <m:rad>
                          <m:radPr>
                            <m:degHide m:val="on"/>
                            <m:ctrlPr>
                              <a:rPr lang="tr-TR" i="1">
                                <a:latin typeface="Cambria Math" panose="02040503050406030204" pitchFamily="18" charset="0"/>
                              </a:rPr>
                            </m:ctrlPr>
                          </m:radPr>
                          <m:deg/>
                          <m:e>
                            <m:r>
                              <a:rPr lang="tr-TR" b="0" i="1" smtClean="0">
                                <a:latin typeface="Cambria Math" panose="02040503050406030204" pitchFamily="18" charset="0"/>
                              </a:rPr>
                              <m:t>48</m:t>
                            </m:r>
                          </m:e>
                        </m:rad>
                      </m:den>
                    </m:f>
                  </m:oMath>
                </a14:m>
                <a:r>
                  <a:rPr lang="tr-TR" dirty="0"/>
                  <a:t> =112 adet/sipariş</a:t>
                </a:r>
              </a:p>
              <a:p>
                <a:endParaRPr lang="tr-TR" dirty="0"/>
              </a:p>
              <a:p>
                <a:r>
                  <a:rPr lang="tr-TR" sz="2000" dirty="0">
                    <a:solidFill>
                      <a:srgbClr val="002060"/>
                    </a:solidFill>
                  </a:rPr>
                  <a:t>Dönem boyu sipariş verilecek sipariş sayısı;</a:t>
                </a:r>
              </a:p>
              <a:p>
                <a:endParaRPr lang="tr-TR" dirty="0"/>
              </a:p>
              <a:p>
                <a:r>
                  <a:rPr lang="tr-TR" sz="1800" dirty="0">
                    <a:solidFill>
                      <a:schemeClr val="tx1"/>
                    </a:solidFill>
                  </a:rPr>
                  <a:t>m</a:t>
                </a:r>
                <a14:m>
                  <m:oMath xmlns:m="http://schemas.openxmlformats.org/officeDocument/2006/math">
                    <m:r>
                      <a:rPr lang="tr-TR" sz="1800" b="0" i="0" smtClean="0">
                        <a:solidFill>
                          <a:schemeClr val="tx1"/>
                        </a:solidFill>
                        <a:latin typeface="Cambria Math" panose="02040503050406030204" pitchFamily="18" charset="0"/>
                      </a:rPr>
                      <m:t>  </m:t>
                    </m:r>
                    <m:r>
                      <a:rPr lang="tr-TR" sz="1800" i="0">
                        <a:solidFill>
                          <a:schemeClr val="tx1"/>
                        </a:solidFill>
                        <a:latin typeface="Cambria Math" panose="02040503050406030204" pitchFamily="18" charset="0"/>
                      </a:rPr>
                      <m:t>=</m:t>
                    </m:r>
                    <m:f>
                      <m:fPr>
                        <m:ctrlPr>
                          <a:rPr lang="tr-TR" sz="1800" i="1">
                            <a:solidFill>
                              <a:schemeClr val="tx1"/>
                            </a:solidFill>
                            <a:latin typeface="Cambria Math" panose="02040503050406030204" pitchFamily="18" charset="0"/>
                          </a:rPr>
                        </m:ctrlPr>
                      </m:fPr>
                      <m:num>
                        <m:r>
                          <a:rPr lang="tr-TR" sz="1800" b="0" i="1" smtClean="0">
                            <a:solidFill>
                              <a:schemeClr val="tx1"/>
                            </a:solidFill>
                            <a:latin typeface="Cambria Math" panose="02040503050406030204" pitchFamily="18" charset="0"/>
                          </a:rPr>
                          <m:t>𝐷</m:t>
                        </m:r>
                      </m:num>
                      <m:den>
                        <m:sSub>
                          <m:sSubPr>
                            <m:ctrlPr>
                              <a:rPr lang="tr-TR" sz="1800" i="1">
                                <a:latin typeface="Cambria Math" panose="02040503050406030204" pitchFamily="18" charset="0"/>
                              </a:rPr>
                            </m:ctrlPr>
                          </m:sSubPr>
                          <m:e>
                            <m:r>
                              <a:rPr lang="tr-TR" sz="1800" i="1">
                                <a:latin typeface="Cambria Math" panose="02040503050406030204" pitchFamily="18" charset="0"/>
                              </a:rPr>
                              <m:t>𝑄</m:t>
                            </m:r>
                          </m:e>
                          <m:sub>
                            <m:r>
                              <a:rPr lang="tr-TR" sz="1800">
                                <a:latin typeface="Cambria Math" panose="02040503050406030204" pitchFamily="18" charset="0"/>
                              </a:rPr>
                              <m:t>0</m:t>
                            </m:r>
                          </m:sub>
                        </m:sSub>
                      </m:den>
                    </m:f>
                    <m:r>
                      <a:rPr lang="tr-TR" sz="1800" i="0">
                        <a:solidFill>
                          <a:schemeClr val="tx1"/>
                        </a:solidFill>
                        <a:latin typeface="Cambria Math" panose="02040503050406030204" pitchFamily="18" charset="0"/>
                      </a:rPr>
                      <m:t>=</m:t>
                    </m:r>
                    <m:f>
                      <m:fPr>
                        <m:ctrlPr>
                          <a:rPr lang="tr-TR" sz="1800" i="1">
                            <a:solidFill>
                              <a:schemeClr val="tx1"/>
                            </a:solidFill>
                            <a:latin typeface="Cambria Math" panose="02040503050406030204" pitchFamily="18" charset="0"/>
                          </a:rPr>
                        </m:ctrlPr>
                      </m:fPr>
                      <m:num>
                        <m:rad>
                          <m:radPr>
                            <m:degHide m:val="on"/>
                            <m:ctrlPr>
                              <a:rPr lang="tr-TR" sz="1800" i="1">
                                <a:solidFill>
                                  <a:schemeClr val="tx1"/>
                                </a:solidFill>
                                <a:latin typeface="Cambria Math" panose="02040503050406030204" pitchFamily="18" charset="0"/>
                              </a:rPr>
                            </m:ctrlPr>
                          </m:radPr>
                          <m:deg/>
                          <m:e>
                            <m:r>
                              <m:rPr>
                                <m:sty m:val="p"/>
                              </m:rPr>
                              <a:rPr lang="tr-TR" sz="1800" b="0" i="0" smtClean="0">
                                <a:solidFill>
                                  <a:schemeClr val="tx1"/>
                                </a:solidFill>
                                <a:latin typeface="Cambria Math" panose="02040503050406030204" pitchFamily="18" charset="0"/>
                              </a:rPr>
                              <m:t>H</m:t>
                            </m:r>
                            <m:r>
                              <a:rPr lang="tr-TR" sz="1800" i="0">
                                <a:solidFill>
                                  <a:schemeClr val="tx1"/>
                                </a:solidFill>
                                <a:latin typeface="Cambria Math" panose="02040503050406030204" pitchFamily="18" charset="0"/>
                              </a:rPr>
                              <m:t>∗</m:t>
                            </m:r>
                            <m:r>
                              <a:rPr lang="tr-TR" sz="1800" i="1">
                                <a:solidFill>
                                  <a:schemeClr val="tx1"/>
                                </a:solidFill>
                                <a:latin typeface="Cambria Math" panose="02040503050406030204" pitchFamily="18" charset="0"/>
                              </a:rPr>
                              <m:t>𝐷</m:t>
                            </m:r>
                          </m:e>
                        </m:rad>
                      </m:num>
                      <m:den>
                        <m:rad>
                          <m:radPr>
                            <m:degHide m:val="on"/>
                            <m:ctrlPr>
                              <a:rPr lang="tr-TR" i="1">
                                <a:latin typeface="Cambria Math" panose="02040503050406030204" pitchFamily="18" charset="0"/>
                              </a:rPr>
                            </m:ctrlPr>
                          </m:radPr>
                          <m:deg/>
                          <m:e>
                            <m:r>
                              <a:rPr lang="tr-TR" b="0" i="1" smtClean="0">
                                <a:latin typeface="Cambria Math" panose="02040503050406030204" pitchFamily="18" charset="0"/>
                              </a:rPr>
                              <m:t>2</m:t>
                            </m:r>
                            <m:r>
                              <a:rPr lang="tr-TR" i="1">
                                <a:latin typeface="Cambria Math" panose="02040503050406030204" pitchFamily="18" charset="0"/>
                              </a:rPr>
                              <m:t>∗</m:t>
                            </m:r>
                            <m:r>
                              <a:rPr lang="tr-TR" b="0" i="1" smtClean="0">
                                <a:latin typeface="Cambria Math" panose="02040503050406030204" pitchFamily="18" charset="0"/>
                              </a:rPr>
                              <m:t>𝐶</m:t>
                            </m:r>
                          </m:e>
                        </m:rad>
                      </m:den>
                    </m:f>
                  </m:oMath>
                </a14:m>
                <a:r>
                  <a:rPr lang="tr-TR" sz="1600" dirty="0">
                    <a:solidFill>
                      <a:schemeClr val="tx1"/>
                    </a:solidFill>
                  </a:rPr>
                  <a:t> = </a:t>
                </a:r>
                <a14:m>
                  <m:oMath xmlns:m="http://schemas.openxmlformats.org/officeDocument/2006/math">
                    <m:rad>
                      <m:radPr>
                        <m:degHide m:val="on"/>
                        <m:ctrlPr>
                          <a:rPr lang="tr-TR" sz="1600" i="1" dirty="0" smtClean="0">
                            <a:solidFill>
                              <a:schemeClr val="tx1"/>
                            </a:solidFill>
                            <a:latin typeface="Cambria Math" panose="02040503050406030204" pitchFamily="18" charset="0"/>
                          </a:rPr>
                        </m:ctrlPr>
                      </m:radPr>
                      <m:deg/>
                      <m:e>
                        <m:f>
                          <m:fPr>
                            <m:ctrlPr>
                              <a:rPr lang="tr-TR" sz="1600" i="1" dirty="0">
                                <a:solidFill>
                                  <a:schemeClr val="tx1"/>
                                </a:solidFill>
                                <a:latin typeface="Cambria Math" panose="02040503050406030204" pitchFamily="18" charset="0"/>
                              </a:rPr>
                            </m:ctrlPr>
                          </m:fPr>
                          <m:num>
                            <m:r>
                              <a:rPr lang="tr-TR" sz="1600" b="0" i="1" dirty="0" smtClean="0">
                                <a:solidFill>
                                  <a:schemeClr val="tx1"/>
                                </a:solidFill>
                                <a:latin typeface="Cambria Math" panose="02040503050406030204" pitchFamily="18" charset="0"/>
                              </a:rPr>
                              <m:t>48∗12000</m:t>
                            </m:r>
                          </m:num>
                          <m:den>
                            <m:r>
                              <a:rPr lang="tr-TR" sz="1600" b="0" i="0" dirty="0" smtClean="0">
                                <a:solidFill>
                                  <a:schemeClr val="tx1"/>
                                </a:solidFill>
                                <a:latin typeface="Cambria Math" panose="02040503050406030204" pitchFamily="18" charset="0"/>
                              </a:rPr>
                              <m:t>2∗25</m:t>
                            </m:r>
                          </m:den>
                        </m:f>
                      </m:e>
                    </m:rad>
                  </m:oMath>
                </a14:m>
                <a:r>
                  <a:rPr lang="tr-TR" sz="1600" dirty="0">
                    <a:solidFill>
                      <a:schemeClr val="tx1"/>
                    </a:solidFill>
                  </a:rPr>
                  <a:t> =108 adet </a:t>
                </a:r>
              </a:p>
              <a:p>
                <a:endParaRPr lang="tr-TR" sz="1600" dirty="0"/>
              </a:p>
              <a:p>
                <a:r>
                  <a:rPr lang="tr-TR" sz="2000" dirty="0">
                    <a:solidFill>
                      <a:srgbClr val="002060"/>
                    </a:solidFill>
                  </a:rPr>
                  <a:t>Sipariş aralığı ( yılda 280 çalışma günü olduğu kabulü ile) :</a:t>
                </a:r>
              </a:p>
              <a:p>
                <a:endParaRPr lang="tr-TR" sz="1600" dirty="0">
                  <a:solidFill>
                    <a:schemeClr val="tx1"/>
                  </a:solidFill>
                </a:endParaRPr>
              </a:p>
              <a:p>
                <a:r>
                  <a:rPr lang="tr-TR" dirty="0"/>
                  <a:t>T = </a:t>
                </a:r>
                <a14:m>
                  <m:oMath xmlns:m="http://schemas.openxmlformats.org/officeDocument/2006/math">
                    <m:f>
                      <m:fPr>
                        <m:ctrlPr>
                          <a:rPr lang="tr-TR" sz="1800" i="1" smtClean="0">
                            <a:latin typeface="Cambria Math" panose="02040503050406030204" pitchFamily="18" charset="0"/>
                          </a:rPr>
                        </m:ctrlPr>
                      </m:fPr>
                      <m:num>
                        <m:r>
                          <a:rPr lang="tr-TR" sz="1800" b="0" i="1" smtClean="0">
                            <a:latin typeface="Cambria Math" panose="02040503050406030204" pitchFamily="18" charset="0"/>
                          </a:rPr>
                          <m:t>1</m:t>
                        </m:r>
                      </m:num>
                      <m:den>
                        <m:r>
                          <a:rPr lang="tr-TR" sz="1800" b="0" i="1" smtClean="0">
                            <a:latin typeface="Cambria Math" panose="02040503050406030204" pitchFamily="18" charset="0"/>
                          </a:rPr>
                          <m:t>𝑚</m:t>
                        </m:r>
                      </m:den>
                    </m:f>
                    <m:r>
                      <a:rPr lang="tr-TR" sz="1800">
                        <a:latin typeface="Cambria Math" panose="02040503050406030204" pitchFamily="18" charset="0"/>
                      </a:rPr>
                      <m:t>=</m:t>
                    </m:r>
                    <m:r>
                      <a:rPr lang="tr-TR" sz="1800" i="1">
                        <a:latin typeface="Cambria Math" panose="02040503050406030204" pitchFamily="18" charset="0"/>
                      </a:rPr>
                      <m:t> </m:t>
                    </m:r>
                    <m:f>
                      <m:fPr>
                        <m:ctrlPr>
                          <a:rPr lang="tr-TR" i="1">
                            <a:latin typeface="Cambria Math" panose="02040503050406030204" pitchFamily="18" charset="0"/>
                          </a:rPr>
                        </m:ctrlPr>
                      </m:fPr>
                      <m:num>
                        <m:r>
                          <a:rPr lang="tr-TR" i="1">
                            <a:latin typeface="Cambria Math" panose="02040503050406030204" pitchFamily="18" charset="0"/>
                          </a:rPr>
                          <m:t>1</m:t>
                        </m:r>
                      </m:num>
                      <m:den>
                        <m:r>
                          <a:rPr lang="tr-TR" b="0" i="1" smtClean="0">
                            <a:latin typeface="Cambria Math" panose="02040503050406030204" pitchFamily="18" charset="0"/>
                          </a:rPr>
                          <m:t>108</m:t>
                        </m:r>
                      </m:den>
                    </m:f>
                    <m:r>
                      <a:rPr lang="tr-TR">
                        <a:latin typeface="Cambria Math" panose="02040503050406030204" pitchFamily="18" charset="0"/>
                      </a:rPr>
                      <m:t>=</m:t>
                    </m:r>
                    <m:r>
                      <a:rPr lang="tr-TR" i="1">
                        <a:latin typeface="Cambria Math" panose="02040503050406030204" pitchFamily="18" charset="0"/>
                      </a:rPr>
                      <m:t> </m:t>
                    </m:r>
                  </m:oMath>
                </a14:m>
                <a:r>
                  <a:rPr lang="tr-TR" dirty="0"/>
                  <a:t>0.0092 yıl</a:t>
                </a:r>
              </a:p>
              <a:p>
                <a:endParaRPr lang="tr-TR" dirty="0"/>
              </a:p>
              <a:p>
                <a:r>
                  <a:rPr lang="tr-TR" dirty="0"/>
                  <a:t>= 0.0092*280 = 2.576 gün</a:t>
                </a:r>
              </a:p>
              <a:p>
                <a:endParaRPr lang="tr-TR" dirty="0"/>
              </a:p>
            </p:txBody>
          </p:sp>
        </mc:Choice>
        <mc:Fallback xmlns="">
          <p:sp>
            <p:nvSpPr>
              <p:cNvPr id="5" name="Metin kutusu 4">
                <a:extLst>
                  <a:ext uri="{FF2B5EF4-FFF2-40B4-BE49-F238E27FC236}">
                    <a16:creationId xmlns:a16="http://schemas.microsoft.com/office/drawing/2014/main" id="{EA1F059F-AE80-4CE2-A527-047BFCD997BB}"/>
                  </a:ext>
                </a:extLst>
              </p:cNvPr>
              <p:cNvSpPr txBox="1">
                <a:spLocks noRot="1" noChangeAspect="1" noMove="1" noResize="1" noEditPoints="1" noAdjustHandles="1" noChangeArrowheads="1" noChangeShapeType="1" noTextEdit="1"/>
              </p:cNvSpPr>
              <p:nvPr/>
            </p:nvSpPr>
            <p:spPr>
              <a:xfrm>
                <a:off x="6511635" y="581891"/>
                <a:ext cx="4525819" cy="4832157"/>
              </a:xfrm>
              <a:prstGeom prst="rect">
                <a:avLst/>
              </a:prstGeom>
              <a:blipFill>
                <a:blip r:embed="rId5"/>
                <a:stretch>
                  <a:fillRect l="-1208" t="-503" r="-940"/>
                </a:stretch>
              </a:blipFill>
              <a:ln>
                <a:solidFill>
                  <a:schemeClr val="bg1"/>
                </a:solidFill>
              </a:ln>
            </p:spPr>
            <p:txBody>
              <a:bodyPr/>
              <a:lstStyle/>
              <a:p>
                <a:r>
                  <a:rPr lang="tr-TR">
                    <a:noFill/>
                  </a:rPr>
                  <a:t> </a:t>
                </a:r>
              </a:p>
            </p:txBody>
          </p:sp>
        </mc:Fallback>
      </mc:AlternateContent>
    </p:spTree>
    <p:extLst>
      <p:ext uri="{BB962C8B-B14F-4D97-AF65-F5344CB8AC3E}">
        <p14:creationId xmlns:p14="http://schemas.microsoft.com/office/powerpoint/2010/main" val="2128569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CrisscrossEtching trans="90000" pressure="31"/>
                    </a14:imgEffect>
                    <a14:imgEffect>
                      <a14:saturation sat="180000"/>
                    </a14:imgEffect>
                    <a14:imgEffect>
                      <a14:brightnessContrast bright="-50000"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7BE4492-38C9-46B9-96A7-5EDE1168B56A}"/>
              </a:ext>
            </a:extLst>
          </p:cNvPr>
          <p:cNvSpPr txBox="1"/>
          <p:nvPr/>
        </p:nvSpPr>
        <p:spPr>
          <a:xfrm>
            <a:off x="1799208" y="1242873"/>
            <a:ext cx="8232560" cy="400110"/>
          </a:xfrm>
          <a:prstGeom prst="rect">
            <a:avLst/>
          </a:prstGeom>
          <a:noFill/>
        </p:spPr>
        <p:txBody>
          <a:bodyPr wrap="square" rtlCol="0">
            <a:spAutoFit/>
          </a:bodyPr>
          <a:lstStyle/>
          <a:p>
            <a:endParaRPr lang="tr-TR" sz="2000" dirty="0"/>
          </a:p>
        </p:txBody>
      </p:sp>
      <p:sp>
        <p:nvSpPr>
          <p:cNvPr id="3" name="Metin kutusu 2"/>
          <p:cNvSpPr txBox="1"/>
          <p:nvPr/>
        </p:nvSpPr>
        <p:spPr>
          <a:xfrm>
            <a:off x="4926842" y="3466531"/>
            <a:ext cx="4698722" cy="830997"/>
          </a:xfrm>
          <a:prstGeom prst="rect">
            <a:avLst/>
          </a:prstGeom>
          <a:noFill/>
        </p:spPr>
        <p:txBody>
          <a:bodyPr wrap="none" rtlCol="0">
            <a:spAutoFit/>
          </a:bodyPr>
          <a:lstStyle/>
          <a:p>
            <a:r>
              <a:rPr lang="tr-TR" sz="4800" dirty="0" smtClean="0"/>
              <a:t>TEŞEKKÜRLER</a:t>
            </a:r>
            <a:endParaRPr lang="tr-TR" sz="4800" dirty="0"/>
          </a:p>
        </p:txBody>
      </p:sp>
      <p:sp>
        <p:nvSpPr>
          <p:cNvPr id="4" name="Metin kutusu 3"/>
          <p:cNvSpPr txBox="1"/>
          <p:nvPr/>
        </p:nvSpPr>
        <p:spPr>
          <a:xfrm>
            <a:off x="8775510" y="5240740"/>
            <a:ext cx="1834798" cy="369332"/>
          </a:xfrm>
          <a:prstGeom prst="rect">
            <a:avLst/>
          </a:prstGeom>
          <a:noFill/>
        </p:spPr>
        <p:txBody>
          <a:bodyPr wrap="none" rtlCol="0">
            <a:spAutoFit/>
          </a:bodyPr>
          <a:lstStyle/>
          <a:p>
            <a:r>
              <a:rPr lang="tr-TR" dirty="0" smtClean="0"/>
              <a:t>TOPRAK SUYU</a:t>
            </a:r>
            <a:endParaRPr lang="tr-TR" dirty="0"/>
          </a:p>
        </p:txBody>
      </p:sp>
    </p:spTree>
    <p:extLst>
      <p:ext uri="{BB962C8B-B14F-4D97-AF65-F5344CB8AC3E}">
        <p14:creationId xmlns:p14="http://schemas.microsoft.com/office/powerpoint/2010/main" val="27710676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vre">
  <a:themeElements>
    <a:clrScheme name="Devre">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Devre">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vre">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TM04033919[[fn=Devre]]</Template>
  <TotalTime>934</TotalTime>
  <Words>1950</Words>
  <Application>Microsoft Office PowerPoint</Application>
  <PresentationFormat>Geniş ekran</PresentationFormat>
  <Paragraphs>175</Paragraphs>
  <Slides>25</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25</vt:i4>
      </vt:variant>
    </vt:vector>
  </HeadingPairs>
  <TitlesOfParts>
    <vt:vector size="32" baseType="lpstr">
      <vt:lpstr>Arial</vt:lpstr>
      <vt:lpstr>Cambria Math</vt:lpstr>
      <vt:lpstr>Times New Roman</vt:lpstr>
      <vt:lpstr>Trebuchet MS</vt:lpstr>
      <vt:lpstr>Tw Cen MT</vt:lpstr>
      <vt:lpstr>Wingdings</vt:lpstr>
      <vt:lpstr>Devre</vt:lpstr>
      <vt:lpstr>STOK VE ENVANTER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Stok kontrol  işlevi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muart koca</dc:creator>
  <cp:lastModifiedBy>ronaldinho424</cp:lastModifiedBy>
  <cp:revision>51</cp:revision>
  <dcterms:created xsi:type="dcterms:W3CDTF">2021-06-05T20:19:51Z</dcterms:created>
  <dcterms:modified xsi:type="dcterms:W3CDTF">2021-12-14T18:45:36Z</dcterms:modified>
</cp:coreProperties>
</file>