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40"/>
  </p:notesMasterIdLst>
  <p:handoutMasterIdLst>
    <p:handoutMasterId r:id="rId41"/>
  </p:handoutMasterIdLst>
  <p:sldIdLst>
    <p:sldId id="304" r:id="rId2"/>
    <p:sldId id="343" r:id="rId3"/>
    <p:sldId id="344" r:id="rId4"/>
    <p:sldId id="345" r:id="rId5"/>
    <p:sldId id="346" r:id="rId6"/>
    <p:sldId id="347" r:id="rId7"/>
    <p:sldId id="348" r:id="rId8"/>
    <p:sldId id="349" r:id="rId9"/>
    <p:sldId id="350" r:id="rId10"/>
    <p:sldId id="351" r:id="rId11"/>
    <p:sldId id="352" r:id="rId12"/>
    <p:sldId id="353" r:id="rId13"/>
    <p:sldId id="354" r:id="rId14"/>
    <p:sldId id="355" r:id="rId15"/>
    <p:sldId id="356" r:id="rId16"/>
    <p:sldId id="357" r:id="rId17"/>
    <p:sldId id="358" r:id="rId18"/>
    <p:sldId id="359" r:id="rId19"/>
    <p:sldId id="374" r:id="rId20"/>
    <p:sldId id="379" r:id="rId21"/>
    <p:sldId id="383"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80" r:id="rId37"/>
    <p:sldId id="381" r:id="rId38"/>
    <p:sldId id="382" r:id="rId39"/>
  </p:sldIdLst>
  <p:sldSz cx="9144000" cy="6858000" type="screen4x3"/>
  <p:notesSz cx="6877050" cy="100012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A5FF3E-ED70-408D-B293-F49C3BC8E2AE}" v="165" dt="2022-11-08T07:24:57.4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2" autoAdjust="0"/>
    <p:restoredTop sz="86409" autoAdjust="0"/>
  </p:normalViewPr>
  <p:slideViewPr>
    <p:cSldViewPr>
      <p:cViewPr varScale="1">
        <p:scale>
          <a:sx n="74" d="100"/>
          <a:sy n="74" d="100"/>
        </p:scale>
        <p:origin x="2045" y="67"/>
      </p:cViewPr>
      <p:guideLst>
        <p:guide orient="horz" pos="2160"/>
        <p:guide pos="2880"/>
      </p:guideLst>
    </p:cSldViewPr>
  </p:slideViewPr>
  <p:outlineViewPr>
    <p:cViewPr>
      <p:scale>
        <a:sx n="33" d="100"/>
        <a:sy n="33" d="100"/>
      </p:scale>
      <p:origin x="0" y="32712"/>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500063"/>
          </a:xfrm>
          <a:prstGeom prst="rect">
            <a:avLst/>
          </a:prstGeom>
        </p:spPr>
        <p:txBody>
          <a:bodyPr vert="horz" lIns="96442" tIns="48221" rIns="96442" bIns="48221" rtlCol="0"/>
          <a:lstStyle>
            <a:lvl1pPr algn="l">
              <a:defRPr sz="1300"/>
            </a:lvl1pPr>
          </a:lstStyle>
          <a:p>
            <a:endParaRPr lang="tr-TR"/>
          </a:p>
        </p:txBody>
      </p:sp>
      <p:sp>
        <p:nvSpPr>
          <p:cNvPr id="3" name="Date Placeholder 2"/>
          <p:cNvSpPr>
            <a:spLocks noGrp="1"/>
          </p:cNvSpPr>
          <p:nvPr>
            <p:ph type="dt" sz="quarter" idx="1"/>
          </p:nvPr>
        </p:nvSpPr>
        <p:spPr>
          <a:xfrm>
            <a:off x="3895404" y="0"/>
            <a:ext cx="2980055" cy="500063"/>
          </a:xfrm>
          <a:prstGeom prst="rect">
            <a:avLst/>
          </a:prstGeom>
        </p:spPr>
        <p:txBody>
          <a:bodyPr vert="horz" lIns="96442" tIns="48221" rIns="96442" bIns="48221" rtlCol="0"/>
          <a:lstStyle>
            <a:lvl1pPr algn="r">
              <a:defRPr sz="1300"/>
            </a:lvl1pPr>
          </a:lstStyle>
          <a:p>
            <a:fld id="{BBEB9BD0-036D-4D99-AD82-FD3A61DCC73D}" type="datetimeFigureOut">
              <a:rPr lang="tr-TR" smtClean="0"/>
              <a:t>11.01.2023</a:t>
            </a:fld>
            <a:endParaRPr lang="tr-TR"/>
          </a:p>
        </p:txBody>
      </p:sp>
      <p:sp>
        <p:nvSpPr>
          <p:cNvPr id="4" name="Footer Placeholder 3"/>
          <p:cNvSpPr>
            <a:spLocks noGrp="1"/>
          </p:cNvSpPr>
          <p:nvPr>
            <p:ph type="ftr" sz="quarter" idx="2"/>
          </p:nvPr>
        </p:nvSpPr>
        <p:spPr>
          <a:xfrm>
            <a:off x="0" y="9499451"/>
            <a:ext cx="2980055" cy="500063"/>
          </a:xfrm>
          <a:prstGeom prst="rect">
            <a:avLst/>
          </a:prstGeom>
        </p:spPr>
        <p:txBody>
          <a:bodyPr vert="horz" lIns="96442" tIns="48221" rIns="96442" bIns="48221" rtlCol="0" anchor="b"/>
          <a:lstStyle>
            <a:lvl1pPr algn="l">
              <a:defRPr sz="1300"/>
            </a:lvl1pPr>
          </a:lstStyle>
          <a:p>
            <a:endParaRPr lang="tr-TR"/>
          </a:p>
        </p:txBody>
      </p:sp>
      <p:sp>
        <p:nvSpPr>
          <p:cNvPr id="5" name="Slide Number Placeholder 4"/>
          <p:cNvSpPr>
            <a:spLocks noGrp="1"/>
          </p:cNvSpPr>
          <p:nvPr>
            <p:ph type="sldNum" sz="quarter" idx="3"/>
          </p:nvPr>
        </p:nvSpPr>
        <p:spPr>
          <a:xfrm>
            <a:off x="3895404" y="9499451"/>
            <a:ext cx="2980055" cy="500063"/>
          </a:xfrm>
          <a:prstGeom prst="rect">
            <a:avLst/>
          </a:prstGeom>
        </p:spPr>
        <p:txBody>
          <a:bodyPr vert="horz" lIns="96442" tIns="48221" rIns="96442" bIns="48221" rtlCol="0" anchor="b"/>
          <a:lstStyle>
            <a:lvl1pPr algn="r">
              <a:defRPr sz="1300"/>
            </a:lvl1pPr>
          </a:lstStyle>
          <a:p>
            <a:fld id="{57B87E03-3D5A-42F0-A8BA-DE693FA741BD}" type="slidenum">
              <a:rPr lang="tr-TR" smtClean="0"/>
              <a:t>‹#›</a:t>
            </a:fld>
            <a:endParaRPr lang="tr-TR"/>
          </a:p>
        </p:txBody>
      </p:sp>
    </p:spTree>
    <p:extLst>
      <p:ext uri="{BB962C8B-B14F-4D97-AF65-F5344CB8AC3E}">
        <p14:creationId xmlns:p14="http://schemas.microsoft.com/office/powerpoint/2010/main" val="2327355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80055" cy="500063"/>
          </a:xfrm>
          <a:prstGeom prst="rect">
            <a:avLst/>
          </a:prstGeom>
        </p:spPr>
        <p:txBody>
          <a:bodyPr vert="horz" lIns="96442" tIns="48221" rIns="96442" bIns="48221" rtlCol="0"/>
          <a:lstStyle>
            <a:lvl1pPr algn="l">
              <a:defRPr sz="1300"/>
            </a:lvl1pPr>
          </a:lstStyle>
          <a:p>
            <a:endParaRPr lang="tr-TR"/>
          </a:p>
        </p:txBody>
      </p:sp>
      <p:sp>
        <p:nvSpPr>
          <p:cNvPr id="3" name="2 Veri Yer Tutucusu"/>
          <p:cNvSpPr>
            <a:spLocks noGrp="1"/>
          </p:cNvSpPr>
          <p:nvPr>
            <p:ph type="dt" idx="1"/>
          </p:nvPr>
        </p:nvSpPr>
        <p:spPr>
          <a:xfrm>
            <a:off x="3895404" y="0"/>
            <a:ext cx="2980055" cy="500063"/>
          </a:xfrm>
          <a:prstGeom prst="rect">
            <a:avLst/>
          </a:prstGeom>
        </p:spPr>
        <p:txBody>
          <a:bodyPr vert="horz" lIns="96442" tIns="48221" rIns="96442" bIns="48221" rtlCol="0"/>
          <a:lstStyle>
            <a:lvl1pPr algn="r">
              <a:defRPr sz="1300"/>
            </a:lvl1pPr>
          </a:lstStyle>
          <a:p>
            <a:fld id="{DEF471FA-E1C2-4D14-A76A-3E2450DA26EA}" type="datetimeFigureOut">
              <a:rPr lang="tr-TR" smtClean="0"/>
              <a:pPr/>
              <a:t>11.01.2023</a:t>
            </a:fld>
            <a:endParaRPr lang="tr-TR"/>
          </a:p>
        </p:txBody>
      </p:sp>
      <p:sp>
        <p:nvSpPr>
          <p:cNvPr id="4" name="3 Slayt Görüntüsü Yer Tutucusu"/>
          <p:cNvSpPr>
            <a:spLocks noGrp="1" noRot="1" noChangeAspect="1"/>
          </p:cNvSpPr>
          <p:nvPr>
            <p:ph type="sldImg" idx="2"/>
          </p:nvPr>
        </p:nvSpPr>
        <p:spPr>
          <a:xfrm>
            <a:off x="939800" y="750888"/>
            <a:ext cx="4997450" cy="3749675"/>
          </a:xfrm>
          <a:prstGeom prst="rect">
            <a:avLst/>
          </a:prstGeom>
          <a:noFill/>
          <a:ln w="12700">
            <a:solidFill>
              <a:prstClr val="black"/>
            </a:solidFill>
          </a:ln>
        </p:spPr>
        <p:txBody>
          <a:bodyPr vert="horz" lIns="96442" tIns="48221" rIns="96442" bIns="48221" rtlCol="0" anchor="ctr"/>
          <a:lstStyle/>
          <a:p>
            <a:endParaRPr lang="tr-TR"/>
          </a:p>
        </p:txBody>
      </p:sp>
      <p:sp>
        <p:nvSpPr>
          <p:cNvPr id="5" name="4 Not Yer Tutucusu"/>
          <p:cNvSpPr>
            <a:spLocks noGrp="1"/>
          </p:cNvSpPr>
          <p:nvPr>
            <p:ph type="body" sz="quarter" idx="3"/>
          </p:nvPr>
        </p:nvSpPr>
        <p:spPr>
          <a:xfrm>
            <a:off x="687705" y="4750594"/>
            <a:ext cx="5501640" cy="4500563"/>
          </a:xfrm>
          <a:prstGeom prst="rect">
            <a:avLst/>
          </a:prstGeom>
        </p:spPr>
        <p:txBody>
          <a:bodyPr vert="horz" lIns="96442" tIns="48221" rIns="96442" bIns="48221"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9499451"/>
            <a:ext cx="2980055" cy="500063"/>
          </a:xfrm>
          <a:prstGeom prst="rect">
            <a:avLst/>
          </a:prstGeom>
        </p:spPr>
        <p:txBody>
          <a:bodyPr vert="horz" lIns="96442" tIns="48221" rIns="96442" bIns="48221" rtlCol="0" anchor="b"/>
          <a:lstStyle>
            <a:lvl1pPr algn="l">
              <a:defRPr sz="1300"/>
            </a:lvl1pPr>
          </a:lstStyle>
          <a:p>
            <a:endParaRPr lang="tr-TR"/>
          </a:p>
        </p:txBody>
      </p:sp>
      <p:sp>
        <p:nvSpPr>
          <p:cNvPr id="7" name="6 Slayt Numarası Yer Tutucusu"/>
          <p:cNvSpPr>
            <a:spLocks noGrp="1"/>
          </p:cNvSpPr>
          <p:nvPr>
            <p:ph type="sldNum" sz="quarter" idx="5"/>
          </p:nvPr>
        </p:nvSpPr>
        <p:spPr>
          <a:xfrm>
            <a:off x="3895404" y="9499451"/>
            <a:ext cx="2980055" cy="500063"/>
          </a:xfrm>
          <a:prstGeom prst="rect">
            <a:avLst/>
          </a:prstGeom>
        </p:spPr>
        <p:txBody>
          <a:bodyPr vert="horz" lIns="96442" tIns="48221" rIns="96442" bIns="48221" rtlCol="0" anchor="b"/>
          <a:lstStyle>
            <a:lvl1pPr algn="r">
              <a:defRPr sz="1300"/>
            </a:lvl1pPr>
          </a:lstStyle>
          <a:p>
            <a:fld id="{1009F683-7E24-49B7-800E-8B34ED626C33}" type="slidenum">
              <a:rPr lang="tr-TR" smtClean="0"/>
              <a:pPr/>
              <a:t>‹#›</a:t>
            </a:fld>
            <a:endParaRPr lang="tr-TR"/>
          </a:p>
        </p:txBody>
      </p:sp>
    </p:spTree>
    <p:extLst>
      <p:ext uri="{BB962C8B-B14F-4D97-AF65-F5344CB8AC3E}">
        <p14:creationId xmlns:p14="http://schemas.microsoft.com/office/powerpoint/2010/main" val="299013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1</a:t>
            </a:fld>
            <a:endParaRPr lang="tr-TR"/>
          </a:p>
        </p:txBody>
      </p:sp>
    </p:spTree>
    <p:extLst>
      <p:ext uri="{BB962C8B-B14F-4D97-AF65-F5344CB8AC3E}">
        <p14:creationId xmlns:p14="http://schemas.microsoft.com/office/powerpoint/2010/main" val="242996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a:t>
            </a:fld>
            <a:endParaRPr lang="tr-T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a:t>
            </a:fld>
            <a:endParaRPr 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a:t>
            </a:fld>
            <a:endParaRPr lang="tr-T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6</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7</a:t>
            </a:fld>
            <a:endParaRPr lang="tr-T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8</a:t>
            </a:fld>
            <a:endParaRPr 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9</a:t>
            </a:fld>
            <a:endParaRPr 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10</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11</a:t>
            </a:fld>
            <a:endParaRPr 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12</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13</a:t>
            </a:fld>
            <a:endParaRPr lang="tr-T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14</a:t>
            </a:fld>
            <a:endParaRPr lang="tr-T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15</a:t>
            </a:fld>
            <a:endParaRPr lang="tr-T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16</a:t>
            </a:fld>
            <a:endParaRPr lang="tr-T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17</a:t>
            </a:fld>
            <a:endParaRPr lang="tr-T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18</a:t>
            </a:fld>
            <a:endParaRPr lang="tr-T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19</a:t>
            </a:fld>
            <a:endParaRPr lang="tr-TR" dirty="0"/>
          </a:p>
        </p:txBody>
      </p:sp>
    </p:spTree>
    <p:extLst>
      <p:ext uri="{BB962C8B-B14F-4D97-AF65-F5344CB8AC3E}">
        <p14:creationId xmlns:p14="http://schemas.microsoft.com/office/powerpoint/2010/main" val="977185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20</a:t>
            </a:fld>
            <a:endParaRPr lang="tr-TR" dirty="0"/>
          </a:p>
        </p:txBody>
      </p:sp>
    </p:spTree>
    <p:extLst>
      <p:ext uri="{BB962C8B-B14F-4D97-AF65-F5344CB8AC3E}">
        <p14:creationId xmlns:p14="http://schemas.microsoft.com/office/powerpoint/2010/main" val="2695328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21</a:t>
            </a:fld>
            <a:endParaRPr lang="tr-TR" dirty="0"/>
          </a:p>
        </p:txBody>
      </p:sp>
    </p:spTree>
    <p:extLst>
      <p:ext uri="{BB962C8B-B14F-4D97-AF65-F5344CB8AC3E}">
        <p14:creationId xmlns:p14="http://schemas.microsoft.com/office/powerpoint/2010/main" val="30054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22</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23</a:t>
            </a:fld>
            <a:endParaRPr lang="tr-T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24</a:t>
            </a:fld>
            <a:endParaRPr lang="tr-T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25</a:t>
            </a:fld>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26</a:t>
            </a:fld>
            <a:endParaRPr lang="tr-T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27</a:t>
            </a:fld>
            <a:endParaRPr lang="tr-T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28</a:t>
            </a:fld>
            <a:endParaRPr lang="tr-T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29</a:t>
            </a:fld>
            <a:endParaRPr lang="tr-T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30</a:t>
            </a:fld>
            <a:endParaRPr lang="tr-T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31</a:t>
            </a:fld>
            <a:endParaRPr lang="tr-TR" dirty="0"/>
          </a:p>
        </p:txBody>
      </p:sp>
    </p:spTree>
    <p:extLst>
      <p:ext uri="{BB962C8B-B14F-4D97-AF65-F5344CB8AC3E}">
        <p14:creationId xmlns:p14="http://schemas.microsoft.com/office/powerpoint/2010/main" val="2981173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32</a:t>
            </a:fld>
            <a:endParaRPr lang="tr-TR" dirty="0"/>
          </a:p>
        </p:txBody>
      </p:sp>
    </p:spTree>
    <p:extLst>
      <p:ext uri="{BB962C8B-B14F-4D97-AF65-F5344CB8AC3E}">
        <p14:creationId xmlns:p14="http://schemas.microsoft.com/office/powerpoint/2010/main" val="1612736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33</a:t>
            </a:fld>
            <a:endParaRPr lang="tr-TR" dirty="0"/>
          </a:p>
        </p:txBody>
      </p:sp>
    </p:spTree>
    <p:extLst>
      <p:ext uri="{BB962C8B-B14F-4D97-AF65-F5344CB8AC3E}">
        <p14:creationId xmlns:p14="http://schemas.microsoft.com/office/powerpoint/2010/main" val="2491188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34</a:t>
            </a:fld>
            <a:endParaRPr lang="tr-TR" dirty="0"/>
          </a:p>
        </p:txBody>
      </p:sp>
    </p:spTree>
    <p:extLst>
      <p:ext uri="{BB962C8B-B14F-4D97-AF65-F5344CB8AC3E}">
        <p14:creationId xmlns:p14="http://schemas.microsoft.com/office/powerpoint/2010/main" val="2219877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35</a:t>
            </a:fld>
            <a:endParaRPr lang="tr-TR" dirty="0"/>
          </a:p>
        </p:txBody>
      </p:sp>
    </p:spTree>
    <p:extLst>
      <p:ext uri="{BB962C8B-B14F-4D97-AF65-F5344CB8AC3E}">
        <p14:creationId xmlns:p14="http://schemas.microsoft.com/office/powerpoint/2010/main" val="821118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36</a:t>
            </a:fld>
            <a:endParaRPr lang="tr-TR" dirty="0"/>
          </a:p>
        </p:txBody>
      </p:sp>
    </p:spTree>
    <p:extLst>
      <p:ext uri="{BB962C8B-B14F-4D97-AF65-F5344CB8AC3E}">
        <p14:creationId xmlns:p14="http://schemas.microsoft.com/office/powerpoint/2010/main" val="2492987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37</a:t>
            </a:fld>
            <a:endParaRPr lang="tr-TR" dirty="0"/>
          </a:p>
        </p:txBody>
      </p:sp>
    </p:spTree>
    <p:extLst>
      <p:ext uri="{BB962C8B-B14F-4D97-AF65-F5344CB8AC3E}">
        <p14:creationId xmlns:p14="http://schemas.microsoft.com/office/powerpoint/2010/main" val="26273853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38</a:t>
            </a:fld>
            <a:endParaRPr lang="tr-TR" dirty="0"/>
          </a:p>
        </p:txBody>
      </p:sp>
    </p:spTree>
    <p:extLst>
      <p:ext uri="{BB962C8B-B14F-4D97-AF65-F5344CB8AC3E}">
        <p14:creationId xmlns:p14="http://schemas.microsoft.com/office/powerpoint/2010/main" val="416028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3A16B0D-B7F4-4C45-93EA-9BB43D354F95}"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C48A675-A698-495F-AE68-0E4F873A372C}"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E549CA31-1155-4176-A44A-75BB5C55320E}"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247F061A-538D-466F-BEB0-1F18E99FCE42}"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370FDE79-C39D-402E-A880-C7612DBA1E71}" type="datetime1">
              <a:rPr lang="tr-TR" smtClean="0"/>
              <a:pPr/>
              <a:t>11.01.2023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2D91960B-0C38-4FCE-86A5-0E94B5E98B8E}" type="datetime1">
              <a:rPr lang="tr-TR" smtClean="0"/>
              <a:pPr/>
              <a:t>11.01.2023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B5CEF73-276D-45E8-B888-BF3FAB64C173}" type="datetime1">
              <a:rPr lang="tr-TR" smtClean="0"/>
              <a:pPr/>
              <a:t>11.01.2023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E8581976-24BB-4C5E-B737-4C853F7E5385}"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16C239D9-71BC-405D-B51E-42FDFFECBBE1}" type="datetime1">
              <a:rPr lang="tr-TR" smtClean="0"/>
              <a:pPr/>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7846B6DD-1BA7-44A0-942A-79EF80C1C9BA}"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0459277-512C-47E4-9614-F4A4963ED372}" type="datetime1">
              <a:rPr lang="tr-TR" smtClean="0"/>
              <a:pPr/>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836CFF-E463-497F-A325-958DDB7F3E5D}" type="datetime1">
              <a:rPr lang="tr-TR" smtClean="0"/>
              <a:pPr/>
              <a:t>11.01.2023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9F6D1-D1FA-4D49-BED0-40363AEE0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4.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9.png"/><Relationship Id="rId12"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0.png"/></Relationships>
</file>

<file path=ppt/slides/_rels/slide2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29.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0.png"/></Relationships>
</file>

<file path=ppt/slides/_rels/slide3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13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23528" y="332656"/>
            <a:ext cx="8532472" cy="6228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p:cNvSpPr>
            <a:spLocks noGrp="1"/>
          </p:cNvSpPr>
          <p:nvPr>
            <p:ph type="ctrTitle"/>
          </p:nvPr>
        </p:nvSpPr>
        <p:spPr>
          <a:xfrm>
            <a:off x="685800" y="1916833"/>
            <a:ext cx="7743852" cy="1083540"/>
          </a:xfrm>
          <a:solidFill>
            <a:schemeClr val="accent2">
              <a:lumMod val="75000"/>
            </a:schemeClr>
          </a:solidFill>
          <a:ln>
            <a:noFill/>
          </a:ln>
        </p:spPr>
        <p:style>
          <a:lnRef idx="0">
            <a:scrgbClr r="0" g="0" b="0"/>
          </a:lnRef>
          <a:fillRef idx="1001">
            <a:schemeClr val="dk2"/>
          </a:fillRef>
          <a:effectRef idx="0">
            <a:scrgbClr r="0" g="0" b="0"/>
          </a:effectRef>
          <a:fontRef idx="major"/>
        </p:style>
        <p:txBody>
          <a:bodyPr>
            <a:normAutofit fontScale="90000"/>
          </a:bodyPr>
          <a:lstStyle/>
          <a:p>
            <a:r>
              <a:rPr lang="tr-TR" sz="3600" dirty="0">
                <a:solidFill>
                  <a:schemeClr val="bg1"/>
                </a:solidFill>
                <a:latin typeface="Californian FB" pitchFamily="18" charset="0"/>
              </a:rPr>
              <a:t>END5840 Çok Amaçlı Karar Verme</a:t>
            </a:r>
            <a:br>
              <a:rPr lang="tr-TR" sz="3600" dirty="0">
                <a:solidFill>
                  <a:schemeClr val="bg1"/>
                </a:solidFill>
                <a:latin typeface="Californian FB" pitchFamily="18" charset="0"/>
              </a:rPr>
            </a:br>
            <a:r>
              <a:rPr lang="tr-TR" sz="3600" dirty="0">
                <a:solidFill>
                  <a:schemeClr val="bg1"/>
                </a:solidFill>
                <a:latin typeface="Californian FB" pitchFamily="18" charset="0"/>
              </a:rPr>
              <a:t>Ders  Notu V</a:t>
            </a:r>
          </a:p>
        </p:txBody>
      </p:sp>
      <p:sp>
        <p:nvSpPr>
          <p:cNvPr id="3" name="2 Alt Başlık"/>
          <p:cNvSpPr>
            <a:spLocks noGrp="1"/>
          </p:cNvSpPr>
          <p:nvPr>
            <p:ph type="subTitle" idx="1"/>
          </p:nvPr>
        </p:nvSpPr>
        <p:spPr>
          <a:xfrm>
            <a:off x="1357290" y="3214686"/>
            <a:ext cx="6400800" cy="2950618"/>
          </a:xfrm>
        </p:spPr>
        <p:txBody>
          <a:bodyPr>
            <a:noAutofit/>
          </a:bodyPr>
          <a:lstStyle/>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Endüstri Mühendisliği Bölümü, </a:t>
            </a:r>
          </a:p>
          <a:p>
            <a:r>
              <a:rPr lang="tr-TR" sz="2000" b="1" dirty="0">
                <a:solidFill>
                  <a:schemeClr val="tx1"/>
                </a:solidFill>
                <a:latin typeface="Californian FB" pitchFamily="18" charset="0"/>
              </a:rPr>
              <a:t>Yıldız Teknik Üniversitesi, İstanbul</a:t>
            </a:r>
          </a:p>
          <a:p>
            <a:r>
              <a:rPr lang="tr-TR" sz="2000" b="1" dirty="0">
                <a:solidFill>
                  <a:schemeClr val="tx1"/>
                </a:solidFill>
                <a:latin typeface="Californian FB" pitchFamily="18" charset="0"/>
              </a:rPr>
              <a:t>ÜSTÜNLÜK</a:t>
            </a:r>
          </a:p>
          <a:p>
            <a:endParaRPr lang="tr-TR" sz="2000" b="1" dirty="0">
              <a:solidFill>
                <a:schemeClr val="tx1"/>
              </a:solidFill>
              <a:latin typeface="Californian FB" pitchFamily="18" charset="0"/>
            </a:endParaRPr>
          </a:p>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20</a:t>
            </a:r>
            <a:r>
              <a:rPr lang="en-US" sz="2000" b="1" dirty="0">
                <a:solidFill>
                  <a:schemeClr val="tx1"/>
                </a:solidFill>
                <a:latin typeface="Californian FB" pitchFamily="18" charset="0"/>
              </a:rPr>
              <a:t>2</a:t>
            </a:r>
            <a:r>
              <a:rPr lang="tr-TR" sz="2000" b="1" dirty="0">
                <a:solidFill>
                  <a:schemeClr val="tx1"/>
                </a:solidFill>
                <a:latin typeface="Californian FB" pitchFamily="18" charset="0"/>
              </a:rPr>
              <a:t>2 Güz Dönemi</a:t>
            </a:r>
          </a:p>
          <a:p>
            <a:endParaRPr lang="tr-TR" sz="2000" dirty="0">
              <a:latin typeface="Californian FB" pitchFamily="18" charset="0"/>
            </a:endParaRPr>
          </a:p>
          <a:p>
            <a:endParaRPr lang="tr-TR" sz="2000" dirty="0">
              <a:latin typeface="Californian FB" pitchFamily="18" charset="0"/>
            </a:endParaRPr>
          </a:p>
        </p:txBody>
      </p:sp>
      <p:sp>
        <p:nvSpPr>
          <p:cNvPr id="4" name="3 Dikdörtgen"/>
          <p:cNvSpPr/>
          <p:nvPr/>
        </p:nvSpPr>
        <p:spPr>
          <a:xfrm>
            <a:off x="0" y="-2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5 Dikdörtgen"/>
          <p:cNvSpPr/>
          <p:nvPr/>
        </p:nvSpPr>
        <p:spPr>
          <a:xfrm>
            <a:off x="-1588" y="656138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dirty="0">
              <a:latin typeface="Californian FB" pitchFamily="18" charset="0"/>
            </a:endParaRPr>
          </a:p>
        </p:txBody>
      </p:sp>
    </p:spTree>
    <p:extLst>
      <p:ext uri="{BB962C8B-B14F-4D97-AF65-F5344CB8AC3E}">
        <p14:creationId xmlns:p14="http://schemas.microsoft.com/office/powerpoint/2010/main" val="4142987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p:sp>
        <p:nvSpPr>
          <p:cNvPr id="11" name="Content Placeholder 10"/>
          <p:cNvSpPr>
            <a:spLocks noGrp="1"/>
          </p:cNvSpPr>
          <p:nvPr>
            <p:ph idx="1"/>
          </p:nvPr>
        </p:nvSpPr>
        <p:spPr/>
        <p:txBody>
          <a:bodyPr>
            <a:noAutofit/>
          </a:bodyPr>
          <a:lstStyle/>
          <a:p>
            <a:pPr algn="just"/>
            <a:r>
              <a:rPr lang="tr-TR" sz="2400" dirty="0">
                <a:latin typeface="Book Antiqua" pitchFamily="18" charset="0"/>
              </a:rPr>
              <a:t>PROMETHEE, Brans and Mareschal tarafından geliştirilen bir karar verme (ÇKKV) metodudur. </a:t>
            </a:r>
          </a:p>
          <a:p>
            <a:pPr algn="just"/>
            <a:r>
              <a:rPr lang="tr-TR" sz="2400" dirty="0">
                <a:latin typeface="Book Antiqua" pitchFamily="18" charset="0"/>
              </a:rPr>
              <a:t>Çelişen pek çok sayıda kritere göre sonlu sayıda alternatif eylemin sıralanacağı problemlere çok uygundur. </a:t>
            </a:r>
          </a:p>
          <a:p>
            <a:pPr algn="just"/>
            <a:r>
              <a:rPr lang="tr-TR" sz="2400" dirty="0">
                <a:latin typeface="Book Antiqua" pitchFamily="18" charset="0"/>
              </a:rPr>
              <a:t>PROMETHEE ve GAIA yöntemlerinin özgün bir özelliği, birçok kritere değerlendirilen bir dizi kararı içeren kesikli çok kriterli karar verme problemlerinin analizi için birbirini tamamlayan açıklayıcı ve kuralcı yaklaşımlar sunmasıdır.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86639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p:sp>
        <p:nvSpPr>
          <p:cNvPr id="11" name="Content Placeholder 10"/>
          <p:cNvSpPr>
            <a:spLocks noGrp="1"/>
          </p:cNvSpPr>
          <p:nvPr>
            <p:ph idx="1"/>
          </p:nvPr>
        </p:nvSpPr>
        <p:spPr/>
        <p:txBody>
          <a:bodyPr>
            <a:noAutofit/>
          </a:bodyPr>
          <a:lstStyle/>
          <a:p>
            <a:pPr algn="just"/>
            <a:r>
              <a:rPr lang="tr-TR" sz="2400" dirty="0">
                <a:latin typeface="Book Antiqua" pitchFamily="18" charset="0"/>
              </a:rPr>
              <a:t>Sıralama problemleri için uygun olan PROMETHEE metodu, kullanıcı için esneklik ve kolaylığı bir araya getirmekte olup, aynı zamanda çok kriterli analizler için uygulama olarak oldukça basit bir sıralama metodudur.</a:t>
            </a:r>
          </a:p>
          <a:p>
            <a:pPr algn="just"/>
            <a:r>
              <a:rPr lang="tr-TR" sz="2400" dirty="0">
                <a:latin typeface="Book Antiqua" pitchFamily="18" charset="0"/>
              </a:rPr>
              <a:t>Metod, alternatiflerin kısmi bir sıralamasını (Promethee I), hem de tam sıralamasını (Promethee II) sunmakla birlikte bir karar probleminin geometrik temsilini iki boyutlu bir düzlemde (GAIA düzlemi) sonuçlarıyla birlikte gösterebilmekte ve ayrıca çok çeşitli duyarlılık analizlerinin sayısal ya da grafiksel olarak yapılmasını sağlamaktadır.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401553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p:sp>
        <p:nvSpPr>
          <p:cNvPr id="11" name="Content Placeholder 10"/>
          <p:cNvSpPr>
            <a:spLocks noGrp="1"/>
          </p:cNvSpPr>
          <p:nvPr>
            <p:ph idx="1"/>
          </p:nvPr>
        </p:nvSpPr>
        <p:spPr/>
        <p:txBody>
          <a:bodyPr>
            <a:noAutofit/>
          </a:bodyPr>
          <a:lstStyle/>
          <a:p>
            <a:pPr marL="0" indent="0" algn="just">
              <a:buNone/>
            </a:pPr>
            <a:r>
              <a:rPr lang="tr-TR" sz="2400" dirty="0">
                <a:latin typeface="Book Antiqua" pitchFamily="18" charset="0"/>
              </a:rPr>
              <a:t>PROMETHEE’nin uygulanması için iki tip bilgiye ihtiyaç duyulmaktadır: </a:t>
            </a:r>
          </a:p>
          <a:p>
            <a:pPr algn="just"/>
            <a:r>
              <a:rPr lang="tr-TR" sz="2400" dirty="0">
                <a:latin typeface="Book Antiqua" pitchFamily="18" charset="0"/>
              </a:rPr>
              <a:t>kriterlerin ağırlıkları olarak görülen göreceli önem bilgisi</a:t>
            </a:r>
          </a:p>
          <a:p>
            <a:pPr algn="just"/>
            <a:r>
              <a:rPr lang="tr-TR" sz="2400" dirty="0">
                <a:latin typeface="Book Antiqua" pitchFamily="18" charset="0"/>
              </a:rPr>
              <a:t>karar vericinin her bir ayrı kriter için alternatifleri karşılaştırırken kullandığı tercih fonksiyonu bilgisi.</a:t>
            </a:r>
          </a:p>
          <a:p>
            <a:pPr algn="just"/>
            <a:endParaRPr lang="tr-TR" sz="2400" dirty="0">
              <a:latin typeface="Book Antiqua" pitchFamily="18" charset="0"/>
            </a:endParaRPr>
          </a:p>
          <a:p>
            <a:pPr marL="0" indent="0" algn="just">
              <a:buNone/>
            </a:pPr>
            <a:r>
              <a:rPr lang="tr-TR" sz="2400" dirty="0">
                <a:latin typeface="Book Antiqua" pitchFamily="18" charset="0"/>
              </a:rPr>
              <a:t>Çözüm, manuel olarak yapılabileceği gibi, </a:t>
            </a:r>
            <a:r>
              <a:rPr lang="en-US" sz="2400" dirty="0">
                <a:latin typeface="Book Antiqua" pitchFamily="18" charset="0"/>
              </a:rPr>
              <a:t>PROMCALC, DECISION LAB 2000, D-Sight and PROMETHEE</a:t>
            </a:r>
            <a:r>
              <a:rPr lang="tr-TR" sz="2400" dirty="0">
                <a:latin typeface="Book Antiqua" pitchFamily="18" charset="0"/>
              </a:rPr>
              <a:t> gibi yazılımlar da kullanılarak yapılabilir.</a:t>
            </a:r>
          </a:p>
          <a:p>
            <a:pPr algn="just"/>
            <a:endParaRPr lang="tr-TR" sz="24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03009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57200" y="1412776"/>
                <a:ext cx="8229600" cy="4713387"/>
              </a:xfrm>
            </p:spPr>
            <p:txBody>
              <a:bodyPr>
                <a:noAutofit/>
              </a:bodyPr>
              <a:lstStyle/>
              <a:p>
                <a:pPr marL="0" indent="0" algn="just">
                  <a:buNone/>
                </a:pPr>
                <a:r>
                  <a:rPr lang="tr-TR" sz="2000" dirty="0">
                    <a:latin typeface="Book Antiqua" pitchFamily="18" charset="0"/>
                  </a:rPr>
                  <a:t>Çok kriterli karar verme problemi, </a:t>
                </a:r>
              </a:p>
              <a:p>
                <a:pPr marL="0" indent="0" algn="just">
                  <a:buNone/>
                </a:pPr>
                <a:r>
                  <a:rPr lang="tr-TR" sz="2000" dirty="0">
                    <a:latin typeface="Book Antiqua" pitchFamily="18" charset="0"/>
                  </a:rPr>
                  <a:t> </a:t>
                </a:r>
                <a14:m>
                  <m:oMath xmlns:m="http://schemas.openxmlformats.org/officeDocument/2006/math">
                    <m:r>
                      <a:rPr lang="tr-TR" sz="2000" i="1" dirty="0">
                        <a:latin typeface="Cambria Math"/>
                      </a:rPr>
                      <m:t>𝐴</m:t>
                    </m:r>
                  </m:oMath>
                </a14:m>
                <a:r>
                  <a:rPr lang="tr-TR" sz="2000" dirty="0">
                    <a:latin typeface="Book Antiqua" pitchFamily="18" charset="0"/>
                  </a:rPr>
                  <a:t> mümkün alternatiflerin </a:t>
                </a:r>
                <a14:m>
                  <m:oMath xmlns:m="http://schemas.openxmlformats.org/officeDocument/2006/math">
                    <m:d>
                      <m:dPr>
                        <m:begChr m:val="{"/>
                        <m:endChr m:val="}"/>
                        <m:ctrlPr>
                          <a:rPr lang="tr-TR" sz="2000" i="1" smtClean="0">
                            <a:latin typeface="Cambria Math" panose="02040503050406030204" pitchFamily="18" charset="0"/>
                          </a:rPr>
                        </m:ctrlPr>
                      </m:dPr>
                      <m:e>
                        <m:sSub>
                          <m:sSubPr>
                            <m:ctrlPr>
                              <a:rPr lang="tr-TR" sz="2000" b="0" i="1" smtClean="0">
                                <a:latin typeface="Cambria Math" panose="02040503050406030204" pitchFamily="18" charset="0"/>
                              </a:rPr>
                            </m:ctrlPr>
                          </m:sSubPr>
                          <m:e>
                            <m:r>
                              <a:rPr lang="tr-TR" sz="2000" b="0" i="1" smtClean="0">
                                <a:latin typeface="Cambria Math"/>
                              </a:rPr>
                              <m:t>𝑎</m:t>
                            </m:r>
                          </m:e>
                          <m:sub>
                            <m:r>
                              <a:rPr lang="tr-TR" sz="2000" b="0" i="1" smtClean="0">
                                <a:latin typeface="Cambria Math"/>
                              </a:rPr>
                              <m:t>1</m:t>
                            </m:r>
                          </m:sub>
                        </m:sSub>
                        <m:r>
                          <a:rPr lang="tr-TR" sz="2000" b="0" i="1" smtClean="0">
                            <a:latin typeface="Cambria Math"/>
                          </a:rPr>
                          <m:t>,</m:t>
                        </m:r>
                        <m:sSub>
                          <m:sSubPr>
                            <m:ctrlPr>
                              <a:rPr lang="tr-TR" sz="2000" b="0" i="1" smtClean="0">
                                <a:latin typeface="Cambria Math" panose="02040503050406030204" pitchFamily="18" charset="0"/>
                              </a:rPr>
                            </m:ctrlPr>
                          </m:sSubPr>
                          <m:e>
                            <m:r>
                              <a:rPr lang="tr-TR" sz="2000" b="0" i="1" smtClean="0">
                                <a:latin typeface="Cambria Math"/>
                              </a:rPr>
                              <m:t>𝑎</m:t>
                            </m:r>
                          </m:e>
                          <m:sub>
                            <m:r>
                              <a:rPr lang="tr-TR" sz="2000" b="0" i="1" smtClean="0">
                                <a:latin typeface="Cambria Math"/>
                              </a:rPr>
                              <m:t>2</m:t>
                            </m:r>
                          </m:sub>
                        </m:sSub>
                        <m:r>
                          <a:rPr lang="tr-TR" sz="2000" b="0" i="1" smtClean="0">
                            <a:latin typeface="Cambria Math"/>
                          </a:rPr>
                          <m:t>,…, </m:t>
                        </m:r>
                        <m:sSub>
                          <m:sSubPr>
                            <m:ctrlPr>
                              <a:rPr lang="tr-TR" sz="2000" b="0" i="1" smtClean="0">
                                <a:latin typeface="Cambria Math" panose="02040503050406030204" pitchFamily="18" charset="0"/>
                              </a:rPr>
                            </m:ctrlPr>
                          </m:sSubPr>
                          <m:e>
                            <m:r>
                              <a:rPr lang="tr-TR" sz="2000" b="0" i="1" smtClean="0">
                                <a:latin typeface="Cambria Math"/>
                              </a:rPr>
                              <m:t>𝑎</m:t>
                            </m:r>
                          </m:e>
                          <m:sub>
                            <m:r>
                              <a:rPr lang="tr-TR" sz="2000" b="0" i="1" smtClean="0">
                                <a:latin typeface="Cambria Math"/>
                              </a:rPr>
                              <m:t>𝑛</m:t>
                            </m:r>
                          </m:sub>
                        </m:sSub>
                      </m:e>
                    </m:d>
                  </m:oMath>
                </a14:m>
                <a:r>
                  <a:rPr lang="tr-TR" sz="2000" dirty="0">
                    <a:latin typeface="Book Antiqua" pitchFamily="18" charset="0"/>
                  </a:rPr>
                  <a:t> sonlu bir kümesi, </a:t>
                </a:r>
                <a14:m>
                  <m:oMath xmlns:m="http://schemas.openxmlformats.org/officeDocument/2006/math">
                    <m:d>
                      <m:dPr>
                        <m:begChr m:val="{"/>
                        <m:endChr m:val="}"/>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b="0" i="1" smtClean="0">
                                <a:latin typeface="Cambria Math"/>
                              </a:rPr>
                              <m:t>𝑔</m:t>
                            </m:r>
                          </m:e>
                          <m:sub>
                            <m:r>
                              <a:rPr lang="tr-TR" sz="2000" i="1">
                                <a:latin typeface="Cambria Math"/>
                              </a:rPr>
                              <m:t>1</m:t>
                            </m:r>
                          </m:sub>
                        </m:sSub>
                        <m:r>
                          <a:rPr lang="tr-TR" sz="2000" b="0" i="1" smtClean="0">
                            <a:latin typeface="Cambria Math"/>
                          </a:rPr>
                          <m:t>(</m:t>
                        </m:r>
                        <m:r>
                          <a:rPr lang="tr-TR" sz="2000" b="0" i="1" smtClean="0">
                            <a:latin typeface="Cambria Math"/>
                          </a:rPr>
                          <m:t>𝑎</m:t>
                        </m:r>
                        <m:r>
                          <a:rPr lang="tr-TR" sz="2000" b="0" i="1" smtClean="0">
                            <a:latin typeface="Cambria Math"/>
                          </a:rPr>
                          <m:t>),</m:t>
                        </m:r>
                        <m:sSub>
                          <m:sSubPr>
                            <m:ctrlPr>
                              <a:rPr lang="tr-TR" sz="2000" i="1" smtClean="0">
                                <a:latin typeface="Cambria Math" panose="02040503050406030204" pitchFamily="18" charset="0"/>
                              </a:rPr>
                            </m:ctrlPr>
                          </m:sSubPr>
                          <m:e>
                            <m:r>
                              <a:rPr lang="tr-TR" sz="2000" b="0" i="1" smtClean="0">
                                <a:latin typeface="Cambria Math"/>
                              </a:rPr>
                              <m:t>𝑔</m:t>
                            </m:r>
                          </m:e>
                          <m:sub>
                            <m:r>
                              <a:rPr lang="tr-TR" sz="2000" i="1">
                                <a:latin typeface="Cambria Math"/>
                              </a:rPr>
                              <m:t>2</m:t>
                            </m:r>
                          </m:sub>
                        </m:sSub>
                        <m:r>
                          <a:rPr lang="tr-TR" sz="2000" i="1">
                            <a:latin typeface="Cambria Math"/>
                          </a:rPr>
                          <m:t>(</m:t>
                        </m:r>
                        <m:r>
                          <a:rPr lang="tr-TR" sz="2000" i="1">
                            <a:latin typeface="Cambria Math"/>
                          </a:rPr>
                          <m:t>𝑎</m:t>
                        </m:r>
                        <m:r>
                          <a:rPr lang="tr-TR" sz="2000" i="1">
                            <a:latin typeface="Cambria Math"/>
                          </a:rPr>
                          <m:t>),…,</m:t>
                        </m:r>
                        <m:sSub>
                          <m:sSubPr>
                            <m:ctrlPr>
                              <a:rPr lang="tr-TR" sz="2000" b="0" i="1" smtClean="0">
                                <a:latin typeface="Cambria Math" panose="02040503050406030204" pitchFamily="18" charset="0"/>
                              </a:rPr>
                            </m:ctrlPr>
                          </m:sSubPr>
                          <m:e>
                            <m:r>
                              <a:rPr lang="tr-TR" sz="2000" b="0" i="1" smtClean="0">
                                <a:latin typeface="Cambria Math"/>
                              </a:rPr>
                              <m:t>𝑔</m:t>
                            </m:r>
                          </m:e>
                          <m:sub>
                            <m:r>
                              <a:rPr lang="tr-TR" sz="2000" b="0" i="1" smtClean="0">
                                <a:latin typeface="Cambria Math"/>
                              </a:rPr>
                              <m:t>𝑗</m:t>
                            </m:r>
                          </m:sub>
                        </m:sSub>
                        <m:r>
                          <a:rPr lang="tr-TR" sz="2000" i="1">
                            <a:latin typeface="Cambria Math"/>
                          </a:rPr>
                          <m:t>(</m:t>
                        </m:r>
                        <m:r>
                          <a:rPr lang="tr-TR" sz="2000" i="1">
                            <a:latin typeface="Cambria Math"/>
                          </a:rPr>
                          <m:t>𝑎</m:t>
                        </m:r>
                        <m:r>
                          <a:rPr lang="tr-TR" sz="2000" i="1">
                            <a:latin typeface="Cambria Math"/>
                          </a:rPr>
                          <m:t>), …, </m:t>
                        </m:r>
                        <m:sSub>
                          <m:sSubPr>
                            <m:ctrlPr>
                              <a:rPr lang="tr-TR" sz="2000" i="1">
                                <a:latin typeface="Cambria Math" panose="02040503050406030204" pitchFamily="18" charset="0"/>
                              </a:rPr>
                            </m:ctrlPr>
                          </m:sSubPr>
                          <m:e>
                            <m:r>
                              <a:rPr lang="tr-TR" sz="2000" b="0" i="1" smtClean="0">
                                <a:latin typeface="Cambria Math"/>
                              </a:rPr>
                              <m:t>𝑔</m:t>
                            </m:r>
                          </m:e>
                          <m:sub>
                            <m:r>
                              <a:rPr lang="tr-TR" sz="2000" i="1">
                                <a:latin typeface="Cambria Math"/>
                              </a:rPr>
                              <m:t>𝑛</m:t>
                            </m:r>
                          </m:sub>
                        </m:sSub>
                        <m:r>
                          <a:rPr lang="tr-TR" sz="2000" i="1">
                            <a:latin typeface="Cambria Math"/>
                          </a:rPr>
                          <m:t>(</m:t>
                        </m:r>
                        <m:r>
                          <a:rPr lang="tr-TR" sz="2000" i="1">
                            <a:latin typeface="Cambria Math"/>
                          </a:rPr>
                          <m:t>𝑎</m:t>
                        </m:r>
                        <m:r>
                          <a:rPr lang="tr-TR" sz="2000" i="1">
                            <a:latin typeface="Cambria Math"/>
                          </a:rPr>
                          <m:t>)</m:t>
                        </m:r>
                      </m:e>
                    </m:d>
                  </m:oMath>
                </a14:m>
                <a:r>
                  <a:rPr lang="tr-TR" sz="2000" dirty="0">
                    <a:latin typeface="Book Antiqua" pitchFamily="18" charset="0"/>
                  </a:rPr>
                  <a:t> ise değerlendirme kriteri kümesi olmak üzere</a:t>
                </a:r>
              </a:p>
              <a:p>
                <a:pPr marL="0" indent="0" algn="just">
                  <a:buNone/>
                </a:pPr>
                <a14:m>
                  <m:oMathPara xmlns:m="http://schemas.openxmlformats.org/officeDocument/2006/math">
                    <m:oMathParaPr>
                      <m:jc m:val="centerGroup"/>
                    </m:oMathParaPr>
                    <m:oMath xmlns:m="http://schemas.openxmlformats.org/officeDocument/2006/math">
                      <m:func>
                        <m:funcPr>
                          <m:ctrlPr>
                            <a:rPr lang="tr-TR" sz="2000" b="0" i="1" smtClean="0">
                              <a:latin typeface="Cambria Math" panose="02040503050406030204" pitchFamily="18" charset="0"/>
                            </a:rPr>
                          </m:ctrlPr>
                        </m:funcPr>
                        <m:fName>
                          <m:r>
                            <m:rPr>
                              <m:sty m:val="p"/>
                            </m:rPr>
                            <a:rPr lang="tr-TR" sz="2000" b="0" i="0" smtClean="0">
                              <a:latin typeface="Cambria Math"/>
                            </a:rPr>
                            <m:t>max</m:t>
                          </m:r>
                        </m:fName>
                        <m:e>
                          <m:d>
                            <m:dPr>
                              <m:begChr m:val="{"/>
                              <m:endChr m:val="}"/>
                              <m:ctrlPr>
                                <a:rPr lang="tr-TR" sz="2000" b="0" i="1" smtClean="0">
                                  <a:latin typeface="Cambria Math" panose="02040503050406030204" pitchFamily="18" charset="0"/>
                                </a:rPr>
                              </m:ctrlPr>
                            </m:dPr>
                            <m:e>
                              <m:sSub>
                                <m:sSubPr>
                                  <m:ctrlPr>
                                    <a:rPr lang="tr-TR" sz="2000" b="0" i="1" smtClean="0">
                                      <a:latin typeface="Cambria Math" panose="02040503050406030204" pitchFamily="18" charset="0"/>
                                    </a:rPr>
                                  </m:ctrlPr>
                                </m:sSubPr>
                                <m:e>
                                  <m:r>
                                    <a:rPr lang="tr-TR" sz="2000" b="0" i="1" smtClean="0">
                                      <a:latin typeface="Cambria Math"/>
                                    </a:rPr>
                                    <m:t>𝑔</m:t>
                                  </m:r>
                                </m:e>
                                <m:sub>
                                  <m:r>
                                    <a:rPr lang="tr-TR" sz="2000" b="0" i="1" smtClean="0">
                                      <a:latin typeface="Cambria Math"/>
                                    </a:rPr>
                                    <m:t>1</m:t>
                                  </m:r>
                                </m:sub>
                              </m:sSub>
                              <m:d>
                                <m:dPr>
                                  <m:ctrlPr>
                                    <a:rPr lang="tr-TR" sz="2000" b="0" i="1" smtClean="0">
                                      <a:latin typeface="Cambria Math" panose="02040503050406030204" pitchFamily="18" charset="0"/>
                                    </a:rPr>
                                  </m:ctrlPr>
                                </m:dPr>
                                <m:e>
                                  <m:r>
                                    <a:rPr lang="tr-TR" sz="2000" b="0" i="1" smtClean="0">
                                      <a:latin typeface="Cambria Math"/>
                                    </a:rPr>
                                    <m:t>𝑎</m:t>
                                  </m:r>
                                </m:e>
                              </m:d>
                              <m:r>
                                <a:rPr lang="tr-TR" sz="2000" b="0" i="1" smtClean="0">
                                  <a:latin typeface="Cambria Math"/>
                                </a:rPr>
                                <m:t>,</m:t>
                              </m:r>
                              <m:sSub>
                                <m:sSubPr>
                                  <m:ctrlPr>
                                    <a:rPr lang="tr-TR" sz="2000" i="1">
                                      <a:latin typeface="Cambria Math" panose="02040503050406030204" pitchFamily="18" charset="0"/>
                                    </a:rPr>
                                  </m:ctrlPr>
                                </m:sSubPr>
                                <m:e>
                                  <m:r>
                                    <a:rPr lang="tr-TR" sz="2000" b="0" i="1" smtClean="0">
                                      <a:latin typeface="Cambria Math"/>
                                    </a:rPr>
                                    <m:t>𝑔</m:t>
                                  </m:r>
                                </m:e>
                                <m:sub>
                                  <m:r>
                                    <a:rPr lang="tr-TR" sz="2000" b="0" i="1" smtClean="0">
                                      <a:latin typeface="Cambria Math"/>
                                    </a:rPr>
                                    <m:t>2</m:t>
                                  </m:r>
                                </m:sub>
                              </m:sSub>
                              <m:d>
                                <m:dPr>
                                  <m:ctrlPr>
                                    <a:rPr lang="tr-TR" sz="2000" i="1">
                                      <a:latin typeface="Cambria Math" panose="02040503050406030204" pitchFamily="18" charset="0"/>
                                    </a:rPr>
                                  </m:ctrlPr>
                                </m:dPr>
                                <m:e>
                                  <m:r>
                                    <a:rPr lang="tr-TR" sz="2000" i="1">
                                      <a:latin typeface="Cambria Math"/>
                                    </a:rPr>
                                    <m:t>𝑎</m:t>
                                  </m:r>
                                </m:e>
                              </m:d>
                              <m:r>
                                <a:rPr lang="tr-TR" sz="2000" i="1">
                                  <a:latin typeface="Cambria Math"/>
                                </a:rPr>
                                <m:t>,</m:t>
                              </m:r>
                              <m:r>
                                <a:rPr lang="tr-TR" sz="2000" b="0" i="1" smtClean="0">
                                  <a:latin typeface="Cambria Math"/>
                                </a:rPr>
                                <m:t> …,</m:t>
                              </m:r>
                              <m:sSub>
                                <m:sSubPr>
                                  <m:ctrlPr>
                                    <a:rPr lang="tr-TR" sz="2000" i="1">
                                      <a:latin typeface="Cambria Math" panose="02040503050406030204" pitchFamily="18" charset="0"/>
                                    </a:rPr>
                                  </m:ctrlPr>
                                </m:sSubPr>
                                <m:e>
                                  <m:r>
                                    <a:rPr lang="tr-TR" sz="2000" b="0" i="1" smtClean="0">
                                      <a:latin typeface="Cambria Math"/>
                                    </a:rPr>
                                    <m:t>𝑔</m:t>
                                  </m:r>
                                </m:e>
                                <m:sub>
                                  <m:r>
                                    <a:rPr lang="tr-TR" sz="2000" b="0" i="1" smtClean="0">
                                      <a:latin typeface="Cambria Math"/>
                                    </a:rPr>
                                    <m:t>𝑘</m:t>
                                  </m:r>
                                </m:sub>
                              </m:sSub>
                              <m:d>
                                <m:dPr>
                                  <m:ctrlPr>
                                    <a:rPr lang="tr-TR" sz="2000" i="1">
                                      <a:latin typeface="Cambria Math" panose="02040503050406030204" pitchFamily="18" charset="0"/>
                                    </a:rPr>
                                  </m:ctrlPr>
                                </m:dPr>
                                <m:e>
                                  <m:r>
                                    <a:rPr lang="tr-TR" sz="2000" i="1">
                                      <a:latin typeface="Cambria Math"/>
                                    </a:rPr>
                                    <m:t>𝑎</m:t>
                                  </m:r>
                                </m:e>
                              </m:d>
                              <m:r>
                                <a:rPr lang="tr-TR" sz="2000" b="0" i="1" smtClean="0">
                                  <a:latin typeface="Cambria Math"/>
                                </a:rPr>
                                <m:t>|</m:t>
                              </m:r>
                              <m:r>
                                <a:rPr lang="tr-TR" sz="2000" b="0" i="1" smtClean="0">
                                  <a:latin typeface="Cambria Math"/>
                                </a:rPr>
                                <m:t>𝑎</m:t>
                              </m:r>
                              <m:r>
                                <a:rPr lang="tr-TR" sz="2000" b="0" i="1" smtClean="0">
                                  <a:latin typeface="Cambria Math"/>
                                  <a:ea typeface="Cambria Math"/>
                                </a:rPr>
                                <m:t>∈</m:t>
                              </m:r>
                              <m:r>
                                <a:rPr lang="tr-TR" sz="2000" b="0" i="1" smtClean="0">
                                  <a:latin typeface="Cambria Math"/>
                                  <a:ea typeface="Cambria Math"/>
                                </a:rPr>
                                <m:t>𝐴</m:t>
                              </m:r>
                            </m:e>
                          </m:d>
                        </m:e>
                      </m:func>
                    </m:oMath>
                  </m:oMathPara>
                </a14:m>
                <a:endParaRPr lang="tr-TR" sz="2000" dirty="0">
                  <a:latin typeface="Book Antiqua" pitchFamily="18" charset="0"/>
                </a:endParaRPr>
              </a:p>
              <a:p>
                <a:pPr marL="0" indent="0" algn="just">
                  <a:buNone/>
                </a:pPr>
                <a:r>
                  <a:rPr lang="tr-TR" sz="2000" dirty="0">
                    <a:latin typeface="Book Antiqua" pitchFamily="18" charset="0"/>
                  </a:rPr>
                  <a:t>şeklinde ifade edilebilir. Değerlendirme tablosu ise şöyle gösterilebilir.</a:t>
                </a:r>
              </a:p>
              <a:p>
                <a:pPr marL="0" indent="0" algn="just">
                  <a:buNone/>
                </a:pPr>
                <a:endParaRPr lang="tr-TR" sz="2000" dirty="0">
                  <a:latin typeface="Book Antiqua"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57200" y="1412776"/>
                <a:ext cx="8229600" cy="4713387"/>
              </a:xfrm>
              <a:blipFill rotWithShape="1">
                <a:blip r:embed="rId3"/>
                <a:stretch>
                  <a:fillRect l="-741" t="-517" r="-74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1507829830"/>
                  </p:ext>
                </p:extLst>
              </p:nvPr>
            </p:nvGraphicFramePr>
            <p:xfrm>
              <a:off x="1475656" y="3645024"/>
              <a:ext cx="6095999" cy="2663952"/>
            </p:xfrm>
            <a:graphic>
              <a:graphicData uri="http://schemas.openxmlformats.org/drawingml/2006/table">
                <a:tbl>
                  <a:tblPr firstRow="1" bandRow="1">
                    <a:tableStyleId>{7E9639D4-E3E2-4D34-9284-5A2195B3D0D7}</a:tableStyleId>
                  </a:tblPr>
                  <a:tblGrid>
                    <a:gridCol w="870857">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gridCol w="870857">
                      <a:extLst>
                        <a:ext uri="{9D8B030D-6E8A-4147-A177-3AD203B41FA5}">
                          <a16:colId xmlns:a16="http://schemas.microsoft.com/office/drawing/2014/main" val="20004"/>
                        </a:ext>
                      </a:extLst>
                    </a:gridCol>
                    <a:gridCol w="870857">
                      <a:extLst>
                        <a:ext uri="{9D8B030D-6E8A-4147-A177-3AD203B41FA5}">
                          <a16:colId xmlns:a16="http://schemas.microsoft.com/office/drawing/2014/main" val="20005"/>
                        </a:ext>
                      </a:extLst>
                    </a:gridCol>
                    <a:gridCol w="870857">
                      <a:extLst>
                        <a:ext uri="{9D8B030D-6E8A-4147-A177-3AD203B41FA5}">
                          <a16:colId xmlns:a16="http://schemas.microsoft.com/office/drawing/2014/main" val="20006"/>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tr-TR" b="1" i="1" dirty="0" smtClean="0">
                                    <a:latin typeface="Cambria Math"/>
                                  </a:rPr>
                                  <m:t>𝒂</m:t>
                                </m:r>
                              </m:oMath>
                            </m:oMathPara>
                          </a14:m>
                          <a:endParaRPr lang="tr-TR" b="1"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i="1">
                                        <a:latin typeface="Cambria Math"/>
                                      </a:rPr>
                                      <m:t>1</m:t>
                                    </m:r>
                                  </m:sub>
                                </m:sSub>
                                <m:r>
                                  <a:rPr lang="tr-TR" sz="1800" b="0" i="1" smtClean="0">
                                    <a:latin typeface="Cambria Math"/>
                                  </a:rPr>
                                  <m:t>(.)</m:t>
                                </m:r>
                              </m:oMath>
                            </m:oMathPara>
                          </a14:m>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1" i="1" smtClean="0">
                                        <a:latin typeface="Cambria Math"/>
                                      </a:rPr>
                                      <m:t>𝟐</m:t>
                                    </m:r>
                                  </m:sub>
                                </m:sSub>
                                <m:r>
                                  <a:rPr lang="tr-TR" sz="1800" b="0" i="1" smtClean="0">
                                    <a:latin typeface="Cambria Math"/>
                                  </a:rPr>
                                  <m:t>(.)</m:t>
                                </m:r>
                              </m:oMath>
                            </m:oMathPara>
                          </a14:m>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1" i="1" smtClean="0">
                                        <a:latin typeface="Cambria Math"/>
                                      </a:rPr>
                                      <m:t>𝒊</m:t>
                                    </m:r>
                                  </m:sub>
                                </m:sSub>
                                <m:r>
                                  <a:rPr lang="tr-TR" sz="1800" b="0" i="1" smtClean="0">
                                    <a:latin typeface="Cambria Math"/>
                                  </a:rPr>
                                  <m:t>(.)</m:t>
                                </m:r>
                              </m:oMath>
                            </m:oMathPara>
                          </a14:m>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1" i="1" smtClean="0">
                                        <a:latin typeface="Cambria Math"/>
                                      </a:rPr>
                                      <m:t>𝒌</m:t>
                                    </m:r>
                                  </m:sub>
                                </m:sSub>
                                <m:r>
                                  <a:rPr lang="tr-TR" sz="1800" b="0" i="1" smtClean="0">
                                    <a:latin typeface="Cambria Math"/>
                                  </a:rPr>
                                  <m:t>(.)</m:t>
                                </m:r>
                              </m:oMath>
                            </m:oMathPara>
                          </a14:m>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b="1" i="1" dirty="0" smtClean="0">
                                        <a:latin typeface="Cambria Math" panose="02040503050406030204" pitchFamily="18" charset="0"/>
                                      </a:rPr>
                                    </m:ctrlPr>
                                  </m:sSubPr>
                                  <m:e>
                                    <m:r>
                                      <a:rPr lang="tr-TR" b="1" i="1" dirty="0" smtClean="0">
                                        <a:latin typeface="Cambria Math"/>
                                      </a:rPr>
                                      <m:t>𝒂</m:t>
                                    </m:r>
                                  </m:e>
                                  <m:sub>
                                    <m:r>
                                      <a:rPr lang="tr-TR" b="1" i="0" dirty="0" smtClean="0">
                                        <a:latin typeface="Cambria Math"/>
                                      </a:rPr>
                                      <m:t>𝟏</m:t>
                                    </m:r>
                                  </m:sub>
                                </m:sSub>
                              </m:oMath>
                            </m:oMathPara>
                          </a14:m>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i="1">
                                        <a:latin typeface="Cambria Math"/>
                                      </a:rPr>
                                      <m:t>1</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1</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2</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1</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𝑗</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1</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𝑘</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1</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b="1" i="1" smtClean="0">
                                        <a:latin typeface="Cambria Math" panose="02040503050406030204" pitchFamily="18" charset="0"/>
                                      </a:rPr>
                                    </m:ctrlPr>
                                  </m:sSubPr>
                                  <m:e>
                                    <m:r>
                                      <a:rPr lang="tr-TR" b="1" i="1" smtClean="0">
                                        <a:latin typeface="Cambria Math"/>
                                      </a:rPr>
                                      <m:t>𝒂</m:t>
                                    </m:r>
                                  </m:e>
                                  <m:sub>
                                    <m:r>
                                      <a:rPr lang="tr-TR" b="1" i="1" smtClean="0">
                                        <a:latin typeface="Cambria Math"/>
                                      </a:rPr>
                                      <m:t>𝟐</m:t>
                                    </m:r>
                                  </m:sub>
                                </m:sSub>
                              </m:oMath>
                            </m:oMathPara>
                          </a14:m>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i="1">
                                        <a:latin typeface="Cambria Math"/>
                                      </a:rPr>
                                      <m:t>1</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2</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2</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2</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𝑗</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2</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𝑘</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2</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lang="tr-TR" b="1"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b="1" i="1" dirty="0" smtClean="0">
                                        <a:latin typeface="Cambria Math" panose="02040503050406030204" pitchFamily="18" charset="0"/>
                                      </a:rPr>
                                    </m:ctrlPr>
                                  </m:sSubPr>
                                  <m:e>
                                    <m:r>
                                      <a:rPr lang="tr-TR" b="1" i="1" dirty="0" smtClean="0">
                                        <a:latin typeface="Cambria Math"/>
                                      </a:rPr>
                                      <m:t>𝒂</m:t>
                                    </m:r>
                                  </m:e>
                                  <m:sub>
                                    <m:r>
                                      <a:rPr lang="tr-TR" b="1" i="1" dirty="0" smtClean="0">
                                        <a:latin typeface="Cambria Math"/>
                                      </a:rPr>
                                      <m:t>𝒊</m:t>
                                    </m:r>
                                  </m:sub>
                                </m:sSub>
                              </m:oMath>
                            </m:oMathPara>
                          </a14:m>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i="1">
                                        <a:latin typeface="Cambria Math"/>
                                      </a:rPr>
                                      <m:t>1</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𝑖</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2</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𝑖</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𝑗</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𝑖</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𝑘</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𝑖</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a:r>
                            <a:rPr lang="tr-TR" b="1"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b="1" i="1" dirty="0" smtClean="0">
                                        <a:latin typeface="Cambria Math" panose="02040503050406030204" pitchFamily="18" charset="0"/>
                                      </a:rPr>
                                    </m:ctrlPr>
                                  </m:sSubPr>
                                  <m:e>
                                    <m:r>
                                      <a:rPr lang="tr-TR" b="1" i="1" dirty="0" smtClean="0">
                                        <a:latin typeface="Cambria Math"/>
                                      </a:rPr>
                                      <m:t>𝒂</m:t>
                                    </m:r>
                                  </m:e>
                                  <m:sub>
                                    <m:r>
                                      <a:rPr lang="tr-TR" b="1" i="1" dirty="0" smtClean="0">
                                        <a:latin typeface="Cambria Math"/>
                                      </a:rPr>
                                      <m:t>𝒏</m:t>
                                    </m:r>
                                  </m:sub>
                                </m:sSub>
                              </m:oMath>
                            </m:oMathPara>
                          </a14:m>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i="1">
                                        <a:latin typeface="Cambria Math"/>
                                      </a:rPr>
                                      <m:t>1</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𝑛</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2</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𝑛</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𝑗</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𝑛</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sz="1800" i="1" smtClean="0">
                                        <a:latin typeface="Cambria Math" panose="02040503050406030204" pitchFamily="18" charset="0"/>
                                      </a:rPr>
                                    </m:ctrlPr>
                                  </m:sSubPr>
                                  <m:e>
                                    <m:r>
                                      <a:rPr lang="tr-TR" sz="1800" b="0" i="1" smtClean="0">
                                        <a:latin typeface="Cambria Math"/>
                                      </a:rPr>
                                      <m:t>𝑔</m:t>
                                    </m:r>
                                  </m:e>
                                  <m:sub>
                                    <m:r>
                                      <a:rPr lang="tr-TR" sz="1800" b="0" i="1" smtClean="0">
                                        <a:latin typeface="Cambria Math"/>
                                      </a:rPr>
                                      <m:t>𝑘</m:t>
                                    </m:r>
                                  </m:sub>
                                </m:sSub>
                                <m:r>
                                  <a:rPr lang="tr-TR" sz="1800" b="0" i="1" smtClean="0">
                                    <a:latin typeface="Cambria Math"/>
                                  </a:rPr>
                                  <m:t>(</m:t>
                                </m:r>
                                <m:sSub>
                                  <m:sSubPr>
                                    <m:ctrlPr>
                                      <a:rPr lang="tr-TR" sz="1800" b="0" i="1" smtClean="0">
                                        <a:latin typeface="Cambria Math" panose="02040503050406030204" pitchFamily="18" charset="0"/>
                                      </a:rPr>
                                    </m:ctrlPr>
                                  </m:sSubPr>
                                  <m:e>
                                    <m:r>
                                      <a:rPr lang="tr-TR" sz="1800" b="0" i="1" smtClean="0">
                                        <a:latin typeface="Cambria Math"/>
                                      </a:rPr>
                                      <m:t>𝑎</m:t>
                                    </m:r>
                                  </m:e>
                                  <m:sub>
                                    <m:r>
                                      <a:rPr lang="tr-TR" sz="1800" b="0" i="1" smtClean="0">
                                        <a:latin typeface="Cambria Math"/>
                                      </a:rPr>
                                      <m:t>𝑛</m:t>
                                    </m:r>
                                  </m:sub>
                                </m:sSub>
                                <m:r>
                                  <a:rPr lang="tr-TR" sz="1800" b="0" i="1" smtClean="0">
                                    <a:latin typeface="Cambria Math"/>
                                  </a:rPr>
                                  <m:t>)</m:t>
                                </m:r>
                              </m:oMath>
                            </m:oMathPara>
                          </a14:m>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220141108"/>
                  </p:ext>
                </p:extLst>
              </p:nvPr>
            </p:nvGraphicFramePr>
            <p:xfrm>
              <a:off x="1475656" y="3645024"/>
              <a:ext cx="6095999" cy="2663952"/>
            </p:xfrm>
            <a:graphic>
              <a:graphicData uri="http://schemas.openxmlformats.org/drawingml/2006/table">
                <a:tbl>
                  <a:tblPr firstRow="1" bandRow="1">
                    <a:tableStyleId>{7E9639D4-E3E2-4D34-9284-5A2195B3D0D7}</a:tableStyleId>
                  </a:tblPr>
                  <a:tblGrid>
                    <a:gridCol w="870857"/>
                    <a:gridCol w="870857"/>
                    <a:gridCol w="870857"/>
                    <a:gridCol w="870857"/>
                    <a:gridCol w="870857"/>
                    <a:gridCol w="870857"/>
                    <a:gridCol w="870857"/>
                  </a:tblGrid>
                  <a:tr h="370840">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t="-1639" r="-600000" b="-624590"/>
                          </a:stretch>
                        </a:blipFill>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100000" t="-1639" r="-500000" b="-624590"/>
                          </a:stretch>
                        </a:blipFill>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200000" t="-1639" r="-400000" b="-624590"/>
                          </a:stretch>
                        </a:blipFill>
                      </a:tcPr>
                    </a:tc>
                    <a:tc>
                      <a:txBody>
                        <a:bodyPr/>
                        <a:lstStyle/>
                        <a:p>
                          <a:pPr algn="ctr"/>
                          <a:endParaRPr lang="tr-TR" dirty="0">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399301" t="-1639" r="-200699" b="-624590"/>
                          </a:stretch>
                        </a:blipFill>
                      </a:tcPr>
                    </a:tc>
                    <a:tc>
                      <a:txBody>
                        <a:bodyPr/>
                        <a:lstStyle/>
                        <a:p>
                          <a:pPr algn="ctr"/>
                          <a:endParaRPr lang="tr-TR">
                            <a:latin typeface="Book Antiqua" pitchFamily="18" charset="0"/>
                          </a:endParaRPr>
                        </a:p>
                      </a:txBody>
                      <a:tcPr>
                        <a:lnB w="12700" cap="flat" cmpd="sng" algn="ctr">
                          <a:solidFill>
                            <a:schemeClr val="tx1"/>
                          </a:solidFill>
                          <a:prstDash val="solid"/>
                          <a:round/>
                          <a:headEnd type="none" w="med" len="med"/>
                          <a:tailEnd type="none" w="med" len="med"/>
                        </a:lnB>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599301" t="-1639" r="-699" b="-624590"/>
                          </a:stretch>
                        </a:blipFill>
                      </a:tcPr>
                    </a:tc>
                  </a:tr>
                  <a:tr h="387858">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t="-98413" r="-600000" b="-504762"/>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100000" t="-98413" r="-500000" b="-504762"/>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200000" t="-98413" r="-400000" b="-504762"/>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399301" t="-98413" r="-200699" b="-504762"/>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599301" t="-98413" r="-699" b="-504762"/>
                          </a:stretch>
                        </a:blipFill>
                      </a:tcPr>
                    </a:tc>
                  </a:tr>
                  <a:tr h="387858">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t="-195313" r="-600000" b="-396875"/>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100000" t="-195313" r="-500000" b="-396875"/>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200000" t="-195313" r="-400000" b="-396875"/>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399301" t="-195313" r="-200699" b="-396875"/>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599301" t="-195313" r="-699" b="-396875"/>
                          </a:stretch>
                        </a:blipFill>
                      </a:tcPr>
                    </a:tc>
                  </a:tr>
                  <a:tr h="370840">
                    <a:tc>
                      <a:txBody>
                        <a:bodyPr/>
                        <a:lstStyle/>
                        <a:p>
                          <a:pPr algn="ctr"/>
                          <a:r>
                            <a:rPr lang="tr-TR" b="1" dirty="0" smtClean="0">
                              <a:latin typeface="Book Antiqua" pitchFamily="18" charset="0"/>
                            </a:rPr>
                            <a:t>.</a:t>
                          </a:r>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858">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t="-390625" r="-600000" b="-201563"/>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100000" t="-390625" r="-500000" b="-201563"/>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200000" t="-390625" r="-400000" b="-201563"/>
                          </a:stretch>
                        </a:blipFill>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399301" t="-390625" r="-200699" b="-201563"/>
                          </a:stretch>
                        </a:blipFill>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599301" t="-390625" r="-699" b="-201563"/>
                          </a:stretch>
                        </a:blipFill>
                      </a:tcPr>
                    </a:tc>
                  </a:tr>
                  <a:tr h="370840">
                    <a:tc>
                      <a:txBody>
                        <a:bodyPr/>
                        <a:lstStyle/>
                        <a:p>
                          <a:pPr algn="ctr"/>
                          <a:r>
                            <a:rPr lang="tr-TR" b="1" dirty="0" smtClean="0">
                              <a:latin typeface="Book Antiqua" pitchFamily="18" charset="0"/>
                            </a:rPr>
                            <a:t>.</a:t>
                          </a:r>
                          <a:endParaRPr lang="tr-TR" b="1"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smtClean="0">
                              <a:latin typeface="Book Antiqua" pitchFamily="18" charset="0"/>
                            </a:rPr>
                            <a:t>.</a:t>
                          </a:r>
                          <a:endParaRPr lang="tr-TR" dirty="0">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858">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t="-584375" r="-600000" b="-7813"/>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100000" t="-584375" r="-500000" b="-7813"/>
                          </a:stretch>
                        </a:blipFill>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200000" t="-584375" r="-400000" b="-7813"/>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399301" t="-584375" r="-200699" b="-7813"/>
                          </a:stretch>
                        </a:blipFill>
                      </a:tcPr>
                    </a:tc>
                    <a:tc>
                      <a:txBody>
                        <a:bodyPr/>
                        <a:lstStyle/>
                        <a:p>
                          <a:pPr algn="ctr"/>
                          <a:endParaRPr lang="tr-TR">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599301" t="-584375" r="-699" b="-7813"/>
                          </a:stretch>
                        </a:blipFill>
                      </a:tcPr>
                    </a:tc>
                  </a:tr>
                </a:tbl>
              </a:graphicData>
            </a:graphic>
          </p:graphicFrame>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074482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Baskınlık İlişkisi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p:txBody>
              <a:bodyPr>
                <a:noAutofit/>
              </a:bodyPr>
              <a:lstStyle/>
              <a:p>
                <a:pPr marL="0" indent="0" algn="just">
                  <a:buNone/>
                </a:pPr>
                <a:r>
                  <a:rPr lang="tr-TR" sz="2400" dirty="0">
                    <a:latin typeface="Book Antiqua" pitchFamily="18" charset="0"/>
                  </a:rPr>
                  <a:t>Her </a:t>
                </a:r>
                <a14:m>
                  <m:oMath xmlns:m="http://schemas.openxmlformats.org/officeDocument/2006/math">
                    <m:r>
                      <a:rPr lang="tr-TR" sz="2400" i="1" dirty="0" smtClean="0">
                        <a:latin typeface="Cambria Math"/>
                        <a:ea typeface="Cambria Math"/>
                      </a:rPr>
                      <m:t>∀</m:t>
                    </m:r>
                    <m:d>
                      <m:dPr>
                        <m:ctrlPr>
                          <a:rPr lang="tr-TR" sz="2400" i="1" dirty="0" smtClean="0">
                            <a:latin typeface="Cambria Math" panose="02040503050406030204" pitchFamily="18" charset="0"/>
                          </a:rPr>
                        </m:ctrlPr>
                      </m:dPr>
                      <m:e>
                        <m:r>
                          <a:rPr lang="tr-TR" sz="2400" i="1" dirty="0" smtClean="0">
                            <a:latin typeface="Cambria Math"/>
                          </a:rPr>
                          <m:t>𝑎</m:t>
                        </m:r>
                        <m:r>
                          <a:rPr lang="tr-TR" sz="2400" i="1" dirty="0" smtClean="0">
                            <a:latin typeface="Cambria Math"/>
                          </a:rPr>
                          <m:t>,</m:t>
                        </m:r>
                        <m:r>
                          <a:rPr lang="tr-TR" sz="2400" i="1" dirty="0" smtClean="0">
                            <a:latin typeface="Cambria Math"/>
                          </a:rPr>
                          <m:t>𝑏</m:t>
                        </m:r>
                      </m:e>
                    </m:d>
                    <m:r>
                      <a:rPr lang="tr-TR" sz="2400" i="1" dirty="0" smtClean="0">
                        <a:latin typeface="Cambria Math"/>
                        <a:ea typeface="Cambria Math"/>
                      </a:rPr>
                      <m:t>∈</m:t>
                    </m:r>
                    <m:r>
                      <a:rPr lang="tr-TR" sz="2400" b="0" i="1" dirty="0" smtClean="0">
                        <a:latin typeface="Cambria Math"/>
                        <a:ea typeface="Cambria Math"/>
                      </a:rPr>
                      <m:t>𝐴</m:t>
                    </m:r>
                  </m:oMath>
                </a14:m>
                <a:r>
                  <a:rPr lang="tr-TR" sz="2400" dirty="0">
                    <a:latin typeface="Book Antiqua" pitchFamily="18" charset="0"/>
                  </a:rPr>
                  <a:t> için doğal baskınlık ilişkisi şöyle tanımlanır: </a:t>
                </a:r>
              </a:p>
              <a:p>
                <a:pPr algn="just"/>
                <a14:m>
                  <m:oMath xmlns:m="http://schemas.openxmlformats.org/officeDocument/2006/math">
                    <m:d>
                      <m:dPr>
                        <m:begChr m:val="{"/>
                        <m:endChr m:val=""/>
                        <m:ctrlPr>
                          <a:rPr lang="tr-TR" sz="2400" i="1" smtClean="0">
                            <a:latin typeface="Cambria Math" panose="02040503050406030204" pitchFamily="18" charset="0"/>
                          </a:rPr>
                        </m:ctrlPr>
                      </m:dPr>
                      <m:e>
                        <m:m>
                          <m:mPr>
                            <m:mcs>
                              <m:mc>
                                <m:mcPr>
                                  <m:count m:val="1"/>
                                  <m:mcJc m:val="center"/>
                                </m:mcPr>
                              </m:mc>
                            </m:mcs>
                            <m:ctrlPr>
                              <a:rPr lang="tr-TR" sz="2400" i="1" smtClean="0">
                                <a:latin typeface="Cambria Math" panose="02040503050406030204" pitchFamily="18" charset="0"/>
                              </a:rPr>
                            </m:ctrlPr>
                          </m:mPr>
                          <m:mr>
                            <m:e>
                              <m:r>
                                <m:rPr>
                                  <m:brk m:alnAt="7"/>
                                </m:rPr>
                                <a:rPr lang="tr-TR" sz="2400" b="0" i="1" smtClean="0">
                                  <a:latin typeface="Cambria Math"/>
                                </a:rPr>
                                <m:t> </m:t>
                              </m:r>
                              <m:r>
                                <a:rPr lang="tr-TR" sz="2400" b="0" i="1" smtClean="0">
                                  <a:latin typeface="Cambria Math"/>
                                </a:rPr>
                                <m:t>  </m:t>
                              </m:r>
                              <m:r>
                                <a:rPr lang="tr-TR" sz="2400" i="1" smtClean="0">
                                  <a:latin typeface="Cambria Math"/>
                                  <a:ea typeface="Cambria Math"/>
                                </a:rPr>
                                <m:t>∀</m:t>
                              </m:r>
                              <m:r>
                                <a:rPr lang="tr-TR" sz="2400" b="0" i="1" smtClean="0">
                                  <a:latin typeface="Cambria Math"/>
                                  <a:ea typeface="Cambria Math"/>
                                </a:rPr>
                                <m:t>𝑗</m:t>
                              </m:r>
                              <m:r>
                                <a:rPr lang="tr-TR" sz="2400" b="0" i="1" smtClean="0">
                                  <a:latin typeface="Cambria Math"/>
                                  <a:ea typeface="Cambria Math"/>
                                </a:rPr>
                                <m:t>:</m:t>
                              </m:r>
                              <m:sSub>
                                <m:sSubPr>
                                  <m:ctrlPr>
                                    <a:rPr lang="tr-TR" sz="2400" b="0" i="1" smtClean="0">
                                      <a:latin typeface="Cambria Math" panose="02040503050406030204" pitchFamily="18" charset="0"/>
                                      <a:ea typeface="Cambria Math"/>
                                    </a:rPr>
                                  </m:ctrlPr>
                                </m:sSubPr>
                                <m:e>
                                  <m:r>
                                    <m:rPr>
                                      <m:brk m:alnAt="7"/>
                                    </m:rPr>
                                    <a:rPr lang="tr-TR" sz="2400" b="0" i="1" smtClean="0">
                                      <a:latin typeface="Cambria Math"/>
                                      <a:ea typeface="Cambria Math"/>
                                    </a:rPr>
                                    <m:t>𝑔</m:t>
                                  </m:r>
                                </m:e>
                                <m:sub>
                                  <m:r>
                                    <m:rPr>
                                      <m:brk m:alnAt="7"/>
                                    </m:rPr>
                                    <a:rPr lang="tr-TR" sz="2400" b="0" i="1" smtClean="0">
                                      <a:latin typeface="Cambria Math"/>
                                      <a:ea typeface="Cambria Math"/>
                                    </a:rPr>
                                    <m:t>𝑗</m:t>
                                  </m:r>
                                </m:sub>
                              </m:sSub>
                              <m:r>
                                <m:rPr>
                                  <m:brk m:alnAt="7"/>
                                </m:rPr>
                                <a:rPr lang="tr-TR" sz="2400" b="0" i="1" smtClean="0">
                                  <a:latin typeface="Cambria Math"/>
                                  <a:ea typeface="Cambria Math"/>
                                </a:rPr>
                                <m:t>(</m:t>
                              </m:r>
                              <m:r>
                                <a:rPr lang="tr-TR" sz="2400" b="0" i="1" smtClean="0">
                                  <a:latin typeface="Cambria Math"/>
                                  <a:ea typeface="Cambria Math"/>
                                </a:rPr>
                                <m:t>𝑎</m:t>
                              </m:r>
                              <m:r>
                                <a:rPr lang="tr-TR" sz="2400" b="0" i="1" smtClean="0">
                                  <a:latin typeface="Cambria Math"/>
                                  <a:ea typeface="Cambria Math"/>
                                </a:rPr>
                                <m:t>)≥</m:t>
                              </m:r>
                              <m:sSub>
                                <m:sSubPr>
                                  <m:ctrlPr>
                                    <a:rPr lang="tr-TR" sz="2400" b="0" i="1" smtClean="0">
                                      <a:latin typeface="Cambria Math" panose="02040503050406030204" pitchFamily="18" charset="0"/>
                                      <a:ea typeface="Cambria Math"/>
                                    </a:rPr>
                                  </m:ctrlPr>
                                </m:sSubPr>
                                <m:e>
                                  <m:r>
                                    <m:rPr>
                                      <m:brk m:alnAt="7"/>
                                    </m:rPr>
                                    <a:rPr lang="tr-TR" sz="2400" b="0" i="1" smtClean="0">
                                      <a:latin typeface="Cambria Math"/>
                                      <a:ea typeface="Cambria Math"/>
                                    </a:rPr>
                                    <m:t>𝑔</m:t>
                                  </m:r>
                                </m:e>
                                <m:sub>
                                  <m:r>
                                    <m:rPr>
                                      <m:brk m:alnAt="7"/>
                                    </m:rPr>
                                    <a:rPr lang="tr-TR" sz="2400" b="0" i="1" smtClean="0">
                                      <a:latin typeface="Cambria Math"/>
                                      <a:ea typeface="Cambria Math"/>
                                    </a:rPr>
                                    <m:t>𝑗</m:t>
                                  </m:r>
                                </m:sub>
                              </m:sSub>
                              <m:r>
                                <m:rPr>
                                  <m:brk m:alnAt="7"/>
                                </m:rPr>
                                <a:rPr lang="tr-TR" sz="2400" b="0" i="1" smtClean="0">
                                  <a:latin typeface="Cambria Math"/>
                                  <a:ea typeface="Cambria Math"/>
                                </a:rPr>
                                <m:t>(</m:t>
                              </m:r>
                              <m:r>
                                <a:rPr lang="tr-TR" sz="2400" b="0" i="1" smtClean="0">
                                  <a:latin typeface="Cambria Math"/>
                                  <a:ea typeface="Cambria Math"/>
                                </a:rPr>
                                <m:t>𝑏</m:t>
                              </m:r>
                              <m:r>
                                <a:rPr lang="tr-TR" sz="2400" b="0" i="1" smtClean="0">
                                  <a:latin typeface="Cambria Math"/>
                                  <a:ea typeface="Cambria Math"/>
                                </a:rPr>
                                <m:t>)</m:t>
                              </m:r>
                            </m:e>
                          </m:mr>
                          <m:mr>
                            <m:e>
                              <m:r>
                                <a:rPr lang="tr-TR" sz="2400" b="0" i="1" smtClean="0">
                                  <a:latin typeface="Cambria Math"/>
                                </a:rPr>
                                <m:t>   </m:t>
                              </m:r>
                              <m:r>
                                <a:rPr lang="tr-TR" sz="2400" i="1" smtClean="0">
                                  <a:latin typeface="Cambria Math"/>
                                  <a:ea typeface="Cambria Math"/>
                                </a:rPr>
                                <m:t>∃</m:t>
                              </m:r>
                              <m:r>
                                <a:rPr lang="tr-TR" sz="2400" b="0" i="1" smtClean="0">
                                  <a:latin typeface="Cambria Math"/>
                                  <a:ea typeface="Cambria Math"/>
                                </a:rPr>
                                <m:t>𝑘</m:t>
                              </m:r>
                              <m:r>
                                <a:rPr lang="tr-TR" sz="2400" b="0" i="1" smtClean="0">
                                  <a:latin typeface="Cambria Math"/>
                                  <a:ea typeface="Cambria Math"/>
                                </a:rPr>
                                <m: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𝑘</m:t>
                                  </m:r>
                                </m:sub>
                              </m:sSub>
                              <m:r>
                                <m:rPr>
                                  <m:brk m:alnAt="7"/>
                                </m:rPr>
                                <a:rPr lang="tr-TR" sz="2400" i="1">
                                  <a:latin typeface="Cambria Math"/>
                                  <a:ea typeface="Cambria Math"/>
                                </a:rPr>
                                <m:t>(</m:t>
                              </m:r>
                              <m:r>
                                <a:rPr lang="tr-TR" sz="2400" i="1">
                                  <a:latin typeface="Cambria Math"/>
                                  <a:ea typeface="Cambria Math"/>
                                </a:rPr>
                                <m:t>𝑎</m:t>
                              </m:r>
                              <m:r>
                                <a:rPr lang="tr-TR" sz="2400" i="1">
                                  <a:latin typeface="Cambria Math"/>
                                  <a:ea typeface="Cambria Math"/>
                                </a:rPr>
                                <m:t>)&gt;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𝑘</m:t>
                                  </m:r>
                                </m:sub>
                              </m:sSub>
                              <m:r>
                                <m:rPr>
                                  <m:brk m:alnAt="7"/>
                                </m:rPr>
                                <a:rPr lang="tr-TR" sz="2400" i="1">
                                  <a:latin typeface="Cambria Math"/>
                                  <a:ea typeface="Cambria Math"/>
                                </a:rPr>
                                <m:t>(</m:t>
                              </m:r>
                              <m:r>
                                <a:rPr lang="tr-TR" sz="2400" i="1">
                                  <a:latin typeface="Cambria Math"/>
                                  <a:ea typeface="Cambria Math"/>
                                </a:rPr>
                                <m:t>𝑏</m:t>
                              </m:r>
                              <m:r>
                                <a:rPr lang="tr-TR" sz="2400" b="0" i="1" smtClean="0">
                                  <a:latin typeface="Cambria Math"/>
                                  <a:ea typeface="Cambria Math"/>
                                </a:rPr>
                                <m:t>)</m:t>
                              </m:r>
                            </m:e>
                          </m:mr>
                        </m:m>
                      </m:e>
                    </m:d>
                    <m:r>
                      <a:rPr lang="tr-TR" sz="2400" b="0" i="1" smtClean="0">
                        <a:latin typeface="Cambria Math"/>
                      </a:rPr>
                      <m:t>    </m:t>
                    </m:r>
                    <m:groupChr>
                      <m:groupChrPr>
                        <m:chr m:val="⇔"/>
                        <m:pos m:val="top"/>
                        <m:ctrlPr>
                          <a:rPr lang="tr-TR" sz="2400" i="1" smtClean="0">
                            <a:latin typeface="Cambria Math" panose="02040503050406030204" pitchFamily="18" charset="0"/>
                          </a:rPr>
                        </m:ctrlPr>
                      </m:groupChrPr>
                      <m:e/>
                    </m:groupChr>
                    <m:r>
                      <a:rPr lang="tr-TR" sz="2400" b="0" i="1" smtClean="0">
                        <a:latin typeface="Cambria Math"/>
                      </a:rPr>
                      <m:t>    </m:t>
                    </m:r>
                    <m:r>
                      <a:rPr lang="tr-TR" sz="2400" b="1" i="1" smtClean="0">
                        <a:latin typeface="Cambria Math"/>
                      </a:rPr>
                      <m:t>𝒂𝑷𝒃</m:t>
                    </m:r>
                  </m:oMath>
                </a14:m>
                <a:r>
                  <a:rPr lang="tr-TR" sz="2400" b="1" dirty="0">
                    <a:latin typeface="Book Antiqua" pitchFamily="18" charset="0"/>
                  </a:rPr>
                  <a:t>            </a:t>
                </a:r>
                <a:r>
                  <a:rPr lang="tr-TR" sz="2000" b="1" dirty="0">
                    <a:latin typeface="Book Antiqua" pitchFamily="18" charset="0"/>
                  </a:rPr>
                  <a:t>Preference/Tercih</a:t>
                </a:r>
              </a:p>
              <a:p>
                <a:pPr marL="0" indent="0" algn="just">
                  <a:buNone/>
                </a:pPr>
                <a:endParaRPr lang="tr-TR" sz="2400" b="1" dirty="0">
                  <a:latin typeface="Book Antiqua" pitchFamily="18" charset="0"/>
                </a:endParaRPr>
              </a:p>
              <a:p>
                <a:pPr algn="just"/>
                <a14:m>
                  <m:oMath xmlns:m="http://schemas.openxmlformats.org/officeDocument/2006/math">
                    <m:r>
                      <a:rPr lang="tr-TR" sz="2400" b="0" i="1" smtClean="0">
                        <a:latin typeface="Cambria Math"/>
                        <a:ea typeface="Cambria Math"/>
                      </a:rPr>
                      <m:t>      </m:t>
                    </m:r>
                    <m:r>
                      <m:rPr>
                        <m:brk m:alnAt="7"/>
                      </m:rPr>
                      <a:rPr lang="tr-TR" sz="2400" i="1">
                        <a:latin typeface="Cambria Math"/>
                        <a:ea typeface="Cambria Math"/>
                      </a:rPr>
                      <m:t>∀</m:t>
                    </m:r>
                    <m:r>
                      <a:rPr lang="tr-TR" sz="2400" i="1">
                        <a:latin typeface="Cambria Math"/>
                        <a:ea typeface="Cambria Math"/>
                      </a:rPr>
                      <m:t>𝑗</m:t>
                    </m:r>
                    <m:r>
                      <a:rPr lang="tr-TR" sz="2400" i="1">
                        <a:latin typeface="Cambria Math"/>
                        <a:ea typeface="Cambria Math"/>
                      </a:rPr>
                      <m: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m:rPr>
                            <m:brk m:alnAt="7"/>
                          </m:rPr>
                          <a:rPr lang="tr-TR" sz="2400" i="1">
                            <a:latin typeface="Cambria Math"/>
                            <a:ea typeface="Cambria Math"/>
                          </a:rPr>
                          <m:t>𝑗</m:t>
                        </m:r>
                      </m:sub>
                    </m:sSub>
                    <m:d>
                      <m:dPr>
                        <m:ctrlPr>
                          <a:rPr lang="tr-TR" sz="2400" i="1">
                            <a:latin typeface="Cambria Math" panose="02040503050406030204" pitchFamily="18" charset="0"/>
                            <a:ea typeface="Cambria Math"/>
                          </a:rPr>
                        </m:ctrlPr>
                      </m:dPr>
                      <m:e>
                        <m:r>
                          <a:rPr lang="tr-TR" sz="2400" i="1">
                            <a:latin typeface="Cambria Math"/>
                            <a:ea typeface="Cambria Math"/>
                          </a:rPr>
                          <m:t>𝑎</m:t>
                        </m:r>
                      </m:e>
                    </m:d>
                    <m:r>
                      <a:rPr lang="tr-TR" sz="2400" b="0" i="1" smtClean="0">
                        <a:latin typeface="Cambria Math"/>
                        <a:ea typeface="Cambria Math"/>
                      </a:rPr>
                      <m: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m:rPr>
                            <m:brk m:alnAt="7"/>
                          </m:rPr>
                          <a:rPr lang="tr-TR" sz="2400" i="1">
                            <a:latin typeface="Cambria Math"/>
                            <a:ea typeface="Cambria Math"/>
                          </a:rPr>
                          <m:t>𝑗</m:t>
                        </m:r>
                      </m:sub>
                    </m:sSub>
                    <m:d>
                      <m:dPr>
                        <m:ctrlPr>
                          <a:rPr lang="tr-TR" sz="2400" i="1">
                            <a:latin typeface="Cambria Math" panose="02040503050406030204" pitchFamily="18" charset="0"/>
                            <a:ea typeface="Cambria Math"/>
                          </a:rPr>
                        </m:ctrlPr>
                      </m:dPr>
                      <m:e>
                        <m:r>
                          <a:rPr lang="tr-TR" sz="2400" i="1">
                            <a:latin typeface="Cambria Math"/>
                            <a:ea typeface="Cambria Math"/>
                          </a:rPr>
                          <m:t>𝑏</m:t>
                        </m:r>
                      </m:e>
                    </m:d>
                    <m:r>
                      <a:rPr lang="tr-TR" sz="2400" b="0" i="1" smtClean="0">
                        <a:latin typeface="Cambria Math"/>
                        <a:ea typeface="Cambria Math"/>
                      </a:rPr>
                      <m:t>     </m:t>
                    </m:r>
                    <m:groupChr>
                      <m:groupChrPr>
                        <m:chr m:val="⇔"/>
                        <m:pos m:val="top"/>
                        <m:ctrlPr>
                          <a:rPr lang="tr-TR" sz="2400" i="1" smtClean="0">
                            <a:latin typeface="Cambria Math" panose="02040503050406030204" pitchFamily="18" charset="0"/>
                            <a:ea typeface="Cambria Math"/>
                          </a:rPr>
                        </m:ctrlPr>
                      </m:groupChrPr>
                      <m:e/>
                    </m:groupChr>
                    <m:r>
                      <a:rPr lang="tr-TR" sz="2400" b="0" i="1" smtClean="0">
                        <a:latin typeface="Cambria Math"/>
                        <a:ea typeface="Cambria Math"/>
                      </a:rPr>
                      <m:t>   </m:t>
                    </m:r>
                    <m:r>
                      <a:rPr lang="tr-TR" sz="2400" b="1" i="1" smtClean="0">
                        <a:latin typeface="Cambria Math"/>
                        <a:ea typeface="Cambria Math"/>
                      </a:rPr>
                      <m:t> </m:t>
                    </m:r>
                    <m:r>
                      <a:rPr lang="tr-TR" sz="2400" b="1" i="1" smtClean="0">
                        <a:latin typeface="Cambria Math"/>
                        <a:ea typeface="Cambria Math"/>
                      </a:rPr>
                      <m:t>𝒂𝑰𝒃</m:t>
                    </m:r>
                  </m:oMath>
                </a14:m>
                <a:r>
                  <a:rPr lang="tr-TR" sz="2400" b="1" dirty="0">
                    <a:latin typeface="Book Antiqua" pitchFamily="18" charset="0"/>
                  </a:rPr>
                  <a:t>             </a:t>
                </a:r>
                <a:r>
                  <a:rPr lang="tr-TR" sz="2000" b="1" dirty="0">
                    <a:latin typeface="Book Antiqua" pitchFamily="18" charset="0"/>
                  </a:rPr>
                  <a:t>Indifference/Farksız</a:t>
                </a:r>
              </a:p>
              <a:p>
                <a:pPr marL="0" indent="0" algn="just">
                  <a:buNone/>
                </a:pPr>
                <a:endParaRPr lang="tr-TR" sz="2400" b="1" dirty="0">
                  <a:latin typeface="Book Antiqua" pitchFamily="18" charset="0"/>
                </a:endParaRPr>
              </a:p>
              <a:p>
                <a:pPr algn="just"/>
                <a14:m>
                  <m:oMath xmlns:m="http://schemas.openxmlformats.org/officeDocument/2006/math">
                    <m:d>
                      <m:dPr>
                        <m:begChr m:val="{"/>
                        <m:endChr m:val=""/>
                        <m:ctrlPr>
                          <a:rPr lang="tr-TR" sz="2400" i="1">
                            <a:latin typeface="Cambria Math" panose="02040503050406030204" pitchFamily="18" charset="0"/>
                          </a:rPr>
                        </m:ctrlPr>
                      </m:dPr>
                      <m:e>
                        <m:r>
                          <a:rPr lang="tr-TR" sz="2400" b="0" i="1" smtClean="0">
                            <a:latin typeface="Cambria Math"/>
                          </a:rPr>
                          <m:t> </m:t>
                        </m:r>
                        <m:m>
                          <m:mPr>
                            <m:mcs>
                              <m:mc>
                                <m:mcPr>
                                  <m:count m:val="1"/>
                                  <m:mcJc m:val="center"/>
                                </m:mcPr>
                              </m:mc>
                            </m:mcs>
                            <m:ctrlPr>
                              <a:rPr lang="tr-TR" sz="2400" i="1">
                                <a:latin typeface="Cambria Math" panose="02040503050406030204" pitchFamily="18" charset="0"/>
                              </a:rPr>
                            </m:ctrlPr>
                          </m:mPr>
                          <m:mr>
                            <m:e>
                              <m:r>
                                <m:rPr>
                                  <m:brk m:alnAt="7"/>
                                </m:rPr>
                                <a:rPr lang="tr-TR" sz="2400" b="0" i="1" smtClean="0">
                                  <a:latin typeface="Cambria Math"/>
                                </a:rPr>
                                <m:t> </m:t>
                              </m:r>
                              <m:r>
                                <a:rPr lang="tr-TR" sz="2400" b="0" i="1" smtClean="0">
                                  <a:latin typeface="Cambria Math"/>
                                </a:rPr>
                                <m:t>  </m:t>
                              </m:r>
                              <m:r>
                                <a:rPr lang="tr-TR" sz="2400" i="1">
                                  <a:latin typeface="Cambria Math"/>
                                  <a:ea typeface="Cambria Math"/>
                                </a:rPr>
                                <m:t>∀</m:t>
                              </m:r>
                              <m:r>
                                <a:rPr lang="tr-TR" sz="2400" b="0" i="1" smtClean="0">
                                  <a:latin typeface="Cambria Math"/>
                                  <a:ea typeface="Cambria Math"/>
                                </a:rPr>
                                <m:t>𝑠</m:t>
                              </m:r>
                              <m:r>
                                <a:rPr lang="tr-TR" sz="2400" i="1">
                                  <a:latin typeface="Cambria Math"/>
                                  <a:ea typeface="Cambria Math"/>
                                </a:rPr>
                                <m:t>:</m:t>
                              </m:r>
                              <m:sSub>
                                <m:sSubPr>
                                  <m:ctrlPr>
                                    <a:rPr lang="tr-TR" sz="2400" i="1" smtClean="0">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𝑠</m:t>
                                  </m:r>
                                </m:sub>
                              </m:sSub>
                              <m:r>
                                <m:rPr>
                                  <m:brk m:alnAt="7"/>
                                </m:rPr>
                                <a:rPr lang="tr-TR" sz="2400" i="1">
                                  <a:latin typeface="Cambria Math"/>
                                  <a:ea typeface="Cambria Math"/>
                                </a:rPr>
                                <m:t>(</m:t>
                              </m:r>
                              <m:r>
                                <a:rPr lang="tr-TR" sz="2400" i="1">
                                  <a:latin typeface="Cambria Math"/>
                                  <a:ea typeface="Cambria Math"/>
                                </a:rPr>
                                <m:t>𝑎</m:t>
                              </m:r>
                              <m:r>
                                <a:rPr lang="tr-TR" sz="2400" i="1">
                                  <a:latin typeface="Cambria Math"/>
                                  <a:ea typeface="Cambria Math"/>
                                </a:rPr>
                                <m:t>)&gt;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𝑠</m:t>
                                  </m:r>
                                </m:sub>
                              </m:sSub>
                              <m:r>
                                <m:rPr>
                                  <m:brk m:alnAt="7"/>
                                </m:rPr>
                                <a:rPr lang="tr-TR" sz="2400" i="1">
                                  <a:latin typeface="Cambria Math"/>
                                  <a:ea typeface="Cambria Math"/>
                                </a:rPr>
                                <m:t>(</m:t>
                              </m:r>
                              <m:r>
                                <a:rPr lang="tr-TR" sz="2400" i="1">
                                  <a:latin typeface="Cambria Math"/>
                                  <a:ea typeface="Cambria Math"/>
                                </a:rPr>
                                <m:t>𝑏</m:t>
                              </m:r>
                              <m:r>
                                <a:rPr lang="tr-TR" sz="2400" i="1">
                                  <a:latin typeface="Cambria Math"/>
                                  <a:ea typeface="Cambria Math"/>
                                </a:rPr>
                                <m:t>)</m:t>
                              </m:r>
                            </m:e>
                          </m:mr>
                          <m:mr>
                            <m:e>
                              <m:r>
                                <a:rPr lang="tr-TR" sz="2400" b="0" i="1" smtClean="0">
                                  <a:latin typeface="Cambria Math"/>
                                  <a:ea typeface="Cambria Math"/>
                                </a:rPr>
                                <m:t>   </m:t>
                              </m:r>
                              <m:r>
                                <a:rPr lang="tr-TR" sz="2400" i="1">
                                  <a:latin typeface="Cambria Math"/>
                                  <a:ea typeface="Cambria Math"/>
                                </a:rPr>
                                <m:t>∃</m:t>
                              </m:r>
                              <m:r>
                                <a:rPr lang="tr-TR" sz="2400" b="0" i="1" smtClean="0">
                                  <a:latin typeface="Cambria Math"/>
                                  <a:ea typeface="Cambria Math"/>
                                </a:rPr>
                                <m:t>𝑟</m:t>
                              </m:r>
                              <m:r>
                                <a:rPr lang="tr-TR" sz="2400" i="1">
                                  <a:latin typeface="Cambria Math"/>
                                  <a:ea typeface="Cambria Math"/>
                                </a:rPr>
                                <m: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𝑟</m:t>
                                  </m:r>
                                </m:sub>
                              </m:sSub>
                              <m:r>
                                <m:rPr>
                                  <m:brk m:alnAt="7"/>
                                </m:rPr>
                                <a:rPr lang="tr-TR" sz="2400" i="1">
                                  <a:latin typeface="Cambria Math"/>
                                  <a:ea typeface="Cambria Math"/>
                                </a:rPr>
                                <m:t>(</m:t>
                              </m:r>
                              <m:r>
                                <a:rPr lang="tr-TR" sz="2400" i="1">
                                  <a:latin typeface="Cambria Math"/>
                                  <a:ea typeface="Cambria Math"/>
                                </a:rPr>
                                <m:t>𝑎</m:t>
                              </m:r>
                              <m:r>
                                <a:rPr lang="tr-TR" sz="2400" i="1">
                                  <a:latin typeface="Cambria Math"/>
                                  <a:ea typeface="Cambria Math"/>
                                </a:rPr>
                                <m:t>)&lt;</m:t>
                              </m:r>
                              <m:sSub>
                                <m:sSubPr>
                                  <m:ctrlPr>
                                    <a:rPr lang="tr-TR" sz="2400" i="1">
                                      <a:latin typeface="Cambria Math" panose="02040503050406030204" pitchFamily="18" charset="0"/>
                                      <a:ea typeface="Cambria Math"/>
                                    </a:rPr>
                                  </m:ctrlPr>
                                </m:sSubPr>
                                <m:e>
                                  <m:r>
                                    <m:rPr>
                                      <m:brk m:alnAt="7"/>
                                    </m:rPr>
                                    <a:rPr lang="tr-TR" sz="2400" i="1">
                                      <a:latin typeface="Cambria Math"/>
                                      <a:ea typeface="Cambria Math"/>
                                    </a:rPr>
                                    <m:t>𝑔</m:t>
                                  </m:r>
                                </m:e>
                                <m:sub>
                                  <m:r>
                                    <a:rPr lang="tr-TR" sz="2400" b="0" i="1" smtClean="0">
                                      <a:latin typeface="Cambria Math"/>
                                      <a:ea typeface="Cambria Math"/>
                                    </a:rPr>
                                    <m:t>𝑟</m:t>
                                  </m:r>
                                </m:sub>
                              </m:sSub>
                              <m:r>
                                <m:rPr>
                                  <m:brk m:alnAt="7"/>
                                </m:rPr>
                                <a:rPr lang="tr-TR" sz="2400" i="1">
                                  <a:latin typeface="Cambria Math"/>
                                  <a:ea typeface="Cambria Math"/>
                                </a:rPr>
                                <m:t>(</m:t>
                              </m:r>
                              <m:r>
                                <a:rPr lang="tr-TR" sz="2400" i="1">
                                  <a:latin typeface="Cambria Math"/>
                                  <a:ea typeface="Cambria Math"/>
                                </a:rPr>
                                <m:t>𝑏</m:t>
                              </m:r>
                              <m:r>
                                <a:rPr lang="tr-TR" sz="2400" i="1">
                                  <a:latin typeface="Cambria Math"/>
                                  <a:ea typeface="Cambria Math"/>
                                </a:rPr>
                                <m:t>)</m:t>
                              </m:r>
                            </m:e>
                          </m:mr>
                        </m:m>
                      </m:e>
                    </m:d>
                    <m:r>
                      <a:rPr lang="tr-TR" sz="2400" i="1">
                        <a:latin typeface="Cambria Math"/>
                      </a:rPr>
                      <m:t>    </m:t>
                    </m:r>
                    <m:groupChr>
                      <m:groupChrPr>
                        <m:chr m:val="⇔"/>
                        <m:pos m:val="top"/>
                        <m:ctrlPr>
                          <a:rPr lang="tr-TR" sz="2400" i="1">
                            <a:latin typeface="Cambria Math" panose="02040503050406030204" pitchFamily="18" charset="0"/>
                          </a:rPr>
                        </m:ctrlPr>
                      </m:groupChrPr>
                      <m:e/>
                    </m:groupChr>
                    <m:r>
                      <a:rPr lang="tr-TR" sz="2400" i="1">
                        <a:latin typeface="Cambria Math"/>
                      </a:rPr>
                      <m:t>   </m:t>
                    </m:r>
                    <m:r>
                      <a:rPr lang="tr-TR" sz="2400" i="1" smtClean="0">
                        <a:latin typeface="Cambria Math"/>
                      </a:rPr>
                      <m:t> </m:t>
                    </m:r>
                    <m:r>
                      <a:rPr lang="tr-TR" sz="2400" b="1" i="1" smtClean="0">
                        <a:latin typeface="Cambria Math"/>
                      </a:rPr>
                      <m:t>𝒂𝑹𝒃</m:t>
                    </m:r>
                  </m:oMath>
                </a14:m>
                <a:r>
                  <a:rPr lang="tr-TR" sz="2400" b="1" dirty="0">
                    <a:latin typeface="Book Antiqua" pitchFamily="18" charset="0"/>
                  </a:rPr>
                  <a:t>         </a:t>
                </a:r>
                <a:r>
                  <a:rPr lang="tr-TR" sz="2000" b="1" dirty="0">
                    <a:latin typeface="Book Antiqua" pitchFamily="18" charset="0"/>
                  </a:rPr>
                  <a:t>Incomp./Kıyaslanamaz</a:t>
                </a:r>
              </a:p>
              <a:p>
                <a:pPr marL="0" indent="0" algn="just">
                  <a:buNone/>
                </a:pPr>
                <a:endParaRPr lang="tr-TR" sz="2400" b="1" dirty="0">
                  <a:latin typeface="Book Antiqua"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blipFill>
                <a:blip r:embed="rId3"/>
                <a:stretch>
                  <a:fillRect l="-13426" t="-20728" r="-1080" b="-52661"/>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725334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Baskınlık İlişkisi</a:t>
            </a:r>
          </a:p>
        </p:txBody>
      </p:sp>
      <p:sp>
        <p:nvSpPr>
          <p:cNvPr id="11" name="Content Placeholder 10"/>
          <p:cNvSpPr>
            <a:spLocks noGrp="1"/>
          </p:cNvSpPr>
          <p:nvPr>
            <p:ph idx="1"/>
          </p:nvPr>
        </p:nvSpPr>
        <p:spPr/>
        <p:txBody>
          <a:bodyPr>
            <a:noAutofit/>
          </a:bodyPr>
          <a:lstStyle/>
          <a:p>
            <a:pPr algn="just"/>
            <a:r>
              <a:rPr lang="tr-TR" sz="2400" dirty="0">
                <a:latin typeface="Book Antiqua" pitchFamily="18" charset="0"/>
              </a:rPr>
              <a:t>Herhangi bir alternatif diğer bir alternatife baskınsa, birincisi en az ikincisi kadar iyi olmalı ve en az bir ölçüt açısından katî olarak daha iyi olmalıdır.</a:t>
            </a:r>
          </a:p>
          <a:p>
            <a:pPr algn="just"/>
            <a:r>
              <a:rPr lang="tr-TR" sz="2400" dirty="0">
                <a:latin typeface="Book Antiqua" pitchFamily="18" charset="0"/>
              </a:rPr>
              <a:t>Herhangi bir diğer altarnatif tarafından baskın olunamayan alternatifler, </a:t>
            </a:r>
            <a:r>
              <a:rPr lang="tr-TR" sz="2400" b="1" dirty="0">
                <a:latin typeface="Book Antiqua" pitchFamily="18" charset="0"/>
              </a:rPr>
              <a:t>Dominant veya Etkin alternatifler</a:t>
            </a:r>
            <a:r>
              <a:rPr lang="tr-TR" sz="2400" dirty="0">
                <a:latin typeface="Book Antiqua" pitchFamily="18" charset="0"/>
              </a:rPr>
              <a:t> olarak isimlendirilir.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876223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p:sp>
        <p:nvSpPr>
          <p:cNvPr id="11" name="Content Placeholder 10"/>
          <p:cNvSpPr>
            <a:spLocks noGrp="1"/>
          </p:cNvSpPr>
          <p:nvPr>
            <p:ph idx="1"/>
          </p:nvPr>
        </p:nvSpPr>
        <p:spPr/>
        <p:txBody>
          <a:bodyPr>
            <a:noAutofit/>
          </a:bodyPr>
          <a:lstStyle/>
          <a:p>
            <a:pPr algn="just">
              <a:buFont typeface="Wingdings" pitchFamily="2" charset="2"/>
              <a:buChar char="Ø"/>
            </a:pPr>
            <a:r>
              <a:rPr lang="tr-TR" sz="2400" dirty="0">
                <a:latin typeface="Book Antiqua" pitchFamily="18" charset="0"/>
              </a:rPr>
              <a:t>Üstünlük ilişkisinin yapılandırılması: </a:t>
            </a:r>
          </a:p>
          <a:p>
            <a:pPr lvl="1" indent="-342900" algn="just">
              <a:buFont typeface="Wingdings" pitchFamily="2" charset="2"/>
              <a:buChar char="Ø"/>
            </a:pPr>
            <a:r>
              <a:rPr lang="tr-TR" sz="2000" dirty="0">
                <a:latin typeface="Book Antiqua" pitchFamily="18" charset="0"/>
              </a:rPr>
              <a:t>Karar verici, genelleştirilmiş kriterlerden birini seçer ve her bir ölçüt için bir tercih fonksiyonu ile ifade edilebilen kriter için ilgili parametreleri belirler. </a:t>
            </a:r>
          </a:p>
          <a:p>
            <a:pPr lvl="1" indent="-342900" algn="just">
              <a:buFont typeface="Wingdings" pitchFamily="2" charset="2"/>
              <a:buChar char="Ø"/>
            </a:pPr>
            <a:r>
              <a:rPr lang="tr-TR" sz="2000" dirty="0">
                <a:latin typeface="Book Antiqua" pitchFamily="18" charset="0"/>
              </a:rPr>
              <a:t>Çok kriterli öncelik indeksi, tercih fonksiyonlarının  ağırlıklı ortalamasıdır. Çok kriterli öncelik indeksi  alternatif kümesindeki sıralama ilişkilerini belirler.</a:t>
            </a:r>
            <a:endParaRPr lang="tr-TR" sz="2400" dirty="0">
              <a:latin typeface="Book Antiqua" pitchFamily="18" charset="0"/>
            </a:endParaRPr>
          </a:p>
          <a:p>
            <a:pPr algn="just">
              <a:buFont typeface="Wingdings" pitchFamily="2" charset="2"/>
              <a:buChar char="Ø"/>
            </a:pPr>
            <a:r>
              <a:rPr lang="tr-TR" sz="2400" dirty="0">
                <a:latin typeface="Book Antiqua" pitchFamily="18" charset="0"/>
              </a:rPr>
              <a:t>Problemin tanımına göre üstünlüğün ortaya çıkarılması </a:t>
            </a:r>
          </a:p>
          <a:p>
            <a:pPr lvl="1" indent="-342900" algn="just">
              <a:buFont typeface="Wingdings" pitchFamily="2" charset="2"/>
              <a:buChar char="Ø"/>
            </a:pPr>
            <a:r>
              <a:rPr lang="tr-TR" sz="2000" dirty="0">
                <a:latin typeface="Book Antiqua" pitchFamily="18" charset="0"/>
              </a:rPr>
              <a:t>Her bir alternatif için, bir çıkan akış, bir giren akış ve tabii ki bir net akış tanımlanır. Böylece, kısmi bir sıralama </a:t>
            </a:r>
            <a:r>
              <a:rPr lang="en-US" sz="2000" dirty="0">
                <a:latin typeface="Book Antiqua" pitchFamily="18" charset="0"/>
              </a:rPr>
              <a:t>(PROMETHEE I) or </a:t>
            </a:r>
            <a:r>
              <a:rPr lang="tr-TR" sz="2000" dirty="0">
                <a:latin typeface="Book Antiqua" pitchFamily="18" charset="0"/>
              </a:rPr>
              <a:t>tam bir sıralama</a:t>
            </a:r>
            <a:r>
              <a:rPr lang="en-US" sz="2000" dirty="0">
                <a:latin typeface="Book Antiqua" pitchFamily="18" charset="0"/>
              </a:rPr>
              <a:t> (PROMETHEE II) </a:t>
            </a:r>
            <a:r>
              <a:rPr lang="tr-TR" sz="2000" dirty="0">
                <a:latin typeface="Book Antiqua" pitchFamily="18" charset="0"/>
              </a:rPr>
              <a:t>karar vericiye önerebilir.</a:t>
            </a:r>
            <a:endParaRPr lang="en-US"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113671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p:txBody>
              <a:bodyPr>
                <a:noAutofit/>
              </a:bodyPr>
              <a:lstStyle/>
              <a:p>
                <a:pPr marL="0" indent="0" algn="just">
                  <a:buNone/>
                </a:pPr>
                <a:r>
                  <a:rPr lang="tr-TR" sz="2400" dirty="0">
                    <a:latin typeface="Book Antiqua" pitchFamily="18" charset="0"/>
                  </a:rPr>
                  <a:t>Promethee’nin tercih yapısı ikili karşılaştırmalara dayanır.</a:t>
                </a:r>
              </a:p>
              <a:p>
                <a:pPr algn="just"/>
                <a:r>
                  <a:rPr lang="tr-TR" sz="2400" dirty="0">
                    <a:latin typeface="Book Antiqua" pitchFamily="18" charset="0"/>
                  </a:rPr>
                  <a:t>Belirli bir kriter için iki alternatifin değerlendirmeleri arasındaki sapma göz önünde bulundurulur.</a:t>
                </a:r>
              </a:p>
              <a:p>
                <a:pPr algn="just"/>
                <a:r>
                  <a:rPr lang="tr-TR" sz="2400" dirty="0">
                    <a:latin typeface="Book Antiqua" pitchFamily="18" charset="0"/>
                  </a:rPr>
                  <a:t>Karar vericinin önceliğinin belirlenmesi bu sapmanın bir fonksiyonu ile ifade edilir.</a:t>
                </a:r>
              </a:p>
              <a:p>
                <a:pPr algn="just"/>
                <a:endParaRPr lang="tr-TR" sz="2400" dirty="0">
                  <a:latin typeface="Book Antiqua" pitchFamily="18" charset="0"/>
                </a:endParaRPr>
              </a:p>
              <a:p>
                <a:pPr marL="0" indent="0" algn="just">
                  <a:buNone/>
                </a:pPr>
                <a14:m>
                  <m:oMathPara xmlns:m="http://schemas.openxmlformats.org/officeDocument/2006/math">
                    <m:oMathParaPr>
                      <m:jc m:val="centerGroup"/>
                    </m:oMathParaPr>
                    <m:oMath xmlns:m="http://schemas.openxmlformats.org/officeDocument/2006/math">
                      <m:sSub>
                        <m:sSubPr>
                          <m:ctrlPr>
                            <a:rPr lang="tr-TR" sz="2400" i="1">
                              <a:latin typeface="Cambria Math" panose="02040503050406030204" pitchFamily="18" charset="0"/>
                              <a:ea typeface="Cambria Math"/>
                            </a:rPr>
                          </m:ctrlPr>
                        </m:sSubPr>
                        <m:e>
                          <m:r>
                            <a:rPr lang="tr-TR" sz="2400" i="1">
                              <a:latin typeface="Cambria Math"/>
                              <a:ea typeface="Cambria Math"/>
                            </a:rPr>
                            <m:t>𝑑</m:t>
                          </m:r>
                        </m:e>
                        <m:sub>
                          <m:r>
                            <a:rPr lang="tr-TR" sz="2400" i="1">
                              <a:latin typeface="Cambria Math"/>
                              <a:ea typeface="Cambria Math"/>
                            </a:rPr>
                            <m:t>𝑗</m:t>
                          </m:r>
                        </m:sub>
                      </m:sSub>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r>
                        <a:rPr lang="tr-TR" sz="2400" i="1">
                          <a:latin typeface="Cambria Math"/>
                          <a:ea typeface="Cambria Math"/>
                        </a:rPr>
                        <m:t>=</m:t>
                      </m:r>
                      <m:sSub>
                        <m:sSubPr>
                          <m:ctrlPr>
                            <a:rPr lang="tr-TR" sz="2400" i="1">
                              <a:latin typeface="Cambria Math" panose="02040503050406030204" pitchFamily="18" charset="0"/>
                              <a:ea typeface="Cambria Math"/>
                            </a:rPr>
                          </m:ctrlPr>
                        </m:sSubPr>
                        <m:e>
                          <m:r>
                            <a:rPr lang="tr-TR" sz="2400" i="1">
                              <a:latin typeface="Cambria Math"/>
                              <a:ea typeface="Cambria Math"/>
                            </a:rPr>
                            <m:t>𝑔</m:t>
                          </m:r>
                        </m:e>
                        <m:sub>
                          <m:r>
                            <a:rPr lang="tr-TR" sz="2400" i="1">
                              <a:latin typeface="Cambria Math"/>
                              <a:ea typeface="Cambria Math"/>
                            </a:rPr>
                            <m:t>𝑗</m:t>
                          </m:r>
                        </m:sub>
                      </m:sSub>
                      <m:d>
                        <m:dPr>
                          <m:ctrlPr>
                            <a:rPr lang="tr-TR" sz="2400" i="1">
                              <a:latin typeface="Cambria Math" panose="02040503050406030204" pitchFamily="18" charset="0"/>
                              <a:ea typeface="Cambria Math"/>
                            </a:rPr>
                          </m:ctrlPr>
                        </m:dPr>
                        <m:e>
                          <m:r>
                            <a:rPr lang="tr-TR" sz="2400" i="1">
                              <a:latin typeface="Cambria Math"/>
                              <a:ea typeface="Cambria Math"/>
                            </a:rPr>
                            <m:t>𝑎</m:t>
                          </m:r>
                        </m:e>
                      </m:d>
                      <m:r>
                        <a:rPr lang="tr-TR" sz="2400" i="1">
                          <a:latin typeface="Cambria Math"/>
                          <a:ea typeface="Cambria Math"/>
                        </a:rPr>
                        <m:t>−</m:t>
                      </m:r>
                      <m:sSub>
                        <m:sSubPr>
                          <m:ctrlPr>
                            <a:rPr lang="tr-TR" sz="2400" i="1">
                              <a:latin typeface="Cambria Math" panose="02040503050406030204" pitchFamily="18" charset="0"/>
                              <a:ea typeface="Cambria Math"/>
                            </a:rPr>
                          </m:ctrlPr>
                        </m:sSubPr>
                        <m:e>
                          <m:r>
                            <a:rPr lang="tr-TR" sz="2400" i="1">
                              <a:latin typeface="Cambria Math"/>
                              <a:ea typeface="Cambria Math"/>
                            </a:rPr>
                            <m:t>𝑔</m:t>
                          </m:r>
                        </m:e>
                        <m:sub>
                          <m:r>
                            <a:rPr lang="tr-TR" sz="2400" i="1">
                              <a:latin typeface="Cambria Math"/>
                              <a:ea typeface="Cambria Math"/>
                            </a:rPr>
                            <m:t>𝑗</m:t>
                          </m:r>
                        </m:sub>
                      </m:sSub>
                      <m:r>
                        <a:rPr lang="tr-TR" sz="2400" i="1">
                          <a:latin typeface="Cambria Math"/>
                          <a:ea typeface="Cambria Math"/>
                        </a:rPr>
                        <m:t>(</m:t>
                      </m:r>
                      <m:r>
                        <a:rPr lang="tr-TR" sz="2400" i="1">
                          <a:latin typeface="Cambria Math"/>
                          <a:ea typeface="Cambria Math"/>
                        </a:rPr>
                        <m:t>𝑏</m:t>
                      </m:r>
                      <m:r>
                        <a:rPr lang="tr-TR" sz="2400" i="1">
                          <a:latin typeface="Cambria Math"/>
                          <a:ea typeface="Cambria Math"/>
                        </a:rPr>
                        <m:t>)</m:t>
                      </m:r>
                    </m:oMath>
                  </m:oMathPara>
                </a14:m>
                <a:endParaRPr lang="tr-TR" sz="2400" dirty="0">
                  <a:latin typeface="Book Antiqua" pitchFamily="18" charset="0"/>
                  <a:ea typeface="Cambria Math"/>
                </a:endParaRPr>
              </a:p>
              <a:p>
                <a:pPr marL="0" indent="0" algn="just">
                  <a:buNone/>
                </a:pPr>
                <a:endParaRPr lang="tr-TR" sz="2400" b="0" i="1" dirty="0">
                  <a:latin typeface="Cambria Math"/>
                </a:endParaRPr>
              </a:p>
              <a:p>
                <a:pPr marL="0" indent="0" algn="just">
                  <a:buNone/>
                </a:pPr>
                <a14:m>
                  <m:oMathPara xmlns:m="http://schemas.openxmlformats.org/officeDocument/2006/math">
                    <m:oMathParaPr>
                      <m:jc m:val="centerGroup"/>
                    </m:oMathParaPr>
                    <m:oMath xmlns:m="http://schemas.openxmlformats.org/officeDocument/2006/math">
                      <m:sSub>
                        <m:sSubPr>
                          <m:ctrlPr>
                            <a:rPr lang="tr-TR" sz="2400" b="0" i="1" smtClean="0">
                              <a:latin typeface="Cambria Math" panose="02040503050406030204" pitchFamily="18" charset="0"/>
                            </a:rPr>
                          </m:ctrlPr>
                        </m:sSubPr>
                        <m:e>
                          <m:r>
                            <a:rPr lang="tr-TR" sz="2400" b="0" i="1" smtClean="0">
                              <a:latin typeface="Cambria Math"/>
                            </a:rPr>
                            <m:t>𝑃</m:t>
                          </m:r>
                        </m:e>
                        <m:sub>
                          <m:r>
                            <a:rPr lang="tr-TR" sz="2400" b="0" i="1" smtClean="0">
                              <a:latin typeface="Cambria Math"/>
                            </a:rPr>
                            <m:t>𝑗</m:t>
                          </m:r>
                        </m:sub>
                      </m:sSub>
                      <m:d>
                        <m:dPr>
                          <m:ctrlPr>
                            <a:rPr lang="tr-TR" sz="2400" b="0" i="1" smtClean="0">
                              <a:latin typeface="Cambria Math" panose="02040503050406030204" pitchFamily="18" charset="0"/>
                            </a:rPr>
                          </m:ctrlPr>
                        </m:dPr>
                        <m:e>
                          <m:r>
                            <a:rPr lang="tr-TR" sz="2400" b="0" i="1" smtClean="0">
                              <a:latin typeface="Cambria Math"/>
                            </a:rPr>
                            <m:t>𝑎</m:t>
                          </m:r>
                          <m:r>
                            <a:rPr lang="tr-TR" sz="2400" b="0" i="1" smtClean="0">
                              <a:latin typeface="Cambria Math"/>
                            </a:rPr>
                            <m:t>,</m:t>
                          </m:r>
                          <m:r>
                            <a:rPr lang="tr-TR" sz="2400" b="0" i="1" smtClean="0">
                              <a:latin typeface="Cambria Math"/>
                            </a:rPr>
                            <m:t>𝑏</m:t>
                          </m:r>
                        </m:e>
                      </m:d>
                      <m:r>
                        <a:rPr lang="tr-TR" sz="2400" b="0" i="1" smtClean="0">
                          <a:latin typeface="Cambria Math"/>
                        </a:rPr>
                        <m:t>=</m:t>
                      </m:r>
                      <m:r>
                        <a:rPr lang="tr-TR" sz="2400" b="0" i="1" smtClean="0">
                          <a:latin typeface="Cambria Math"/>
                        </a:rPr>
                        <m:t>𝐹</m:t>
                      </m:r>
                      <m:d>
                        <m:dPr>
                          <m:ctrlPr>
                            <a:rPr lang="tr-TR" sz="2400" b="0" i="1" smtClean="0">
                              <a:latin typeface="Cambria Math" panose="02040503050406030204" pitchFamily="18" charset="0"/>
                            </a:rPr>
                          </m:ctrlPr>
                        </m:dPr>
                        <m:e>
                          <m:sSub>
                            <m:sSubPr>
                              <m:ctrlPr>
                                <a:rPr lang="tr-TR" sz="2400" b="0" i="1" smtClean="0">
                                  <a:latin typeface="Cambria Math" panose="02040503050406030204" pitchFamily="18" charset="0"/>
                                </a:rPr>
                              </m:ctrlPr>
                            </m:sSubPr>
                            <m:e>
                              <m:r>
                                <a:rPr lang="tr-TR" sz="2400" b="0" i="1" smtClean="0">
                                  <a:latin typeface="Cambria Math"/>
                                </a:rPr>
                                <m:t>𝑑</m:t>
                              </m:r>
                            </m:e>
                            <m:sub>
                              <m:r>
                                <a:rPr lang="tr-TR" sz="2400" b="0" i="1" smtClean="0">
                                  <a:latin typeface="Cambria Math"/>
                                </a:rPr>
                                <m:t>𝑗</m:t>
                              </m:r>
                            </m:sub>
                          </m:sSub>
                          <m:d>
                            <m:dPr>
                              <m:ctrlPr>
                                <a:rPr lang="tr-TR" sz="2400" b="0" i="1" smtClean="0">
                                  <a:latin typeface="Cambria Math" panose="02040503050406030204" pitchFamily="18" charset="0"/>
                                </a:rPr>
                              </m:ctrlPr>
                            </m:dPr>
                            <m:e>
                              <m:r>
                                <a:rPr lang="tr-TR" sz="2400" b="0" i="1" smtClean="0">
                                  <a:latin typeface="Cambria Math"/>
                                </a:rPr>
                                <m:t>𝑎</m:t>
                              </m:r>
                              <m:r>
                                <a:rPr lang="tr-TR" sz="2400" b="0" i="1" smtClean="0">
                                  <a:latin typeface="Cambria Math"/>
                                </a:rPr>
                                <m:t>,</m:t>
                              </m:r>
                              <m:r>
                                <a:rPr lang="tr-TR" sz="2400" b="0" i="1" smtClean="0">
                                  <a:latin typeface="Cambria Math"/>
                                </a:rPr>
                                <m:t>𝑏</m:t>
                              </m:r>
                            </m:e>
                          </m:d>
                        </m:e>
                      </m:d>
                      <m:r>
                        <a:rPr lang="tr-TR" sz="2400" b="0" i="1" smtClean="0">
                          <a:latin typeface="Cambria Math"/>
                        </a:rPr>
                        <m:t>    </m:t>
                      </m:r>
                      <m:r>
                        <a:rPr lang="tr-TR" sz="2400" b="0" i="1" smtClean="0">
                          <a:latin typeface="Cambria Math"/>
                          <a:ea typeface="Cambria Math"/>
                        </a:rPr>
                        <m:t>∀</m:t>
                      </m:r>
                      <m:r>
                        <a:rPr lang="tr-TR" sz="2400" b="0" i="1" smtClean="0">
                          <a:latin typeface="Cambria Math"/>
                          <a:ea typeface="Cambria Math"/>
                        </a:rPr>
                        <m:t>𝑎</m:t>
                      </m:r>
                      <m:r>
                        <a:rPr lang="tr-TR" sz="2400" b="0" i="1" smtClean="0">
                          <a:latin typeface="Cambria Math"/>
                          <a:ea typeface="Cambria Math"/>
                        </a:rPr>
                        <m:t>,</m:t>
                      </m:r>
                      <m:r>
                        <a:rPr lang="tr-TR" sz="2400" b="0" i="1" smtClean="0">
                          <a:latin typeface="Cambria Math"/>
                          <a:ea typeface="Cambria Math"/>
                        </a:rPr>
                        <m:t>𝑏</m:t>
                      </m:r>
                      <m:r>
                        <a:rPr lang="tr-TR" sz="2400" b="0" i="1" smtClean="0">
                          <a:latin typeface="Cambria Math"/>
                          <a:ea typeface="Cambria Math"/>
                        </a:rPr>
                        <m:t>∈</m:t>
                      </m:r>
                      <m:r>
                        <a:rPr lang="tr-TR" sz="2400" b="0" i="1" smtClean="0">
                          <a:latin typeface="Cambria Math"/>
                          <a:ea typeface="Cambria Math"/>
                        </a:rPr>
                        <m:t>𝐴</m:t>
                      </m:r>
                    </m:oMath>
                  </m:oMathPara>
                </a14:m>
                <a:endParaRPr lang="tr-TR" sz="2400" b="0" dirty="0">
                  <a:latin typeface="Book Antiqua" pitchFamily="18" charset="0"/>
                  <a:ea typeface="Cambria Math"/>
                </a:endParaRPr>
              </a:p>
              <a:p>
                <a:pPr marL="0" indent="0" algn="just">
                  <a:buNone/>
                </a:pPr>
                <a:endParaRPr lang="tr-TR" sz="2400" b="0" i="1" dirty="0">
                  <a:latin typeface="Cambria Math"/>
                  <a:ea typeface="Cambria Math"/>
                </a:endParaRPr>
              </a:p>
              <a:p>
                <a:pPr marL="0" indent="0" algn="just">
                  <a:buNone/>
                </a:pPr>
                <a14:m>
                  <m:oMathPara xmlns:m="http://schemas.openxmlformats.org/officeDocument/2006/math">
                    <m:oMathParaPr>
                      <m:jc m:val="centerGroup"/>
                    </m:oMathParaPr>
                    <m:oMath xmlns:m="http://schemas.openxmlformats.org/officeDocument/2006/math">
                      <m:sSub>
                        <m:sSubPr>
                          <m:ctrlPr>
                            <a:rPr lang="tr-TR" sz="2400" i="1">
                              <a:latin typeface="Cambria Math" panose="02040503050406030204" pitchFamily="18" charset="0"/>
                            </a:rPr>
                          </m:ctrlPr>
                        </m:sSubPr>
                        <m:e>
                          <m:r>
                            <a:rPr lang="tr-TR" sz="2400" b="0" i="1" smtClean="0">
                              <a:latin typeface="Cambria Math"/>
                            </a:rPr>
                            <m:t>0</m:t>
                          </m:r>
                          <m:r>
                            <a:rPr lang="tr-TR" sz="2400" b="0" i="1" smtClean="0">
                              <a:latin typeface="Cambria Math"/>
                              <a:ea typeface="Cambria Math"/>
                            </a:rPr>
                            <m:t>≤</m:t>
                          </m:r>
                          <m:r>
                            <a:rPr lang="tr-TR" sz="2400" i="1">
                              <a:latin typeface="Cambria Math"/>
                            </a:rPr>
                            <m:t>𝑃</m:t>
                          </m:r>
                        </m:e>
                        <m:sub>
                          <m:r>
                            <a:rPr lang="tr-TR" sz="2400" i="1">
                              <a:latin typeface="Cambria Math"/>
                            </a:rPr>
                            <m:t>𝑗</m:t>
                          </m:r>
                        </m:sub>
                      </m:sSub>
                      <m:d>
                        <m:dPr>
                          <m:ctrlPr>
                            <a:rPr lang="tr-TR" sz="2400" i="1">
                              <a:latin typeface="Cambria Math" panose="02040503050406030204" pitchFamily="18" charset="0"/>
                            </a:rPr>
                          </m:ctrlPr>
                        </m:dPr>
                        <m:e>
                          <m:r>
                            <a:rPr lang="tr-TR" sz="2400" i="1">
                              <a:latin typeface="Cambria Math"/>
                            </a:rPr>
                            <m:t>𝑎</m:t>
                          </m:r>
                          <m:r>
                            <a:rPr lang="tr-TR" sz="2400" i="1">
                              <a:latin typeface="Cambria Math"/>
                            </a:rPr>
                            <m:t>,</m:t>
                          </m:r>
                          <m:r>
                            <a:rPr lang="tr-TR" sz="2400" i="1">
                              <a:latin typeface="Cambria Math"/>
                            </a:rPr>
                            <m:t>𝑏</m:t>
                          </m:r>
                        </m:e>
                      </m:d>
                      <m:r>
                        <a:rPr lang="tr-TR" sz="2400" i="1" smtClean="0">
                          <a:latin typeface="Cambria Math"/>
                          <a:ea typeface="Cambria Math"/>
                        </a:rPr>
                        <m:t>≤</m:t>
                      </m:r>
                      <m:r>
                        <a:rPr lang="tr-TR" sz="2400" b="0" i="1" smtClean="0">
                          <a:latin typeface="Cambria Math"/>
                          <a:ea typeface="Cambria Math"/>
                        </a:rPr>
                        <m:t>1</m:t>
                      </m:r>
                    </m:oMath>
                  </m:oMathPara>
                </a14:m>
                <a:endParaRPr lang="tr-TR" sz="2400" b="0" dirty="0">
                  <a:latin typeface="Book Antiqua" pitchFamily="18" charset="0"/>
                  <a:ea typeface="Cambria Math"/>
                </a:endParaRPr>
              </a:p>
              <a:p>
                <a:pPr marL="0" indent="0" algn="just">
                  <a:buNone/>
                </a:pPr>
                <a:endParaRPr lang="tr-TR" sz="2400" b="0" dirty="0">
                  <a:latin typeface="Book Antiqua" pitchFamily="18" charset="0"/>
                  <a:ea typeface="Cambria Math"/>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blipFill rotWithShape="1">
                <a:blip r:embed="rId3"/>
                <a:stretch>
                  <a:fillRect l="-1111" t="-1078" r="-1111" b="-2561"/>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93566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Genelleştirilmiş Kriterler</a:t>
            </a:r>
          </a:p>
        </p:txBody>
      </p:sp>
      <p:grpSp>
        <p:nvGrpSpPr>
          <p:cNvPr id="5" name="Group 4"/>
          <p:cNvGrpSpPr/>
          <p:nvPr/>
        </p:nvGrpSpPr>
        <p:grpSpPr>
          <a:xfrm>
            <a:off x="453731" y="1268760"/>
            <a:ext cx="8303677" cy="5265240"/>
            <a:chOff x="453731" y="1275148"/>
            <a:chExt cx="8303677" cy="5184576"/>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08" y="1675258"/>
              <a:ext cx="8280000" cy="478446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3731" y="1275148"/>
              <a:ext cx="8303677" cy="400110"/>
            </a:xfrm>
            <a:prstGeom prst="rect">
              <a:avLst/>
            </a:prstGeom>
            <a:noFill/>
            <a:ln>
              <a:solidFill>
                <a:schemeClr val="tx1"/>
              </a:solidFill>
            </a:ln>
          </p:spPr>
          <p:txBody>
            <a:bodyPr wrap="square" rtlCol="0">
              <a:spAutoFit/>
            </a:bodyPr>
            <a:lstStyle/>
            <a:p>
              <a:r>
                <a:rPr lang="tr-TR" sz="2000" dirty="0">
                  <a:latin typeface="Book Antiqua" pitchFamily="18" charset="0"/>
                </a:rPr>
                <a:t>Genelleştirilmiş Kriter	                  Tanımı		Parametreler</a:t>
              </a:r>
            </a:p>
          </p:txBody>
        </p:sp>
      </p:gr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10</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469858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200" dirty="0">
                <a:latin typeface="Book Antiqua" pitchFamily="18" charset="0"/>
              </a:rPr>
              <a:t>Genelleştirilmiş Kriterler</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464" y="1196752"/>
            <a:ext cx="8280000" cy="526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11</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65629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 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p:txBody>
              <a:bodyPr>
                <a:noAutofit/>
              </a:bodyPr>
              <a:lstStyle/>
              <a:p>
                <a:pPr algn="just">
                  <a:buFont typeface="Wingdings" pitchFamily="2" charset="2"/>
                  <a:buChar char="Ø"/>
                </a:pPr>
                <a:r>
                  <a:rPr lang="tr-TR" sz="2400" dirty="0">
                    <a:latin typeface="Book Antiqua" pitchFamily="18" charset="0"/>
                  </a:rPr>
                  <a:t>Ortak tercih fonksiyonlarından hareketle her alternatif çifti için tercih indeksleri belirlenir. </a:t>
                </a:r>
                <a:endParaRPr lang="tr-TR" sz="2400" i="1" dirty="0">
                  <a:latin typeface="Cambria Math"/>
                </a:endParaRPr>
              </a:p>
              <a:p>
                <a:pPr marL="457200" lvl="1" indent="0" algn="just">
                  <a:buNone/>
                </a:pPr>
                <a14:m>
                  <m:oMath xmlns:m="http://schemas.openxmlformats.org/officeDocument/2006/math">
                    <m:d>
                      <m:dPr>
                        <m:begChr m:val="{"/>
                        <m:endChr m:val="}"/>
                        <m:ctrlPr>
                          <a:rPr lang="tr-TR" sz="2000" b="0" i="1" dirty="0" smtClean="0">
                            <a:latin typeface="Cambria Math" panose="02040503050406030204" pitchFamily="18" charset="0"/>
                          </a:rPr>
                        </m:ctrlPr>
                      </m:dPr>
                      <m:e>
                        <m:sSub>
                          <m:sSubPr>
                            <m:ctrlPr>
                              <a:rPr lang="tr-TR" sz="2000" i="1" dirty="0">
                                <a:latin typeface="Cambria Math" panose="02040503050406030204" pitchFamily="18" charset="0"/>
                              </a:rPr>
                            </m:ctrlPr>
                          </m:sSubPr>
                          <m:e>
                            <m:r>
                              <a:rPr lang="tr-TR" sz="2000" i="1" dirty="0">
                                <a:latin typeface="Cambria Math"/>
                              </a:rPr>
                              <m:t>𝑤</m:t>
                            </m:r>
                          </m:e>
                          <m:sub>
                            <m:r>
                              <a:rPr lang="tr-TR" sz="2000" i="1" dirty="0">
                                <a:latin typeface="Cambria Math"/>
                              </a:rPr>
                              <m:t>1</m:t>
                            </m:r>
                          </m:sub>
                        </m:sSub>
                        <m:r>
                          <a:rPr lang="tr-TR" sz="2000" i="1" dirty="0">
                            <a:latin typeface="Cambria Math"/>
                          </a:rPr>
                          <m:t>, </m:t>
                        </m:r>
                        <m:sSub>
                          <m:sSubPr>
                            <m:ctrlPr>
                              <a:rPr lang="tr-TR" sz="2000" i="1" dirty="0">
                                <a:latin typeface="Cambria Math" panose="02040503050406030204" pitchFamily="18" charset="0"/>
                              </a:rPr>
                            </m:ctrlPr>
                          </m:sSubPr>
                          <m:e>
                            <m:r>
                              <a:rPr lang="tr-TR" sz="2000" i="1" dirty="0">
                                <a:latin typeface="Cambria Math"/>
                              </a:rPr>
                              <m:t>𝑤</m:t>
                            </m:r>
                          </m:e>
                          <m:sub>
                            <m:r>
                              <a:rPr lang="tr-TR" sz="2000" i="1" dirty="0">
                                <a:latin typeface="Cambria Math"/>
                              </a:rPr>
                              <m:t>2</m:t>
                            </m:r>
                          </m:sub>
                        </m:sSub>
                        <m:r>
                          <a:rPr lang="tr-TR" sz="2000" i="1" dirty="0">
                            <a:latin typeface="Cambria Math"/>
                          </a:rPr>
                          <m:t>,…,</m:t>
                        </m:r>
                        <m:sSub>
                          <m:sSubPr>
                            <m:ctrlPr>
                              <a:rPr lang="tr-TR" sz="2000" i="1" dirty="0">
                                <a:latin typeface="Cambria Math" panose="02040503050406030204" pitchFamily="18" charset="0"/>
                              </a:rPr>
                            </m:ctrlPr>
                          </m:sSubPr>
                          <m:e>
                            <m:r>
                              <a:rPr lang="tr-TR" sz="2000" i="1" dirty="0">
                                <a:latin typeface="Cambria Math"/>
                              </a:rPr>
                              <m:t>𝑤</m:t>
                            </m:r>
                          </m:e>
                          <m:sub>
                            <m:r>
                              <a:rPr lang="tr-TR" sz="2000" i="1" dirty="0">
                                <a:latin typeface="Cambria Math"/>
                              </a:rPr>
                              <m:t>𝑘</m:t>
                            </m:r>
                          </m:sub>
                        </m:sSub>
                      </m:e>
                    </m:d>
                  </m:oMath>
                </a14:m>
                <a:r>
                  <a:rPr lang="tr-TR" sz="2000" dirty="0">
                    <a:latin typeface="Book Antiqua" pitchFamily="18" charset="0"/>
                  </a:rPr>
                  <a:t>ağırlıklarına sahip k kritere göre değerlendirilen a ve b alternatiflerinin toplamsal tercih indeksi hesaplanır.</a:t>
                </a:r>
              </a:p>
              <a:p>
                <a:pPr marL="0" indent="0" algn="just">
                  <a:buNone/>
                </a:pPr>
                <a14:m>
                  <m:oMathPara xmlns:m="http://schemas.openxmlformats.org/officeDocument/2006/math">
                    <m:oMathParaPr>
                      <m:jc m:val="centerGroup"/>
                    </m:oMathParaPr>
                    <m:oMath xmlns:m="http://schemas.openxmlformats.org/officeDocument/2006/math">
                      <m:r>
                        <a:rPr lang="tr-TR" sz="2400" i="1" smtClean="0">
                          <a:latin typeface="Cambria Math"/>
                          <a:ea typeface="Cambria Math"/>
                        </a:rPr>
                        <m:t>𝜋</m:t>
                      </m:r>
                      <m:d>
                        <m:dPr>
                          <m:ctrlPr>
                            <a:rPr lang="tr-TR" sz="2400" b="0" i="1" smtClean="0">
                              <a:latin typeface="Cambria Math" panose="02040503050406030204" pitchFamily="18" charset="0"/>
                              <a:ea typeface="Cambria Math"/>
                            </a:rPr>
                          </m:ctrlPr>
                        </m:dPr>
                        <m:e>
                          <m:r>
                            <a:rPr lang="tr-TR" sz="2400" b="0" i="1" smtClean="0">
                              <a:latin typeface="Cambria Math"/>
                              <a:ea typeface="Cambria Math"/>
                            </a:rPr>
                            <m:t>𝑎</m:t>
                          </m:r>
                          <m:r>
                            <a:rPr lang="tr-TR" sz="2400" b="0" i="1" smtClean="0">
                              <a:latin typeface="Cambria Math"/>
                              <a:ea typeface="Cambria Math"/>
                            </a:rPr>
                            <m:t>,</m:t>
                          </m:r>
                          <m:r>
                            <a:rPr lang="tr-TR" sz="2400" b="0" i="1" smtClean="0">
                              <a:latin typeface="Cambria Math"/>
                              <a:ea typeface="Cambria Math"/>
                            </a:rPr>
                            <m:t>𝑏</m:t>
                          </m:r>
                        </m:e>
                      </m:d>
                      <m:r>
                        <a:rPr lang="tr-TR" sz="2400" b="0" i="1" smtClean="0">
                          <a:latin typeface="Cambria Math"/>
                          <a:ea typeface="Cambria Math"/>
                        </a:rPr>
                        <m:t>=</m:t>
                      </m:r>
                      <m:nary>
                        <m:naryPr>
                          <m:chr m:val="∑"/>
                          <m:ctrlPr>
                            <a:rPr lang="tr-TR" sz="2400" i="1">
                              <a:latin typeface="Cambria Math" panose="02040503050406030204" pitchFamily="18" charset="0"/>
                              <a:ea typeface="Cambria Math"/>
                            </a:rPr>
                          </m:ctrlPr>
                        </m:naryPr>
                        <m:sub>
                          <m:r>
                            <m:rPr>
                              <m:brk m:alnAt="23"/>
                            </m:rPr>
                            <a:rPr lang="tr-TR" sz="2400" i="1">
                              <a:latin typeface="Cambria Math"/>
                              <a:ea typeface="Cambria Math"/>
                            </a:rPr>
                            <m:t>𝑖</m:t>
                          </m:r>
                          <m:r>
                            <a:rPr lang="tr-TR" sz="2400" i="1">
                              <a:latin typeface="Cambria Math"/>
                              <a:ea typeface="Cambria Math"/>
                            </a:rPr>
                            <m:t>=1</m:t>
                          </m:r>
                        </m:sub>
                        <m:sup>
                          <m:r>
                            <a:rPr lang="tr-TR" sz="2400" i="1">
                              <a:latin typeface="Cambria Math"/>
                              <a:ea typeface="Cambria Math"/>
                            </a:rPr>
                            <m:t>𝑘</m:t>
                          </m:r>
                        </m:sup>
                        <m:e>
                          <m:sSub>
                            <m:sSubPr>
                              <m:ctrlPr>
                                <a:rPr lang="tr-TR" sz="2400" i="1">
                                  <a:latin typeface="Cambria Math" panose="02040503050406030204" pitchFamily="18" charset="0"/>
                                  <a:ea typeface="Cambria Math"/>
                                </a:rPr>
                              </m:ctrlPr>
                            </m:sSubPr>
                            <m:e>
                              <m:r>
                                <a:rPr lang="tr-TR" sz="2400" i="1">
                                  <a:latin typeface="Cambria Math"/>
                                  <a:ea typeface="Cambria Math"/>
                                </a:rPr>
                                <m:t>𝑤</m:t>
                              </m:r>
                            </m:e>
                            <m:sub>
                              <m:r>
                                <a:rPr lang="tr-TR" sz="2400" i="1">
                                  <a:latin typeface="Cambria Math"/>
                                  <a:ea typeface="Cambria Math"/>
                                </a:rPr>
                                <m:t>𝑖</m:t>
                              </m:r>
                            </m:sub>
                          </m:sSub>
                          <m:sSub>
                            <m:sSubPr>
                              <m:ctrlPr>
                                <a:rPr lang="tr-TR" sz="2400" i="1">
                                  <a:latin typeface="Cambria Math" panose="02040503050406030204" pitchFamily="18" charset="0"/>
                                  <a:ea typeface="Cambria Math"/>
                                </a:rPr>
                              </m:ctrlPr>
                            </m:sSubPr>
                            <m:e>
                              <m:r>
                                <a:rPr lang="tr-TR" sz="2400" i="1">
                                  <a:latin typeface="Cambria Math"/>
                                  <a:ea typeface="Cambria Math"/>
                                </a:rPr>
                                <m:t>𝑃</m:t>
                              </m:r>
                            </m:e>
                            <m:sub>
                              <m:r>
                                <a:rPr lang="tr-TR" sz="2400" i="1">
                                  <a:latin typeface="Cambria Math"/>
                                  <a:ea typeface="Cambria Math"/>
                                </a:rPr>
                                <m:t>𝑖</m:t>
                              </m:r>
                            </m:sub>
                          </m:sSub>
                          <m:r>
                            <a:rPr lang="tr-TR" sz="2400" i="1">
                              <a:latin typeface="Cambria Math"/>
                              <a:ea typeface="Cambria Math"/>
                            </a:rPr>
                            <m:t>(</m:t>
                          </m:r>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r>
                            <a:rPr lang="tr-TR" sz="2400" i="1">
                              <a:latin typeface="Cambria Math"/>
                              <a:ea typeface="Cambria Math"/>
                            </a:rPr>
                            <m:t>)</m:t>
                          </m:r>
                        </m:e>
                      </m:nary>
                    </m:oMath>
                  </m:oMathPara>
                </a14:m>
                <a:endParaRPr lang="tr-TR" sz="2400" dirty="0">
                  <a:latin typeface="Book Antiqua" pitchFamily="18" charset="0"/>
                </a:endParaRPr>
              </a:p>
              <a:p>
                <a:pPr marL="0" indent="0" algn="just">
                  <a:buNone/>
                </a:pPr>
                <a14:m>
                  <m:oMathPara xmlns:m="http://schemas.openxmlformats.org/officeDocument/2006/math">
                    <m:oMathParaPr>
                      <m:jc m:val="centerGroup"/>
                    </m:oMathParaPr>
                    <m:oMath xmlns:m="http://schemas.openxmlformats.org/officeDocument/2006/math">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b="0" i="1" smtClean="0">
                              <a:latin typeface="Cambria Math"/>
                              <a:ea typeface="Cambria Math"/>
                            </a:rPr>
                            <m:t>𝑏</m:t>
                          </m:r>
                          <m:r>
                            <a:rPr lang="tr-TR" sz="2400" b="0" i="1" smtClean="0">
                              <a:latin typeface="Cambria Math"/>
                              <a:ea typeface="Cambria Math"/>
                            </a:rPr>
                            <m:t>,</m:t>
                          </m:r>
                          <m:r>
                            <a:rPr lang="tr-TR" sz="2400" i="1">
                              <a:latin typeface="Cambria Math"/>
                              <a:ea typeface="Cambria Math"/>
                            </a:rPr>
                            <m:t>𝑎</m:t>
                          </m:r>
                        </m:e>
                      </m:d>
                      <m:r>
                        <a:rPr lang="tr-TR" sz="2400" i="1">
                          <a:latin typeface="Cambria Math"/>
                          <a:ea typeface="Cambria Math"/>
                        </a:rPr>
                        <m:t>=</m:t>
                      </m:r>
                      <m:nary>
                        <m:naryPr>
                          <m:chr m:val="∑"/>
                          <m:ctrlPr>
                            <a:rPr lang="tr-TR" sz="2400" i="1">
                              <a:latin typeface="Cambria Math" panose="02040503050406030204" pitchFamily="18" charset="0"/>
                              <a:ea typeface="Cambria Math"/>
                            </a:rPr>
                          </m:ctrlPr>
                        </m:naryPr>
                        <m:sub>
                          <m:r>
                            <m:rPr>
                              <m:brk m:alnAt="23"/>
                            </m:rPr>
                            <a:rPr lang="tr-TR" sz="2400" i="1">
                              <a:latin typeface="Cambria Math"/>
                              <a:ea typeface="Cambria Math"/>
                            </a:rPr>
                            <m:t>𝑖</m:t>
                          </m:r>
                          <m:r>
                            <a:rPr lang="tr-TR" sz="2400" i="1">
                              <a:latin typeface="Cambria Math"/>
                              <a:ea typeface="Cambria Math"/>
                            </a:rPr>
                            <m:t>=1</m:t>
                          </m:r>
                        </m:sub>
                        <m:sup>
                          <m:r>
                            <a:rPr lang="tr-TR" sz="2400" i="1">
                              <a:latin typeface="Cambria Math"/>
                              <a:ea typeface="Cambria Math"/>
                            </a:rPr>
                            <m:t>𝑘</m:t>
                          </m:r>
                        </m:sup>
                        <m:e>
                          <m:sSub>
                            <m:sSubPr>
                              <m:ctrlPr>
                                <a:rPr lang="tr-TR" sz="2400" i="1">
                                  <a:latin typeface="Cambria Math" panose="02040503050406030204" pitchFamily="18" charset="0"/>
                                  <a:ea typeface="Cambria Math"/>
                                </a:rPr>
                              </m:ctrlPr>
                            </m:sSubPr>
                            <m:e>
                              <m:r>
                                <a:rPr lang="tr-TR" sz="2400" i="1">
                                  <a:latin typeface="Cambria Math"/>
                                  <a:ea typeface="Cambria Math"/>
                                </a:rPr>
                                <m:t>𝑤</m:t>
                              </m:r>
                            </m:e>
                            <m:sub>
                              <m:r>
                                <a:rPr lang="tr-TR" sz="2400" i="1">
                                  <a:latin typeface="Cambria Math"/>
                                  <a:ea typeface="Cambria Math"/>
                                </a:rPr>
                                <m:t>𝑖</m:t>
                              </m:r>
                            </m:sub>
                          </m:sSub>
                          <m:sSub>
                            <m:sSubPr>
                              <m:ctrlPr>
                                <a:rPr lang="tr-TR" sz="2400" i="1">
                                  <a:latin typeface="Cambria Math" panose="02040503050406030204" pitchFamily="18" charset="0"/>
                                  <a:ea typeface="Cambria Math"/>
                                </a:rPr>
                              </m:ctrlPr>
                            </m:sSubPr>
                            <m:e>
                              <m:r>
                                <a:rPr lang="tr-TR" sz="2400" i="1">
                                  <a:latin typeface="Cambria Math"/>
                                  <a:ea typeface="Cambria Math"/>
                                </a:rPr>
                                <m:t>𝑃</m:t>
                              </m:r>
                            </m:e>
                            <m:sub>
                              <m:r>
                                <a:rPr lang="tr-TR" sz="2400" i="1">
                                  <a:latin typeface="Cambria Math"/>
                                  <a:ea typeface="Cambria Math"/>
                                </a:rPr>
                                <m:t>𝑖</m:t>
                              </m:r>
                            </m:sub>
                          </m:sSub>
                          <m:r>
                            <a:rPr lang="tr-TR" sz="2400" i="1">
                              <a:latin typeface="Cambria Math"/>
                              <a:ea typeface="Cambria Math"/>
                            </a:rPr>
                            <m:t>(</m:t>
                          </m:r>
                          <m:r>
                            <a:rPr lang="tr-TR" sz="2400" b="0" i="1" smtClean="0">
                              <a:latin typeface="Cambria Math"/>
                              <a:ea typeface="Cambria Math"/>
                            </a:rPr>
                            <m:t>𝑏</m:t>
                          </m:r>
                          <m:r>
                            <a:rPr lang="tr-TR" sz="2400" b="0" i="1" smtClean="0">
                              <a:latin typeface="Cambria Math"/>
                              <a:ea typeface="Cambria Math"/>
                            </a:rPr>
                            <m:t>,</m:t>
                          </m:r>
                          <m:r>
                            <a:rPr lang="tr-TR" sz="2400" i="1">
                              <a:latin typeface="Cambria Math"/>
                              <a:ea typeface="Cambria Math"/>
                            </a:rPr>
                            <m:t>𝑎</m:t>
                          </m:r>
                          <m:r>
                            <a:rPr lang="tr-TR" sz="2400" i="1">
                              <a:latin typeface="Cambria Math"/>
                              <a:ea typeface="Cambria Math"/>
                            </a:rPr>
                            <m:t>)</m:t>
                          </m:r>
                        </m:e>
                      </m:nary>
                    </m:oMath>
                  </m:oMathPara>
                </a14:m>
                <a:endParaRPr lang="tr-TR" sz="2400" i="1" dirty="0">
                  <a:latin typeface="Cambria Math"/>
                  <a:ea typeface="Cambria Math"/>
                </a:endParaRPr>
              </a:p>
              <a:p>
                <a:pPr marL="0" indent="0" algn="just">
                  <a:buNone/>
                </a:pPr>
                <a14:m>
                  <m:oMath xmlns:m="http://schemas.openxmlformats.org/officeDocument/2006/math">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oMath>
                </a14:m>
                <a:r>
                  <a:rPr lang="tr-TR" sz="2400" dirty="0">
                    <a:latin typeface="Book Antiqua" pitchFamily="18" charset="0"/>
                  </a:rPr>
                  <a:t> , tüm kriterlere göre a alternatifinin b alternatifine tercih edilme derecesini gösterir. </a:t>
                </a: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blipFill rotWithShape="1">
                <a:blip r:embed="rId3"/>
                <a:stretch>
                  <a:fillRect l="-1111" t="-1078" r="-1111"/>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03177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 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p:txBody>
              <a:bodyPr>
                <a:noAutofit/>
              </a:bodyPr>
              <a:lstStyle/>
              <a:p>
                <a:pPr marL="0" indent="0" algn="just">
                  <a:buNone/>
                </a:pPr>
                <a14:m>
                  <m:oMath xmlns:m="http://schemas.openxmlformats.org/officeDocument/2006/math">
                    <m:r>
                      <a:rPr lang="tr-TR" sz="2400" b="0" i="1" smtClean="0">
                        <a:latin typeface="Cambria Math"/>
                        <a:ea typeface="Cambria Math"/>
                      </a:rPr>
                      <m:t>∀</m:t>
                    </m:r>
                    <m:r>
                      <a:rPr lang="tr-TR" sz="2400" b="0" i="1" smtClean="0">
                        <a:latin typeface="Cambria Math"/>
                      </a:rPr>
                      <m:t>𝑎</m:t>
                    </m:r>
                    <m:r>
                      <a:rPr lang="tr-TR" sz="2400" b="0" i="1" smtClean="0">
                        <a:latin typeface="Cambria Math"/>
                      </a:rPr>
                      <m:t>,</m:t>
                    </m:r>
                    <m:r>
                      <a:rPr lang="tr-TR" sz="2400" b="0" i="1" smtClean="0">
                        <a:latin typeface="Cambria Math"/>
                      </a:rPr>
                      <m:t>𝑏</m:t>
                    </m:r>
                    <m:r>
                      <a:rPr lang="tr-TR" sz="2400" b="0" i="1" smtClean="0">
                        <a:latin typeface="Cambria Math"/>
                        <a:ea typeface="Cambria Math"/>
                      </a:rPr>
                      <m:t>∈</m:t>
                    </m:r>
                    <m:r>
                      <a:rPr lang="tr-TR" sz="2400" b="0" i="1" smtClean="0">
                        <a:latin typeface="Cambria Math"/>
                        <a:ea typeface="Cambria Math"/>
                      </a:rPr>
                      <m:t>𝐴</m:t>
                    </m:r>
                  </m:oMath>
                </a14:m>
                <a:r>
                  <a:rPr lang="tr-TR" sz="2400" dirty="0">
                    <a:latin typeface="Book Antiqua" pitchFamily="18" charset="0"/>
                  </a:rPr>
                  <a:t> aşağıdaki özellikleri sağlar:</a:t>
                </a:r>
              </a:p>
              <a:p>
                <a:pPr marL="0" indent="0" algn="just">
                  <a:buNone/>
                </a:pPr>
                <a14:m>
                  <m:oMathPara xmlns:m="http://schemas.openxmlformats.org/officeDocument/2006/math">
                    <m:oMathParaPr>
                      <m:jc m:val="centerGroup"/>
                    </m:oMathParaPr>
                    <m:oMath xmlns:m="http://schemas.openxmlformats.org/officeDocument/2006/math">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b="0" i="1" smtClean="0">
                              <a:latin typeface="Cambria Math"/>
                              <a:ea typeface="Cambria Math"/>
                            </a:rPr>
                            <m:t>𝑎</m:t>
                          </m:r>
                        </m:e>
                      </m:d>
                      <m:r>
                        <a:rPr lang="tr-TR" sz="2400" b="0" i="1" smtClean="0">
                          <a:latin typeface="Cambria Math"/>
                          <a:ea typeface="Cambria Math"/>
                        </a:rPr>
                        <m:t>=0</m:t>
                      </m:r>
                    </m:oMath>
                  </m:oMathPara>
                </a14:m>
                <a:endParaRPr lang="tr-TR" sz="2400" b="0" dirty="0">
                  <a:latin typeface="Book Antiqua" pitchFamily="18" charset="0"/>
                  <a:ea typeface="Cambria Math"/>
                </a:endParaRPr>
              </a:p>
              <a:p>
                <a:pPr marL="0" indent="0" algn="just">
                  <a:buNone/>
                </a:pPr>
                <a:endParaRPr lang="tr-TR" sz="2400" b="0" dirty="0">
                  <a:latin typeface="Book Antiqua" pitchFamily="18" charset="0"/>
                  <a:ea typeface="Cambria Math"/>
                </a:endParaRPr>
              </a:p>
              <a:p>
                <a:pPr marL="0" indent="0" algn="just">
                  <a:buNone/>
                </a:pPr>
                <a14:m>
                  <m:oMathPara xmlns:m="http://schemas.openxmlformats.org/officeDocument/2006/math">
                    <m:oMathParaPr>
                      <m:jc m:val="centerGroup"/>
                    </m:oMathParaPr>
                    <m:oMath xmlns:m="http://schemas.openxmlformats.org/officeDocument/2006/math">
                      <m:r>
                        <a:rPr lang="tr-TR" sz="2400" b="0" i="1" smtClean="0">
                          <a:latin typeface="Cambria Math"/>
                        </a:rPr>
                        <m:t>0</m:t>
                      </m:r>
                      <m:r>
                        <a:rPr lang="tr-TR" sz="2400" b="0" i="1" smtClean="0">
                          <a:latin typeface="Cambria Math"/>
                          <a:ea typeface="Cambria Math"/>
                        </a:rPr>
                        <m:t>≤</m:t>
                      </m:r>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r>
                        <a:rPr lang="tr-TR" sz="2400" i="1" smtClean="0">
                          <a:latin typeface="Cambria Math"/>
                          <a:ea typeface="Cambria Math"/>
                        </a:rPr>
                        <m:t>≤</m:t>
                      </m:r>
                      <m:r>
                        <a:rPr lang="tr-TR" sz="2400" b="0" i="1" smtClean="0">
                          <a:latin typeface="Cambria Math"/>
                          <a:ea typeface="Cambria Math"/>
                        </a:rPr>
                        <m:t>1</m:t>
                      </m:r>
                    </m:oMath>
                  </m:oMathPara>
                </a14:m>
                <a:endParaRPr lang="tr-TR" sz="2400" b="0" dirty="0">
                  <a:latin typeface="Book Antiqua" pitchFamily="18" charset="0"/>
                  <a:ea typeface="Cambria Math"/>
                </a:endParaRPr>
              </a:p>
              <a:p>
                <a:pPr marL="0" indent="0" algn="just">
                  <a:buNone/>
                </a:pPr>
                <a:endParaRPr lang="tr-TR" sz="2400" b="0" dirty="0">
                  <a:latin typeface="Book Antiqua" pitchFamily="18" charset="0"/>
                  <a:ea typeface="Cambria Math"/>
                </a:endParaRPr>
              </a:p>
              <a:p>
                <a:pPr marL="0" indent="0" algn="just">
                  <a:buNone/>
                </a:pPr>
                <a14:m>
                  <m:oMathPara xmlns:m="http://schemas.openxmlformats.org/officeDocument/2006/math">
                    <m:oMathParaPr>
                      <m:jc m:val="centerGroup"/>
                    </m:oMathParaPr>
                    <m:oMath xmlns:m="http://schemas.openxmlformats.org/officeDocument/2006/math">
                      <m:r>
                        <a:rPr lang="tr-TR" sz="2400" i="1">
                          <a:latin typeface="Cambria Math"/>
                        </a:rPr>
                        <m:t>0</m:t>
                      </m:r>
                      <m:r>
                        <a:rPr lang="tr-TR" sz="2400" i="1">
                          <a:latin typeface="Cambria Math"/>
                          <a:ea typeface="Cambria Math"/>
                        </a:rPr>
                        <m:t>≤</m:t>
                      </m:r>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𝑏</m:t>
                          </m:r>
                          <m:r>
                            <a:rPr lang="tr-TR" sz="2400" b="0" i="1" smtClean="0">
                              <a:latin typeface="Cambria Math"/>
                              <a:ea typeface="Cambria Math"/>
                            </a:rPr>
                            <m:t>,</m:t>
                          </m:r>
                          <m:r>
                            <a:rPr lang="tr-TR" sz="2400" b="0" i="1" smtClean="0">
                              <a:latin typeface="Cambria Math"/>
                              <a:ea typeface="Cambria Math"/>
                            </a:rPr>
                            <m:t>𝑎</m:t>
                          </m:r>
                        </m:e>
                      </m:d>
                      <m:r>
                        <a:rPr lang="tr-TR" sz="2400" i="1">
                          <a:latin typeface="Cambria Math"/>
                          <a:ea typeface="Cambria Math"/>
                        </a:rPr>
                        <m:t>≤1</m:t>
                      </m:r>
                    </m:oMath>
                  </m:oMathPara>
                </a14:m>
                <a:endParaRPr lang="tr-TR" sz="2400" dirty="0">
                  <a:latin typeface="Book Antiqua" pitchFamily="18" charset="0"/>
                  <a:ea typeface="Cambria Math"/>
                </a:endParaRPr>
              </a:p>
              <a:p>
                <a:pPr marL="0" indent="0" algn="just">
                  <a:buNone/>
                </a:pPr>
                <a:endParaRPr lang="tr-TR" sz="2400" dirty="0">
                  <a:latin typeface="Book Antiqua" pitchFamily="18" charset="0"/>
                  <a:ea typeface="Cambria Math"/>
                </a:endParaRPr>
              </a:p>
              <a:p>
                <a:pPr marL="0" indent="0" algn="just">
                  <a:buNone/>
                </a:pPr>
                <a14:m>
                  <m:oMathPara xmlns:m="http://schemas.openxmlformats.org/officeDocument/2006/math">
                    <m:oMathParaPr>
                      <m:jc m:val="centerGroup"/>
                    </m:oMathParaPr>
                    <m:oMath xmlns:m="http://schemas.openxmlformats.org/officeDocument/2006/math">
                      <m:r>
                        <a:rPr lang="tr-TR" sz="2400" i="1">
                          <a:latin typeface="Cambria Math"/>
                        </a:rPr>
                        <m:t>0</m:t>
                      </m:r>
                      <m:r>
                        <a:rPr lang="tr-TR" sz="2400" i="1">
                          <a:latin typeface="Cambria Math"/>
                          <a:ea typeface="Cambria Math"/>
                        </a:rPr>
                        <m:t>≤</m:t>
                      </m:r>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r>
                        <a:rPr lang="tr-TR" sz="2400" b="0" i="1" smtClean="0">
                          <a:latin typeface="Cambria Math"/>
                          <a:ea typeface="Cambria Math"/>
                        </a:rPr>
                        <m:t>+</m:t>
                      </m:r>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b="0" i="1" smtClean="0">
                              <a:latin typeface="Cambria Math"/>
                              <a:ea typeface="Cambria Math"/>
                            </a:rPr>
                            <m:t>𝑏</m:t>
                          </m:r>
                          <m:r>
                            <a:rPr lang="tr-TR" sz="2400" i="1">
                              <a:latin typeface="Cambria Math"/>
                              <a:ea typeface="Cambria Math"/>
                            </a:rPr>
                            <m:t>,</m:t>
                          </m:r>
                          <m:r>
                            <a:rPr lang="tr-TR" sz="2400" b="0" i="1" smtClean="0">
                              <a:latin typeface="Cambria Math"/>
                              <a:ea typeface="Cambria Math"/>
                            </a:rPr>
                            <m:t>𝑎</m:t>
                          </m:r>
                        </m:e>
                      </m:d>
                      <m:r>
                        <a:rPr lang="tr-TR" sz="2400" i="1">
                          <a:latin typeface="Cambria Math"/>
                          <a:ea typeface="Cambria Math"/>
                        </a:rPr>
                        <m:t>≤1</m:t>
                      </m:r>
                    </m:oMath>
                  </m:oMathPara>
                </a14:m>
                <a:endParaRPr lang="tr-TR" sz="2400" dirty="0">
                  <a:latin typeface="Book Antiqua" pitchFamily="18" charset="0"/>
                  <a:ea typeface="Cambria Math"/>
                </a:endParaRPr>
              </a:p>
              <a:p>
                <a:pPr marL="0" indent="0" algn="just">
                  <a:buNone/>
                </a:pPr>
                <a:endParaRPr lang="tr-TR" sz="2400" i="1" dirty="0">
                  <a:latin typeface="Cambria Math"/>
                  <a:ea typeface="Cambria Math"/>
                </a:endParaRPr>
              </a:p>
              <a:p>
                <a:pPr marL="0" indent="0" algn="just">
                  <a:buNone/>
                </a:pPr>
                <a14:m>
                  <m:oMath xmlns:m="http://schemas.openxmlformats.org/officeDocument/2006/math">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r>
                      <a:rPr lang="tr-TR" sz="2400" b="0" i="1" smtClean="0">
                        <a:latin typeface="Cambria Math"/>
                        <a:ea typeface="Cambria Math"/>
                      </a:rPr>
                      <m:t>~0</m:t>
                    </m:r>
                  </m:oMath>
                </a14:m>
                <a:r>
                  <a:rPr lang="tr-TR" sz="2400" dirty="0">
                    <a:latin typeface="Book Antiqua" pitchFamily="18" charset="0"/>
                    <a:ea typeface="Cambria Math"/>
                  </a:rPr>
                  <a:t> </a:t>
                </a:r>
                <a14:m>
                  <m:oMath xmlns:m="http://schemas.openxmlformats.org/officeDocument/2006/math">
                    <m:r>
                      <a:rPr lang="tr-TR" sz="2400" i="1" dirty="0" smtClean="0">
                        <a:latin typeface="Cambria Math"/>
                        <a:ea typeface="Cambria Math"/>
                      </a:rPr>
                      <m:t>→</m:t>
                    </m:r>
                    <m:r>
                      <a:rPr lang="tr-TR" sz="2400" b="0" i="1" dirty="0" smtClean="0">
                        <a:latin typeface="Cambria Math"/>
                        <a:ea typeface="Cambria Math"/>
                      </a:rPr>
                      <m:t>    </m:t>
                    </m:r>
                  </m:oMath>
                </a14:m>
                <a:r>
                  <a:rPr lang="tr-TR" sz="2400" dirty="0">
                    <a:latin typeface="Book Antiqua" pitchFamily="18" charset="0"/>
                    <a:ea typeface="Cambria Math"/>
                  </a:rPr>
                  <a:t>a’nın b’ye zayıf tercih edilmesini</a:t>
                </a:r>
              </a:p>
              <a:p>
                <a:pPr marL="0" indent="0" algn="just">
                  <a:buNone/>
                </a:pPr>
                <a14:m>
                  <m:oMath xmlns:m="http://schemas.openxmlformats.org/officeDocument/2006/math">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i="1">
                            <a:latin typeface="Cambria Math"/>
                            <a:ea typeface="Cambria Math"/>
                          </a:rPr>
                          <m:t>𝑏</m:t>
                        </m:r>
                      </m:e>
                    </m:d>
                    <m:r>
                      <a:rPr lang="tr-TR" sz="2400" i="1">
                        <a:latin typeface="Cambria Math"/>
                        <a:ea typeface="Cambria Math"/>
                      </a:rPr>
                      <m:t>~</m:t>
                    </m:r>
                  </m:oMath>
                </a14:m>
                <a:r>
                  <a:rPr lang="tr-TR" sz="2400" dirty="0">
                    <a:latin typeface="Book Antiqua" pitchFamily="18" charset="0"/>
                    <a:ea typeface="Cambria Math"/>
                  </a:rPr>
                  <a:t>1 </a:t>
                </a:r>
                <a14:m>
                  <m:oMath xmlns:m="http://schemas.openxmlformats.org/officeDocument/2006/math">
                    <m:r>
                      <a:rPr lang="tr-TR" sz="2400" i="1" dirty="0">
                        <a:latin typeface="Cambria Math"/>
                        <a:ea typeface="Cambria Math"/>
                      </a:rPr>
                      <m:t>→    </m:t>
                    </m:r>
                  </m:oMath>
                </a14:m>
                <a:r>
                  <a:rPr lang="tr-TR" sz="2400" dirty="0">
                    <a:latin typeface="Book Antiqua" pitchFamily="18" charset="0"/>
                    <a:ea typeface="Cambria Math"/>
                  </a:rPr>
                  <a:t>a’nın b’ye güçlü tercih edilmesini ifade eder.</a:t>
                </a: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blipFill rotWithShape="1">
                <a:blip r:embed="rId3"/>
                <a:stretch>
                  <a:fillRect t="-943" b="-3774"/>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75964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p:txBody>
              <a:bodyPr>
                <a:noAutofit/>
              </a:bodyPr>
              <a:lstStyle/>
              <a:p>
                <a:pPr marL="0" indent="0" algn="just">
                  <a:buNone/>
                </a:pPr>
                <a:r>
                  <a:rPr lang="tr-TR" sz="2400" dirty="0">
                    <a:latin typeface="Book Antiqua" pitchFamily="18" charset="0"/>
                    <a:ea typeface="Cambria Math"/>
                  </a:rPr>
                  <a:t>Üstünlük akışları</a:t>
                </a:r>
              </a:p>
              <a:p>
                <a:pPr marL="0" indent="0" algn="just">
                  <a:buNone/>
                </a:pPr>
                <a:r>
                  <a:rPr lang="tr-TR" sz="2400" dirty="0">
                    <a:latin typeface="Book Antiqua" pitchFamily="18" charset="0"/>
                    <a:ea typeface="Cambria Math"/>
                  </a:rPr>
                  <a:t>Her bir a alternatifi n-1 adet alternatifle karşı karşıya gelir. Burada iki sıralama akışı tanımlanır:</a:t>
                </a:r>
              </a:p>
              <a:p>
                <a:pPr marL="0" indent="0" algn="just">
                  <a:buNone/>
                </a:pPr>
                <a:r>
                  <a:rPr lang="tr-TR" sz="2400" dirty="0">
                    <a:latin typeface="Book Antiqua" pitchFamily="18" charset="0"/>
                    <a:ea typeface="Cambria Math"/>
                  </a:rPr>
                  <a:t>Pozitif Üstünlük Akışı</a:t>
                </a:r>
              </a:p>
              <a:p>
                <a:pPr marL="0" indent="0" algn="just">
                  <a:buNone/>
                </a:pPr>
                <a14:m>
                  <m:oMathPara xmlns:m="http://schemas.openxmlformats.org/officeDocument/2006/math">
                    <m:oMathParaPr>
                      <m:jc m:val="centerGroup"/>
                    </m:oMathParaPr>
                    <m:oMath xmlns:m="http://schemas.openxmlformats.org/officeDocument/2006/math">
                      <m:sSup>
                        <m:sSupPr>
                          <m:ctrlPr>
                            <a:rPr lang="tr-TR" sz="2400" i="1" smtClean="0">
                              <a:latin typeface="Cambria Math" panose="02040503050406030204" pitchFamily="18" charset="0"/>
                              <a:ea typeface="Cambria Math"/>
                            </a:rPr>
                          </m:ctrlPr>
                        </m:sSupPr>
                        <m:e>
                          <m:r>
                            <a:rPr lang="tr-TR" sz="2400" i="1">
                              <a:latin typeface="Cambria Math"/>
                              <a:ea typeface="Cambria Math"/>
                            </a:rPr>
                            <m:t>𝜙</m:t>
                          </m:r>
                        </m:e>
                        <m:sup>
                          <m:r>
                            <a:rPr lang="tr-TR" sz="2400" b="0" i="1" smtClean="0">
                              <a:latin typeface="Cambria Math"/>
                              <a:ea typeface="Cambria Math"/>
                            </a:rPr>
                            <m:t>+</m:t>
                          </m:r>
                        </m:sup>
                      </m:sSup>
                      <m:d>
                        <m:dPr>
                          <m:ctrlPr>
                            <a:rPr lang="tr-TR" sz="2400" b="0" i="1" smtClean="0">
                              <a:latin typeface="Cambria Math" panose="02040503050406030204" pitchFamily="18" charset="0"/>
                              <a:ea typeface="Cambria Math"/>
                            </a:rPr>
                          </m:ctrlPr>
                        </m:dPr>
                        <m:e>
                          <m:r>
                            <a:rPr lang="tr-TR" sz="2400" b="0" i="1" smtClean="0">
                              <a:latin typeface="Cambria Math"/>
                              <a:ea typeface="Cambria Math"/>
                            </a:rPr>
                            <m:t>𝑎</m:t>
                          </m:r>
                        </m:e>
                      </m:d>
                      <m:r>
                        <a:rPr lang="tr-TR" sz="2400" b="0" i="1" smtClean="0">
                          <a:latin typeface="Cambria Math"/>
                          <a:ea typeface="Cambria Math"/>
                        </a:rPr>
                        <m:t>=</m:t>
                      </m:r>
                      <m:f>
                        <m:fPr>
                          <m:ctrlPr>
                            <a:rPr lang="tr-TR" sz="2400" b="0" i="1" smtClean="0">
                              <a:latin typeface="Cambria Math" panose="02040503050406030204" pitchFamily="18" charset="0"/>
                              <a:ea typeface="Cambria Math"/>
                            </a:rPr>
                          </m:ctrlPr>
                        </m:fPr>
                        <m:num>
                          <m:r>
                            <a:rPr lang="tr-TR" sz="2400" b="0" i="1" smtClean="0">
                              <a:latin typeface="Cambria Math"/>
                              <a:ea typeface="Cambria Math"/>
                            </a:rPr>
                            <m:t>1</m:t>
                          </m:r>
                        </m:num>
                        <m:den>
                          <m:r>
                            <a:rPr lang="tr-TR" sz="2400" b="0" i="1" smtClean="0">
                              <a:latin typeface="Cambria Math"/>
                              <a:ea typeface="Cambria Math"/>
                            </a:rPr>
                            <m:t>𝑛</m:t>
                          </m:r>
                          <m:r>
                            <a:rPr lang="tr-TR" sz="2400" b="0" i="1" smtClean="0">
                              <a:latin typeface="Cambria Math"/>
                              <a:ea typeface="Cambria Math"/>
                            </a:rPr>
                            <m:t>−1</m:t>
                          </m:r>
                        </m:den>
                      </m:f>
                      <m:nary>
                        <m:naryPr>
                          <m:chr m:val="∑"/>
                          <m:supHide m:val="on"/>
                          <m:ctrlPr>
                            <a:rPr lang="tr-TR" sz="2400" b="0" i="1" smtClean="0">
                              <a:latin typeface="Cambria Math" panose="02040503050406030204" pitchFamily="18" charset="0"/>
                              <a:ea typeface="Cambria Math"/>
                            </a:rPr>
                          </m:ctrlPr>
                        </m:naryPr>
                        <m:sub>
                          <m:r>
                            <m:rPr>
                              <m:brk m:alnAt="7"/>
                            </m:rPr>
                            <a:rPr lang="tr-TR" sz="2400" b="0" i="1" smtClean="0">
                              <a:latin typeface="Cambria Math"/>
                              <a:ea typeface="Cambria Math"/>
                            </a:rPr>
                            <m:t>𝑥</m:t>
                          </m:r>
                          <m:r>
                            <a:rPr lang="tr-TR" sz="2400" b="0" i="1" smtClean="0">
                              <a:latin typeface="Cambria Math"/>
                              <a:ea typeface="Cambria Math"/>
                            </a:rPr>
                            <m:t>∈</m:t>
                          </m:r>
                          <m:r>
                            <a:rPr lang="tr-TR" sz="2400" b="0" i="1" smtClean="0">
                              <a:latin typeface="Cambria Math"/>
                              <a:ea typeface="Cambria Math"/>
                            </a:rPr>
                            <m:t>𝐴</m:t>
                          </m:r>
                        </m:sub>
                        <m:sup/>
                        <m:e>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i="1">
                                  <a:latin typeface="Cambria Math"/>
                                  <a:ea typeface="Cambria Math"/>
                                </a:rPr>
                                <m:t>𝑎</m:t>
                              </m:r>
                              <m:r>
                                <a:rPr lang="tr-TR" sz="2400" i="1">
                                  <a:latin typeface="Cambria Math"/>
                                  <a:ea typeface="Cambria Math"/>
                                </a:rPr>
                                <m:t>,</m:t>
                              </m:r>
                              <m:r>
                                <a:rPr lang="tr-TR" sz="2400" b="0" i="1" smtClean="0">
                                  <a:latin typeface="Cambria Math"/>
                                  <a:ea typeface="Cambria Math"/>
                                </a:rPr>
                                <m:t>𝑥</m:t>
                              </m:r>
                            </m:e>
                          </m:d>
                        </m:e>
                      </m:nary>
                    </m:oMath>
                  </m:oMathPara>
                </a14:m>
                <a:endParaRPr lang="tr-TR" sz="2400" dirty="0">
                  <a:latin typeface="Book Antiqua" pitchFamily="18" charset="0"/>
                  <a:ea typeface="Cambria Math"/>
                </a:endParaRPr>
              </a:p>
              <a:p>
                <a:pPr marL="0" indent="0" algn="just">
                  <a:buNone/>
                </a:pPr>
                <a:r>
                  <a:rPr lang="tr-TR" sz="2400" dirty="0">
                    <a:latin typeface="Book Antiqua" pitchFamily="18" charset="0"/>
                    <a:ea typeface="Cambria Math"/>
                  </a:rPr>
                  <a:t>Negatif Üstünlük Akışı</a:t>
                </a:r>
              </a:p>
              <a:p>
                <a:pPr marL="0" indent="0" algn="just">
                  <a:buNone/>
                </a:pPr>
                <a:endParaRPr lang="tr-TR" sz="2400" dirty="0">
                  <a:latin typeface="Book Antiqua" pitchFamily="18" charset="0"/>
                  <a:ea typeface="Cambria Math"/>
                </a:endParaRPr>
              </a:p>
              <a:p>
                <a:pPr marL="0" indent="0" algn="just">
                  <a:buNone/>
                </a:pPr>
                <a14:m>
                  <m:oMathPara xmlns:m="http://schemas.openxmlformats.org/officeDocument/2006/math">
                    <m:oMathParaPr>
                      <m:jc m:val="centerGroup"/>
                    </m:oMathParaPr>
                    <m:oMath xmlns:m="http://schemas.openxmlformats.org/officeDocument/2006/math">
                      <m:sSup>
                        <m:sSupPr>
                          <m:ctrlPr>
                            <a:rPr lang="tr-TR" sz="2400" i="1">
                              <a:latin typeface="Cambria Math" panose="02040503050406030204" pitchFamily="18" charset="0"/>
                              <a:ea typeface="Cambria Math"/>
                            </a:rPr>
                          </m:ctrlPr>
                        </m:sSupPr>
                        <m:e>
                          <m:r>
                            <a:rPr lang="tr-TR" sz="2400" i="1">
                              <a:latin typeface="Cambria Math"/>
                              <a:ea typeface="Cambria Math"/>
                            </a:rPr>
                            <m:t>𝜙</m:t>
                          </m:r>
                        </m:e>
                        <m:sup>
                          <m:r>
                            <a:rPr lang="tr-TR" sz="2400" b="0" i="1" smtClean="0">
                              <a:latin typeface="Cambria Math"/>
                              <a:ea typeface="Cambria Math"/>
                            </a:rPr>
                            <m:t>−</m:t>
                          </m:r>
                        </m:sup>
                      </m:sSup>
                      <m:d>
                        <m:dPr>
                          <m:ctrlPr>
                            <a:rPr lang="tr-TR" sz="2400" i="1">
                              <a:latin typeface="Cambria Math" panose="02040503050406030204" pitchFamily="18" charset="0"/>
                              <a:ea typeface="Cambria Math"/>
                            </a:rPr>
                          </m:ctrlPr>
                        </m:dPr>
                        <m:e>
                          <m:r>
                            <a:rPr lang="tr-TR" sz="2400" i="1">
                              <a:latin typeface="Cambria Math"/>
                              <a:ea typeface="Cambria Math"/>
                            </a:rPr>
                            <m:t>𝑎</m:t>
                          </m:r>
                        </m:e>
                      </m:d>
                      <m:r>
                        <a:rPr lang="tr-TR" sz="2400" i="1">
                          <a:latin typeface="Cambria Math"/>
                          <a:ea typeface="Cambria Math"/>
                        </a:rPr>
                        <m:t>=</m:t>
                      </m:r>
                      <m:f>
                        <m:fPr>
                          <m:ctrlPr>
                            <a:rPr lang="tr-TR" sz="2400" i="1">
                              <a:latin typeface="Cambria Math" panose="02040503050406030204" pitchFamily="18" charset="0"/>
                              <a:ea typeface="Cambria Math"/>
                            </a:rPr>
                          </m:ctrlPr>
                        </m:fPr>
                        <m:num>
                          <m:r>
                            <a:rPr lang="tr-TR" sz="2400" i="1">
                              <a:latin typeface="Cambria Math"/>
                              <a:ea typeface="Cambria Math"/>
                            </a:rPr>
                            <m:t>1</m:t>
                          </m:r>
                        </m:num>
                        <m:den>
                          <m:r>
                            <a:rPr lang="tr-TR" sz="2400" i="1">
                              <a:latin typeface="Cambria Math"/>
                              <a:ea typeface="Cambria Math"/>
                            </a:rPr>
                            <m:t>𝑛</m:t>
                          </m:r>
                          <m:r>
                            <a:rPr lang="tr-TR" sz="2400" i="1">
                              <a:latin typeface="Cambria Math"/>
                              <a:ea typeface="Cambria Math"/>
                            </a:rPr>
                            <m:t>−1</m:t>
                          </m:r>
                        </m:den>
                      </m:f>
                      <m:nary>
                        <m:naryPr>
                          <m:chr m:val="∑"/>
                          <m:supHide m:val="on"/>
                          <m:ctrlPr>
                            <a:rPr lang="tr-TR" sz="2400" i="1">
                              <a:latin typeface="Cambria Math" panose="02040503050406030204" pitchFamily="18" charset="0"/>
                              <a:ea typeface="Cambria Math"/>
                            </a:rPr>
                          </m:ctrlPr>
                        </m:naryPr>
                        <m:sub>
                          <m:r>
                            <m:rPr>
                              <m:brk m:alnAt="7"/>
                            </m:rPr>
                            <a:rPr lang="tr-TR" sz="2400" i="1">
                              <a:latin typeface="Cambria Math"/>
                              <a:ea typeface="Cambria Math"/>
                            </a:rPr>
                            <m:t>𝑥</m:t>
                          </m:r>
                          <m:r>
                            <a:rPr lang="tr-TR" sz="2400" i="1">
                              <a:latin typeface="Cambria Math"/>
                              <a:ea typeface="Cambria Math"/>
                            </a:rPr>
                            <m:t>∈</m:t>
                          </m:r>
                          <m:r>
                            <a:rPr lang="tr-TR" sz="2400" i="1">
                              <a:latin typeface="Cambria Math"/>
                              <a:ea typeface="Cambria Math"/>
                            </a:rPr>
                            <m:t>𝐴</m:t>
                          </m:r>
                        </m:sub>
                        <m:sup/>
                        <m:e>
                          <m:r>
                            <a:rPr lang="tr-TR" sz="2400" i="1">
                              <a:latin typeface="Cambria Math"/>
                              <a:ea typeface="Cambria Math"/>
                            </a:rPr>
                            <m:t>𝜋</m:t>
                          </m:r>
                          <m:d>
                            <m:dPr>
                              <m:ctrlPr>
                                <a:rPr lang="tr-TR" sz="2400" i="1">
                                  <a:latin typeface="Cambria Math" panose="02040503050406030204" pitchFamily="18" charset="0"/>
                                  <a:ea typeface="Cambria Math"/>
                                </a:rPr>
                              </m:ctrlPr>
                            </m:dPr>
                            <m:e>
                              <m:r>
                                <a:rPr lang="tr-TR" sz="2400" b="0" i="1" smtClean="0">
                                  <a:latin typeface="Cambria Math"/>
                                  <a:ea typeface="Cambria Math"/>
                                </a:rPr>
                                <m:t>𝑥</m:t>
                              </m:r>
                              <m:r>
                                <a:rPr lang="tr-TR" sz="2400" b="0" i="1" smtClean="0">
                                  <a:latin typeface="Cambria Math"/>
                                  <a:ea typeface="Cambria Math"/>
                                </a:rPr>
                                <m:t>,</m:t>
                              </m:r>
                              <m:r>
                                <a:rPr lang="tr-TR" sz="2400" i="1">
                                  <a:latin typeface="Cambria Math"/>
                                  <a:ea typeface="Cambria Math"/>
                                </a:rPr>
                                <m:t>𝑎</m:t>
                              </m:r>
                            </m:e>
                          </m:d>
                        </m:e>
                      </m:nary>
                    </m:oMath>
                  </m:oMathPara>
                </a14:m>
                <a:endParaRPr lang="tr-TR" sz="2400" dirty="0">
                  <a:latin typeface="Book Antiqua" pitchFamily="18" charset="0"/>
                  <a:ea typeface="Cambria Math"/>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blipFill rotWithShape="1">
                <a:blip r:embed="rId3"/>
                <a:stretch>
                  <a:fillRect l="-1111" t="-1078" r="-1111"/>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13505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57200" y="1268760"/>
                <a:ext cx="8229600" cy="5265240"/>
              </a:xfrm>
            </p:spPr>
            <p:txBody>
              <a:bodyPr>
                <a:noAutofit/>
              </a:bodyPr>
              <a:lstStyle/>
              <a:p>
                <a:pPr marL="0" indent="0" algn="just">
                  <a:buNone/>
                </a:pPr>
                <a:r>
                  <a:rPr lang="tr-TR" sz="2000" dirty="0">
                    <a:latin typeface="Book Antiqua" pitchFamily="18" charset="0"/>
                    <a:ea typeface="Cambria Math"/>
                  </a:rPr>
                  <a:t>Pozitif üstünlük akışı, bir alternatifin diğerlerine nasıl üstün olduğunu ifade eder. Bu, bu alternatifin güçlülüğü yani üstün nitelikleridir. </a:t>
                </a:r>
                <a14:m>
                  <m:oMath xmlns:m="http://schemas.openxmlformats.org/officeDocument/2006/math">
                    <m:sSup>
                      <m:sSupPr>
                        <m:ctrlPr>
                          <a:rPr lang="tr-TR" sz="2000" i="1">
                            <a:latin typeface="Cambria Math" panose="02040503050406030204" pitchFamily="18" charset="0"/>
                            <a:ea typeface="Cambria Math"/>
                          </a:rPr>
                        </m:ctrlPr>
                      </m:sSupPr>
                      <m:e>
                        <m:r>
                          <a:rPr lang="tr-TR" sz="2000" i="1">
                            <a:latin typeface="Cambria Math"/>
                            <a:ea typeface="Cambria Math"/>
                          </a:rPr>
                          <m:t>𝜙</m:t>
                        </m:r>
                      </m:e>
                      <m:sup>
                        <m:r>
                          <a:rPr lang="tr-TR" sz="2000" i="1">
                            <a:latin typeface="Cambria Math"/>
                            <a:ea typeface="Cambria Math"/>
                          </a:rPr>
                          <m:t>+</m:t>
                        </m:r>
                      </m:sup>
                    </m:sSup>
                  </m:oMath>
                </a14:m>
                <a:r>
                  <a:rPr lang="tr-TR" sz="2000" dirty="0">
                    <a:latin typeface="Book Antiqua" pitchFamily="18" charset="0"/>
                    <a:ea typeface="Cambria Math"/>
                  </a:rPr>
                  <a:t> büyüdükçe alternatif daha iyileşir.</a:t>
                </a: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endParaRPr lang="tr-TR" sz="2000" dirty="0">
                  <a:latin typeface="Book Antiqua" pitchFamily="18" charset="0"/>
                  <a:ea typeface="Cambria Math"/>
                </a:endParaRPr>
              </a:p>
              <a:p>
                <a:pPr marL="0" indent="0" algn="just">
                  <a:buNone/>
                </a:pPr>
                <a:r>
                  <a:rPr lang="tr-TR" sz="2000" dirty="0">
                    <a:latin typeface="Book Antiqua" pitchFamily="18" charset="0"/>
                    <a:ea typeface="Cambria Math"/>
                  </a:rPr>
                  <a:t>Negatif üstünlük akışı, bir alternatife diğerlerinin nasıl üstün geldiğini ifade eder. Bu, bu alternatifin zayıflığı yani üstün gelinen nitelikleridir. </a:t>
                </a:r>
                <a14:m>
                  <m:oMath xmlns:m="http://schemas.openxmlformats.org/officeDocument/2006/math">
                    <m:sSup>
                      <m:sSupPr>
                        <m:ctrlPr>
                          <a:rPr lang="tr-TR" sz="2000" i="1">
                            <a:latin typeface="Cambria Math" panose="02040503050406030204" pitchFamily="18" charset="0"/>
                            <a:ea typeface="Cambria Math"/>
                          </a:rPr>
                        </m:ctrlPr>
                      </m:sSupPr>
                      <m:e>
                        <m:r>
                          <a:rPr lang="tr-TR" sz="2000" i="1">
                            <a:latin typeface="Cambria Math"/>
                            <a:ea typeface="Cambria Math"/>
                          </a:rPr>
                          <m:t>𝜙</m:t>
                        </m:r>
                      </m:e>
                      <m:sup>
                        <m:r>
                          <a:rPr lang="tr-TR" sz="2000" b="0" i="1" smtClean="0">
                            <a:latin typeface="Cambria Math"/>
                            <a:ea typeface="Cambria Math"/>
                          </a:rPr>
                          <m:t>−</m:t>
                        </m:r>
                      </m:sup>
                    </m:sSup>
                  </m:oMath>
                </a14:m>
                <a:r>
                  <a:rPr lang="tr-TR" sz="2000" dirty="0">
                    <a:latin typeface="Book Antiqua" pitchFamily="18" charset="0"/>
                    <a:ea typeface="Cambria Math"/>
                  </a:rPr>
                  <a:t> küçüldükçe alternatif daha iyileşir.</a:t>
                </a: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57200" y="1268760"/>
                <a:ext cx="8229600" cy="5265240"/>
              </a:xfrm>
              <a:blipFill rotWithShape="1">
                <a:blip r:embed="rId3"/>
                <a:stretch>
                  <a:fillRect l="-741" t="-463" r="-741" b="-2315"/>
                </a:stretch>
              </a:blipFill>
            </p:spPr>
            <p:txBody>
              <a:bodyPr/>
              <a:lstStyle/>
              <a:p>
                <a:r>
                  <a:rPr lang="tr-TR">
                    <a:noFill/>
                  </a:rPr>
                  <a:t> </a:t>
                </a:r>
              </a:p>
            </p:txBody>
          </p:sp>
        </mc:Fallback>
      </mc:AlternateContent>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5973"/>
          <a:stretch/>
        </p:blipFill>
        <p:spPr bwMode="auto">
          <a:xfrm>
            <a:off x="1408966" y="2277963"/>
            <a:ext cx="6438900" cy="314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760950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 I</a:t>
            </a:r>
          </a:p>
        </p:txBody>
      </p:sp>
      <p:sp>
        <p:nvSpPr>
          <p:cNvPr id="11" name="Content Placeholder 10"/>
          <p:cNvSpPr>
            <a:spLocks noGrp="1"/>
          </p:cNvSpPr>
          <p:nvPr>
            <p:ph idx="1"/>
          </p:nvPr>
        </p:nvSpPr>
        <p:spPr/>
        <p:txBody>
          <a:bodyPr>
            <a:noAutofit/>
          </a:bodyPr>
          <a:lstStyle/>
          <a:p>
            <a:pPr algn="just"/>
            <a:r>
              <a:rPr lang="tr-TR" sz="2400" dirty="0">
                <a:latin typeface="Book Antiqua" pitchFamily="18" charset="0"/>
              </a:rPr>
              <a:t>Promethee I kismi sıralaması (P</a:t>
            </a:r>
            <a:r>
              <a:rPr lang="tr-TR" sz="2400" baseline="30000" dirty="0">
                <a:latin typeface="Book Antiqua" pitchFamily="18" charset="0"/>
              </a:rPr>
              <a:t>I</a:t>
            </a:r>
            <a:r>
              <a:rPr lang="tr-TR" sz="2400" dirty="0">
                <a:latin typeface="Book Antiqua" pitchFamily="18" charset="0"/>
              </a:rPr>
              <a:t>,I</a:t>
            </a:r>
            <a:r>
              <a:rPr lang="tr-TR" sz="2400" baseline="30000" dirty="0">
                <a:latin typeface="Book Antiqua" pitchFamily="18" charset="0"/>
              </a:rPr>
              <a:t>I</a:t>
            </a:r>
            <a:r>
              <a:rPr lang="tr-TR" sz="2400" dirty="0">
                <a:latin typeface="Book Antiqua" pitchFamily="18" charset="0"/>
              </a:rPr>
              <a:t>,R</a:t>
            </a:r>
            <a:r>
              <a:rPr lang="tr-TR" sz="2400" baseline="30000" dirty="0">
                <a:latin typeface="Book Antiqua" pitchFamily="18" charset="0"/>
              </a:rPr>
              <a:t>I</a:t>
            </a:r>
            <a:r>
              <a:rPr lang="tr-TR" sz="2400" dirty="0">
                <a:latin typeface="Book Antiqua" pitchFamily="18" charset="0"/>
              </a:rPr>
              <a:t>) pozitif ve negatif üstünlük sıralamalarından elde edilir. Genellikle her iki akış aynı sırayı vermez. Promethee I her ikisinin kesişimidir.</a:t>
            </a:r>
          </a:p>
          <a:p>
            <a:pPr algn="just"/>
            <a:r>
              <a:rPr lang="tr-TR" sz="2400" dirty="0">
                <a:latin typeface="Book Antiqua" pitchFamily="18" charset="0"/>
              </a:rPr>
              <a:t>İki ön sıralama yapılandırılır: </a:t>
            </a:r>
          </a:p>
          <a:p>
            <a:pPr marL="857250" lvl="1" indent="-457200" algn="just"/>
            <a:r>
              <a:rPr lang="tr-TR" sz="2000" dirty="0">
                <a:latin typeface="Book Antiqua" pitchFamily="18" charset="0"/>
              </a:rPr>
              <a:t>Çıkan akışların azalan sıralamasına göre alternatiflerin sıralanması</a:t>
            </a:r>
          </a:p>
          <a:p>
            <a:pPr marL="857250" lvl="1" indent="-457200" algn="just"/>
            <a:r>
              <a:rPr lang="tr-TR" sz="2000" dirty="0">
                <a:latin typeface="Book Antiqua" pitchFamily="18" charset="0"/>
              </a:rPr>
              <a:t>Giren akışların artan sıralamasına göre alternatiflerin sıralanması</a:t>
            </a:r>
          </a:p>
          <a:p>
            <a:pPr algn="just"/>
            <a:r>
              <a:rPr lang="tr-TR" sz="2400" dirty="0">
                <a:latin typeface="Book Antiqua" pitchFamily="18" charset="0"/>
              </a:rPr>
              <a:t>İki ön sıralamanın kesişimi kısmi ön sıralamayı oluşturur.</a:t>
            </a:r>
          </a:p>
          <a:p>
            <a:pPr algn="just"/>
            <a:endParaRPr lang="en-US" sz="24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671416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4000" dirty="0">
                <a:latin typeface="Book Antiqua" pitchFamily="18" charset="0"/>
              </a:rPr>
              <a:t>PROMETHEE 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57199" y="1412776"/>
                <a:ext cx="8229600" cy="2088232"/>
              </a:xfrm>
            </p:spPr>
            <p:txBody>
              <a:bodyPr>
                <a:noAutofit/>
              </a:bodyPr>
              <a:lstStyle/>
              <a:p>
                <a:pPr algn="just"/>
                <a14:m>
                  <m:oMath xmlns:m="http://schemas.openxmlformats.org/officeDocument/2006/math">
                    <m:r>
                      <a:rPr lang="tr-TR" sz="2000" b="0" i="1" smtClean="0">
                        <a:latin typeface="Cambria Math"/>
                      </a:rPr>
                      <m:t>𝑎</m:t>
                    </m:r>
                    <m:sSup>
                      <m:sSupPr>
                        <m:ctrlPr>
                          <a:rPr lang="tr-TR" sz="2000" b="0" i="1" smtClean="0">
                            <a:latin typeface="Cambria Math" panose="02040503050406030204" pitchFamily="18" charset="0"/>
                          </a:rPr>
                        </m:ctrlPr>
                      </m:sSupPr>
                      <m:e>
                        <m:r>
                          <a:rPr lang="tr-TR" sz="2000" b="0" i="1" smtClean="0">
                            <a:latin typeface="Cambria Math"/>
                          </a:rPr>
                          <m:t>𝑃</m:t>
                        </m:r>
                      </m:e>
                      <m:sup>
                        <m:r>
                          <a:rPr lang="tr-TR" sz="2000" b="0" i="1" smtClean="0">
                            <a:latin typeface="Cambria Math"/>
                          </a:rPr>
                          <m:t>𝐼</m:t>
                        </m:r>
                      </m:sup>
                    </m:sSup>
                    <m:r>
                      <a:rPr lang="tr-TR" sz="2000" b="0" i="1" smtClean="0">
                        <a:latin typeface="Cambria Math"/>
                      </a:rPr>
                      <m:t>𝑏</m:t>
                    </m:r>
                    <m:r>
                      <a:rPr lang="tr-TR" sz="2000" b="0" i="0" smtClean="0">
                        <a:latin typeface="Cambria Math"/>
                      </a:rPr>
                      <m:t>,</m:t>
                    </m:r>
                  </m:oMath>
                </a14:m>
                <a:r>
                  <a:rPr lang="tr-TR" sz="2000" dirty="0">
                    <a:latin typeface="Book Antiqua" pitchFamily="18" charset="0"/>
                  </a:rPr>
                  <a:t> a’nın b’ye göre yüksek güce ve düşük zayıflığa sahip olmasıdır.</a:t>
                </a:r>
              </a:p>
              <a:p>
                <a:pPr algn="just"/>
                <a14:m>
                  <m:oMath xmlns:m="http://schemas.openxmlformats.org/officeDocument/2006/math">
                    <m:r>
                      <a:rPr lang="tr-TR" sz="2000" i="1">
                        <a:latin typeface="Cambria Math"/>
                      </a:rPr>
                      <m:t>𝑎</m:t>
                    </m:r>
                    <m:sSup>
                      <m:sSupPr>
                        <m:ctrlPr>
                          <a:rPr lang="tr-TR" sz="2000" i="1">
                            <a:latin typeface="Cambria Math" panose="02040503050406030204" pitchFamily="18" charset="0"/>
                          </a:rPr>
                        </m:ctrlPr>
                      </m:sSupPr>
                      <m:e>
                        <m:r>
                          <a:rPr lang="tr-TR" sz="2000" b="0" i="1" smtClean="0">
                            <a:latin typeface="Cambria Math"/>
                          </a:rPr>
                          <m:t>𝐼</m:t>
                        </m:r>
                      </m:e>
                      <m:sup>
                        <m:r>
                          <a:rPr lang="tr-TR" sz="2000" i="1">
                            <a:latin typeface="Cambria Math"/>
                          </a:rPr>
                          <m:t>𝐼</m:t>
                        </m:r>
                      </m:sup>
                    </m:sSup>
                    <m:r>
                      <a:rPr lang="tr-TR" sz="2000" i="1">
                        <a:latin typeface="Cambria Math"/>
                      </a:rPr>
                      <m:t>𝑏</m:t>
                    </m:r>
                    <m:r>
                      <a:rPr lang="tr-TR" sz="2000">
                        <a:latin typeface="Cambria Math"/>
                      </a:rPr>
                      <m:t>,</m:t>
                    </m:r>
                  </m:oMath>
                </a14:m>
                <a:r>
                  <a:rPr lang="tr-TR" sz="2000" dirty="0">
                    <a:latin typeface="Book Antiqua" pitchFamily="18" charset="0"/>
                  </a:rPr>
                  <a:t> pozitif ve negatif akışların birbirine eşit olmasıdır.</a:t>
                </a:r>
              </a:p>
              <a:p>
                <a:pPr algn="just"/>
                <a14:m>
                  <m:oMath xmlns:m="http://schemas.openxmlformats.org/officeDocument/2006/math">
                    <m:r>
                      <a:rPr lang="tr-TR" sz="2000" i="1">
                        <a:latin typeface="Cambria Math"/>
                      </a:rPr>
                      <m:t>𝑎</m:t>
                    </m:r>
                    <m:sSup>
                      <m:sSupPr>
                        <m:ctrlPr>
                          <a:rPr lang="tr-TR" sz="2000" i="1">
                            <a:latin typeface="Cambria Math" panose="02040503050406030204" pitchFamily="18" charset="0"/>
                          </a:rPr>
                        </m:ctrlPr>
                      </m:sSupPr>
                      <m:e>
                        <m:r>
                          <a:rPr lang="tr-TR" sz="2000" b="0" i="1" smtClean="0">
                            <a:latin typeface="Cambria Math"/>
                          </a:rPr>
                          <m:t>𝑅</m:t>
                        </m:r>
                      </m:e>
                      <m:sup>
                        <m:r>
                          <a:rPr lang="tr-TR" sz="2000" i="1">
                            <a:latin typeface="Cambria Math"/>
                          </a:rPr>
                          <m:t>𝐼</m:t>
                        </m:r>
                      </m:sup>
                    </m:sSup>
                    <m:r>
                      <a:rPr lang="tr-TR" sz="2000" i="1">
                        <a:latin typeface="Cambria Math"/>
                      </a:rPr>
                      <m:t>𝑏</m:t>
                    </m:r>
                    <m:r>
                      <a:rPr lang="tr-TR" sz="2000">
                        <a:latin typeface="Cambria Math"/>
                      </a:rPr>
                      <m:t>,</m:t>
                    </m:r>
                  </m:oMath>
                </a14:m>
                <a:r>
                  <a:rPr lang="tr-TR" sz="2000" dirty="0">
                    <a:latin typeface="Book Antiqua" pitchFamily="18" charset="0"/>
                  </a:rPr>
                  <a:t> a’nın yüksek güce sahipken, b’nin de  düşük zayıflığa sahip olmasıdır. (a’nın güçlü olduğu kriterlere göre b nin zayıf, b’nin güçlü olduğu kriterlere göre a’nın zayıf olması durumu)</a:t>
                </a:r>
              </a:p>
              <a:p>
                <a:pPr algn="just"/>
                <a:r>
                  <a:rPr lang="tr-TR" sz="2000" dirty="0">
                    <a:latin typeface="Book Antiqua" pitchFamily="18" charset="0"/>
                  </a:rPr>
                  <a:t> </a:t>
                </a:r>
              </a:p>
              <a:p>
                <a:pPr algn="just"/>
                <a:endParaRPr lang="en-US" sz="2000" dirty="0">
                  <a:latin typeface="Book Antiqua"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57199" y="1412776"/>
                <a:ext cx="8229600" cy="2088232"/>
              </a:xfrm>
              <a:blipFill rotWithShape="1">
                <a:blip r:embed="rId3"/>
                <a:stretch>
                  <a:fillRect l="-593" t="-1170" r="-741" b="-19591"/>
                </a:stretch>
              </a:blipFill>
            </p:spPr>
            <p:txBody>
              <a:bodyPr/>
              <a:lstStyle/>
              <a:p>
                <a:r>
                  <a:rPr lang="tr-TR">
                    <a:noFill/>
                  </a:rPr>
                  <a:t> </a:t>
                </a:r>
              </a:p>
            </p:txBody>
          </p:sp>
        </mc:Fallback>
      </mc:AlternateContent>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387" y="3676228"/>
            <a:ext cx="6753225"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549702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tr-TR" sz="4000" dirty="0">
                <a:latin typeface="Book Antiqua" pitchFamily="18" charset="0"/>
              </a:rPr>
              <a:t>PROMETHEE II</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57199" y="1412776"/>
                <a:ext cx="8229600" cy="4896544"/>
              </a:xfrm>
            </p:spPr>
            <p:txBody>
              <a:bodyPr>
                <a:noAutofit/>
              </a:bodyPr>
              <a:lstStyle/>
              <a:p>
                <a:pPr algn="just"/>
                <a:r>
                  <a:rPr lang="tr-TR" sz="2000" dirty="0">
                    <a:latin typeface="Book Antiqua" pitchFamily="18" charset="0"/>
                  </a:rPr>
                  <a:t>Promethee II (P</a:t>
                </a:r>
                <a:r>
                  <a:rPr lang="tr-TR" sz="2000" baseline="30000" dirty="0">
                    <a:latin typeface="Book Antiqua" pitchFamily="18" charset="0"/>
                  </a:rPr>
                  <a:t>II</a:t>
                </a:r>
                <a:r>
                  <a:rPr lang="tr-TR" sz="2000" dirty="0">
                    <a:latin typeface="Book Antiqua" pitchFamily="18" charset="0"/>
                  </a:rPr>
                  <a:t>,I</a:t>
                </a:r>
                <a:r>
                  <a:rPr lang="tr-TR" sz="2000" baseline="30000" dirty="0">
                    <a:latin typeface="Book Antiqua" pitchFamily="18" charset="0"/>
                  </a:rPr>
                  <a:t>II</a:t>
                </a:r>
                <a:r>
                  <a:rPr lang="tr-TR" sz="2000" dirty="0">
                    <a:latin typeface="Book Antiqua" pitchFamily="18" charset="0"/>
                  </a:rPr>
                  <a:t>) tam sıralamasını içerir. </a:t>
                </a:r>
              </a:p>
              <a:p>
                <a:pPr algn="just"/>
                <a:r>
                  <a:rPr lang="tr-TR" sz="2000" dirty="0">
                    <a:latin typeface="Book Antiqua" pitchFamily="18" charset="0"/>
                  </a:rPr>
                  <a:t>Pozitif ve negatif akışın bir dengesi olan, net üstünlük akışı hesaplanır:</a:t>
                </a:r>
              </a:p>
              <a:p>
                <a:pPr marL="0" indent="0" algn="just">
                  <a:buNone/>
                </a:pPr>
                <a14:m>
                  <m:oMathPara xmlns:m="http://schemas.openxmlformats.org/officeDocument/2006/math">
                    <m:oMathParaPr>
                      <m:jc m:val="centerGroup"/>
                    </m:oMathParaPr>
                    <m:oMath xmlns:m="http://schemas.openxmlformats.org/officeDocument/2006/math">
                      <m:r>
                        <a:rPr lang="tr-TR" sz="2000" i="1">
                          <a:latin typeface="Cambria Math"/>
                          <a:ea typeface="Cambria Math"/>
                        </a:rPr>
                        <m:t>𝜙</m:t>
                      </m:r>
                      <m:d>
                        <m:dPr>
                          <m:ctrlPr>
                            <a:rPr lang="tr-TR" sz="2000" i="1">
                              <a:latin typeface="Cambria Math" panose="02040503050406030204" pitchFamily="18" charset="0"/>
                              <a:ea typeface="Cambria Math"/>
                            </a:rPr>
                          </m:ctrlPr>
                        </m:dPr>
                        <m:e>
                          <m:r>
                            <a:rPr lang="tr-TR" sz="2000" i="1">
                              <a:latin typeface="Cambria Math"/>
                              <a:ea typeface="Cambria Math"/>
                            </a:rPr>
                            <m:t>𝑎</m:t>
                          </m:r>
                        </m:e>
                      </m:d>
                      <m:r>
                        <a:rPr lang="tr-TR" sz="2000" b="0" i="1" smtClean="0">
                          <a:latin typeface="Cambria Math"/>
                          <a:ea typeface="Cambria Math"/>
                        </a:rPr>
                        <m:t>=</m:t>
                      </m:r>
                      <m:sSup>
                        <m:sSupPr>
                          <m:ctrlPr>
                            <a:rPr lang="tr-TR" sz="2000" i="1">
                              <a:latin typeface="Cambria Math" panose="02040503050406030204" pitchFamily="18" charset="0"/>
                              <a:ea typeface="Cambria Math"/>
                            </a:rPr>
                          </m:ctrlPr>
                        </m:sSupPr>
                        <m:e>
                          <m:r>
                            <a:rPr lang="tr-TR" sz="2000" i="1">
                              <a:latin typeface="Cambria Math"/>
                              <a:ea typeface="Cambria Math"/>
                            </a:rPr>
                            <m:t>𝜙</m:t>
                          </m:r>
                        </m:e>
                        <m:sup>
                          <m:r>
                            <a:rPr lang="tr-TR" sz="2000" i="1">
                              <a:latin typeface="Cambria Math"/>
                              <a:ea typeface="Cambria Math"/>
                            </a:rPr>
                            <m:t>+</m:t>
                          </m:r>
                        </m:sup>
                      </m:sSup>
                      <m:d>
                        <m:dPr>
                          <m:ctrlPr>
                            <a:rPr lang="tr-TR" sz="2000" i="1">
                              <a:latin typeface="Cambria Math" panose="02040503050406030204" pitchFamily="18" charset="0"/>
                              <a:ea typeface="Cambria Math"/>
                            </a:rPr>
                          </m:ctrlPr>
                        </m:dPr>
                        <m:e>
                          <m:r>
                            <a:rPr lang="tr-TR" sz="2000" i="1">
                              <a:latin typeface="Cambria Math"/>
                              <a:ea typeface="Cambria Math"/>
                            </a:rPr>
                            <m:t>𝑎</m:t>
                          </m:r>
                        </m:e>
                      </m:d>
                      <m:r>
                        <a:rPr lang="tr-TR" sz="2000" b="0" i="1" smtClean="0">
                          <a:latin typeface="Cambria Math"/>
                          <a:ea typeface="Cambria Math"/>
                        </a:rPr>
                        <m:t>−</m:t>
                      </m:r>
                      <m:sSup>
                        <m:sSupPr>
                          <m:ctrlPr>
                            <a:rPr lang="tr-TR" sz="2000" i="1">
                              <a:latin typeface="Cambria Math" panose="02040503050406030204" pitchFamily="18" charset="0"/>
                              <a:ea typeface="Cambria Math"/>
                            </a:rPr>
                          </m:ctrlPr>
                        </m:sSupPr>
                        <m:e>
                          <m:r>
                            <a:rPr lang="tr-TR" sz="2000" i="1">
                              <a:latin typeface="Cambria Math"/>
                              <a:ea typeface="Cambria Math"/>
                            </a:rPr>
                            <m:t>𝜙</m:t>
                          </m:r>
                        </m:e>
                        <m:sup>
                          <m:r>
                            <a:rPr lang="tr-TR" sz="2000" b="0" i="1" smtClean="0">
                              <a:latin typeface="Cambria Math"/>
                              <a:ea typeface="Cambria Math"/>
                            </a:rPr>
                            <m:t>−</m:t>
                          </m:r>
                        </m:sup>
                      </m:sSup>
                      <m:d>
                        <m:dPr>
                          <m:ctrlPr>
                            <a:rPr lang="tr-TR" sz="2000" i="1">
                              <a:latin typeface="Cambria Math" panose="02040503050406030204" pitchFamily="18" charset="0"/>
                              <a:ea typeface="Cambria Math"/>
                            </a:rPr>
                          </m:ctrlPr>
                        </m:dPr>
                        <m:e>
                          <m:r>
                            <a:rPr lang="tr-TR" sz="2000" i="1">
                              <a:latin typeface="Cambria Math"/>
                              <a:ea typeface="Cambria Math"/>
                            </a:rPr>
                            <m:t>𝑎</m:t>
                          </m:r>
                        </m:e>
                      </m:d>
                    </m:oMath>
                  </m:oMathPara>
                </a14:m>
                <a:endParaRPr lang="tr-TR" sz="2000" dirty="0">
                  <a:latin typeface="Book Antiqua" pitchFamily="18" charset="0"/>
                  <a:ea typeface="Cambria Math"/>
                </a:endParaRPr>
              </a:p>
              <a:p>
                <a:pPr algn="just"/>
                <a:r>
                  <a:rPr lang="tr-TR" sz="2000" dirty="0">
                    <a:latin typeface="Book Antiqua" pitchFamily="18" charset="0"/>
                  </a:rPr>
                  <a:t>Net üstünlük değerinin yüksek olması, alternatifin daha iyi olduğunu gösterir.</a:t>
                </a:r>
              </a:p>
              <a:p>
                <a:pPr marL="0" indent="0" algn="just">
                  <a:buNone/>
                </a:pPr>
                <a14:m>
                  <m:oMathPara xmlns:m="http://schemas.openxmlformats.org/officeDocument/2006/math">
                    <m:oMathParaPr>
                      <m:jc m:val="centerGroup"/>
                    </m:oMathParaPr>
                    <m:oMath xmlns:m="http://schemas.openxmlformats.org/officeDocument/2006/math">
                      <m:d>
                        <m:dPr>
                          <m:begChr m:val="{"/>
                          <m:endChr m:val=""/>
                          <m:ctrlPr>
                            <a:rPr lang="tr-TR" sz="2000" i="1">
                              <a:latin typeface="Cambria Math" panose="02040503050406030204" pitchFamily="18" charset="0"/>
                            </a:rPr>
                          </m:ctrlPr>
                        </m:dPr>
                        <m:e>
                          <m:r>
                            <a:rPr lang="tr-TR" sz="2000" i="1">
                              <a:latin typeface="Cambria Math"/>
                            </a:rPr>
                            <m:t> </m:t>
                          </m:r>
                          <m:m>
                            <m:mPr>
                              <m:mcs>
                                <m:mc>
                                  <m:mcPr>
                                    <m:count m:val="1"/>
                                    <m:mcJc m:val="center"/>
                                  </m:mcPr>
                                </m:mc>
                              </m:mcs>
                              <m:ctrlPr>
                                <a:rPr lang="tr-TR" sz="2000" i="1">
                                  <a:latin typeface="Cambria Math" panose="02040503050406030204" pitchFamily="18" charset="0"/>
                                </a:rPr>
                              </m:ctrlPr>
                            </m:mPr>
                            <m:mr>
                              <m:e>
                                <m:eqArr>
                                  <m:eqArrPr>
                                    <m:ctrlPr>
                                      <a:rPr lang="tr-TR" sz="2000" i="1">
                                        <a:latin typeface="Cambria Math" panose="02040503050406030204" pitchFamily="18" charset="0"/>
                                      </a:rPr>
                                    </m:ctrlPr>
                                  </m:eqArrPr>
                                  <m:e>
                                    <m:r>
                                      <m:rPr>
                                        <m:brk m:alnAt="7"/>
                                      </m:rPr>
                                      <a:rPr lang="tr-TR" sz="2000" i="1">
                                        <a:latin typeface="Cambria Math"/>
                                      </a:rPr>
                                      <m:t> </m:t>
                                    </m:r>
                                    <m:r>
                                      <a:rPr lang="tr-TR" sz="2000" i="1">
                                        <a:latin typeface="Cambria Math"/>
                                      </a:rPr>
                                      <m:t>  </m:t>
                                    </m:r>
                                    <m:r>
                                      <a:rPr lang="tr-TR" sz="2000" b="0" i="1" smtClean="0">
                                        <a:latin typeface="Cambria Math"/>
                                      </a:rPr>
                                      <m:t>𝑎</m:t>
                                    </m:r>
                                    <m:sSup>
                                      <m:sSupPr>
                                        <m:ctrlPr>
                                          <a:rPr lang="tr-TR" sz="2000" b="0" i="1" smtClean="0">
                                            <a:latin typeface="Cambria Math" panose="02040503050406030204" pitchFamily="18" charset="0"/>
                                          </a:rPr>
                                        </m:ctrlPr>
                                      </m:sSupPr>
                                      <m:e>
                                        <m:r>
                                          <a:rPr lang="tr-TR" sz="2000" b="0" i="1" smtClean="0">
                                            <a:latin typeface="Cambria Math"/>
                                          </a:rPr>
                                          <m:t>𝑃</m:t>
                                        </m:r>
                                      </m:e>
                                      <m:sup>
                                        <m:r>
                                          <a:rPr lang="tr-TR" sz="2000" b="0" i="1" smtClean="0">
                                            <a:latin typeface="Cambria Math"/>
                                          </a:rPr>
                                          <m:t>𝐼𝐼</m:t>
                                        </m:r>
                                      </m:sup>
                                    </m:sSup>
                                    <m:r>
                                      <a:rPr lang="tr-TR" sz="2000" b="0" i="1" smtClean="0">
                                        <a:latin typeface="Cambria Math"/>
                                      </a:rPr>
                                      <m:t>𝑏</m:t>
                                    </m:r>
                                    <m:r>
                                      <a:rPr lang="tr-TR" sz="2000" b="0" i="1" smtClean="0">
                                        <a:latin typeface="Cambria Math"/>
                                      </a:rPr>
                                      <m:t>              </m:t>
                                    </m:r>
                                    <m:r>
                                      <a:rPr lang="tr-TR" sz="2000" b="0" i="1" smtClean="0">
                                        <a:latin typeface="Cambria Math"/>
                                      </a:rPr>
                                      <m:t>𝑖𝑓𝑓</m:t>
                                    </m:r>
                                    <m:r>
                                      <a:rPr lang="tr-TR" sz="2000" b="0" i="1" smtClean="0">
                                        <a:latin typeface="Cambria Math"/>
                                      </a:rPr>
                                      <m:t>       </m:t>
                                    </m:r>
                                    <m:r>
                                      <a:rPr lang="tr-TR" sz="2000" i="1">
                                        <a:latin typeface="Cambria Math"/>
                                        <a:ea typeface="Cambria Math"/>
                                      </a:rPr>
                                      <m:t>𝜙</m:t>
                                    </m:r>
                                    <m:r>
                                      <a:rPr lang="tr-TR" sz="2000" b="0" i="1" smtClean="0">
                                        <a:latin typeface="Cambria Math"/>
                                      </a:rPr>
                                      <m:t>(</m:t>
                                    </m:r>
                                    <m:r>
                                      <a:rPr lang="tr-TR" sz="2000" i="1">
                                        <a:latin typeface="Cambria Math"/>
                                        <a:ea typeface="Cambria Math"/>
                                      </a:rPr>
                                      <m:t>𝑎</m:t>
                                    </m:r>
                                    <m:r>
                                      <a:rPr lang="tr-TR" sz="2000" i="1">
                                        <a:latin typeface="Cambria Math"/>
                                        <a:ea typeface="Cambria Math"/>
                                      </a:rPr>
                                      <m:t>)&gt;</m:t>
                                    </m:r>
                                    <m:r>
                                      <a:rPr lang="tr-TR" sz="2000" i="1">
                                        <a:latin typeface="Cambria Math"/>
                                        <a:ea typeface="Cambria Math"/>
                                      </a:rPr>
                                      <m:t>𝜙</m:t>
                                    </m:r>
                                    <m:r>
                                      <m:rPr>
                                        <m:brk m:alnAt="7"/>
                                      </m:rPr>
                                      <a:rPr lang="tr-TR" sz="2000" i="1">
                                        <a:latin typeface="Cambria Math"/>
                                        <a:ea typeface="Cambria Math"/>
                                      </a:rPr>
                                      <m:t>(</m:t>
                                    </m:r>
                                    <m:r>
                                      <a:rPr lang="tr-TR" sz="2000" i="1">
                                        <a:latin typeface="Cambria Math"/>
                                        <a:ea typeface="Cambria Math"/>
                                      </a:rPr>
                                      <m:t>𝑏</m:t>
                                    </m:r>
                                    <m:r>
                                      <a:rPr lang="tr-TR" sz="2000" i="1">
                                        <a:latin typeface="Cambria Math"/>
                                        <a:ea typeface="Cambria Math"/>
                                      </a:rPr>
                                      <m:t>)</m:t>
                                    </m:r>
                                  </m:e>
                                  <m:e>
                                    <m:r>
                                      <a:rPr lang="tr-TR" sz="2000" b="0" i="1" smtClean="0">
                                        <a:latin typeface="Cambria Math"/>
                                        <a:ea typeface="Cambria Math"/>
                                      </a:rPr>
                                      <m:t>    </m:t>
                                    </m:r>
                                    <m:r>
                                      <a:rPr lang="tr-TR" sz="2000" b="0" i="1" smtClean="0">
                                        <a:latin typeface="Cambria Math"/>
                                        <a:ea typeface="Cambria Math"/>
                                      </a:rPr>
                                      <m:t>𝑎</m:t>
                                    </m:r>
                                    <m:sSup>
                                      <m:sSupPr>
                                        <m:ctrlPr>
                                          <a:rPr lang="tr-TR" sz="2000" i="1">
                                            <a:latin typeface="Cambria Math" panose="02040503050406030204" pitchFamily="18" charset="0"/>
                                          </a:rPr>
                                        </m:ctrlPr>
                                      </m:sSupPr>
                                      <m:e>
                                        <m:r>
                                          <a:rPr lang="tr-TR" sz="2000" b="0" i="1" smtClean="0">
                                            <a:latin typeface="Cambria Math"/>
                                          </a:rPr>
                                          <m:t>𝐼</m:t>
                                        </m:r>
                                      </m:e>
                                      <m:sup>
                                        <m:r>
                                          <a:rPr lang="tr-TR" sz="2000" i="1">
                                            <a:latin typeface="Cambria Math"/>
                                          </a:rPr>
                                          <m:t>𝐼𝐼</m:t>
                                        </m:r>
                                      </m:sup>
                                    </m:sSup>
                                    <m:r>
                                      <a:rPr lang="tr-TR" sz="2000" i="1">
                                        <a:latin typeface="Cambria Math"/>
                                      </a:rPr>
                                      <m:t>𝑏</m:t>
                                    </m:r>
                                    <m:r>
                                      <a:rPr lang="tr-TR" sz="2000" i="1">
                                        <a:latin typeface="Cambria Math"/>
                                      </a:rPr>
                                      <m:t>               </m:t>
                                    </m:r>
                                    <m:r>
                                      <a:rPr lang="tr-TR" sz="2000" i="1">
                                        <a:latin typeface="Cambria Math"/>
                                      </a:rPr>
                                      <m:t>𝑖𝑓𝑓</m:t>
                                    </m:r>
                                    <m:r>
                                      <a:rPr lang="tr-TR" sz="2000" i="1">
                                        <a:latin typeface="Cambria Math"/>
                                      </a:rPr>
                                      <m:t>       </m:t>
                                    </m:r>
                                    <m:r>
                                      <a:rPr lang="tr-TR" sz="2000" i="1">
                                        <a:latin typeface="Cambria Math"/>
                                        <a:ea typeface="Cambria Math"/>
                                      </a:rPr>
                                      <m:t>𝜙</m:t>
                                    </m:r>
                                    <m:d>
                                      <m:dPr>
                                        <m:ctrlPr>
                                          <a:rPr lang="tr-TR" sz="2000" i="1">
                                            <a:latin typeface="Cambria Math" panose="02040503050406030204" pitchFamily="18" charset="0"/>
                                            <a:ea typeface="Cambria Math"/>
                                          </a:rPr>
                                        </m:ctrlPr>
                                      </m:dPr>
                                      <m:e>
                                        <m:r>
                                          <a:rPr lang="tr-TR" sz="2000" i="1">
                                            <a:latin typeface="Cambria Math"/>
                                            <a:ea typeface="Cambria Math"/>
                                          </a:rPr>
                                          <m:t>𝑎</m:t>
                                        </m:r>
                                      </m:e>
                                    </m:d>
                                    <m:r>
                                      <a:rPr lang="tr-TR" sz="2000" b="0" i="1" smtClean="0">
                                        <a:latin typeface="Cambria Math"/>
                                        <a:ea typeface="Cambria Math"/>
                                      </a:rPr>
                                      <m:t>=</m:t>
                                    </m:r>
                                    <m:r>
                                      <a:rPr lang="tr-TR" sz="2000" i="1">
                                        <a:latin typeface="Cambria Math"/>
                                        <a:ea typeface="Cambria Math"/>
                                      </a:rPr>
                                      <m:t>𝜙</m:t>
                                    </m:r>
                                    <m:r>
                                      <m:rPr>
                                        <m:brk m:alnAt="7"/>
                                      </m:rPr>
                                      <a:rPr lang="tr-TR" sz="2000" i="1">
                                        <a:latin typeface="Cambria Math"/>
                                        <a:ea typeface="Cambria Math"/>
                                      </a:rPr>
                                      <m:t>(</m:t>
                                    </m:r>
                                    <m:r>
                                      <a:rPr lang="tr-TR" sz="2000" i="1">
                                        <a:latin typeface="Cambria Math"/>
                                        <a:ea typeface="Cambria Math"/>
                                      </a:rPr>
                                      <m:t>𝑏</m:t>
                                    </m:r>
                                    <m:r>
                                      <a:rPr lang="tr-TR" sz="2000" i="1">
                                        <a:latin typeface="Cambria Math"/>
                                        <a:ea typeface="Cambria Math"/>
                                      </a:rPr>
                                      <m:t>)</m:t>
                                    </m:r>
                                  </m:e>
                                </m:eqArr>
                              </m:e>
                            </m:mr>
                            <m:mr>
                              <m:e>
                                <m:r>
                                  <a:rPr lang="tr-TR" sz="2000" i="1">
                                    <a:latin typeface="Cambria Math"/>
                                    <a:ea typeface="Cambria Math"/>
                                  </a:rPr>
                                  <m:t> </m:t>
                                </m:r>
                              </m:e>
                            </m:mr>
                          </m:m>
                        </m:e>
                      </m:d>
                    </m:oMath>
                  </m:oMathPara>
                </a14:m>
                <a:endParaRPr lang="tr-TR" sz="2000" dirty="0">
                  <a:latin typeface="Book Antiqua" pitchFamily="18" charset="0"/>
                </a:endParaRPr>
              </a:p>
              <a:p>
                <a:pPr marL="0" indent="0" algn="just">
                  <a:buNone/>
                </a:pPr>
                <a:r>
                  <a:rPr lang="tr-TR" sz="2000" dirty="0">
                    <a:latin typeface="Book Antiqua" pitchFamily="18" charset="0"/>
                  </a:rPr>
                  <a:t>Promethee II kullanılıyorsa, tüm alternatifler kıyaslanabilirdir. </a:t>
                </a:r>
              </a:p>
              <a:p>
                <a:pPr marL="0" indent="0" algn="just">
                  <a:buNone/>
                </a:pPr>
                <a14:m>
                  <m:oMath xmlns:m="http://schemas.openxmlformats.org/officeDocument/2006/math">
                    <m:r>
                      <a:rPr lang="tr-TR" sz="2000" i="1" smtClean="0">
                        <a:latin typeface="Cambria Math"/>
                        <a:ea typeface="Cambria Math"/>
                      </a:rPr>
                      <m:t>𝜙</m:t>
                    </m:r>
                    <m:r>
                      <a:rPr lang="tr-TR" sz="2000" i="1">
                        <a:latin typeface="Cambria Math"/>
                      </a:rPr>
                      <m:t>(</m:t>
                    </m:r>
                    <m:r>
                      <a:rPr lang="tr-TR" sz="2000" i="1">
                        <a:latin typeface="Cambria Math"/>
                        <a:ea typeface="Cambria Math"/>
                      </a:rPr>
                      <m:t>𝑎</m:t>
                    </m:r>
                    <m:r>
                      <a:rPr lang="tr-TR" sz="2000" i="1">
                        <a:latin typeface="Cambria Math"/>
                        <a:ea typeface="Cambria Math"/>
                      </a:rPr>
                      <m:t>)&gt;</m:t>
                    </m:r>
                  </m:oMath>
                </a14:m>
                <a:r>
                  <a:rPr lang="tr-TR" sz="2000" dirty="0">
                    <a:latin typeface="Book Antiqua" pitchFamily="18" charset="0"/>
                  </a:rPr>
                  <a:t> 0 üstünlüğü daha yüksek, </a:t>
                </a:r>
                <a14:m>
                  <m:oMath xmlns:m="http://schemas.openxmlformats.org/officeDocument/2006/math">
                    <m:r>
                      <a:rPr lang="tr-TR" sz="2000" i="1">
                        <a:latin typeface="Cambria Math"/>
                        <a:ea typeface="Cambria Math"/>
                      </a:rPr>
                      <m:t>𝜙</m:t>
                    </m:r>
                    <m:r>
                      <a:rPr lang="tr-TR" sz="2000" i="1">
                        <a:latin typeface="Cambria Math"/>
                      </a:rPr>
                      <m:t>(</m:t>
                    </m:r>
                    <m:r>
                      <a:rPr lang="tr-TR" sz="2000" i="1">
                        <a:latin typeface="Cambria Math"/>
                        <a:ea typeface="Cambria Math"/>
                      </a:rPr>
                      <m:t>𝑎</m:t>
                    </m:r>
                    <m:r>
                      <a:rPr lang="tr-TR" sz="2000" i="1">
                        <a:latin typeface="Cambria Math"/>
                        <a:ea typeface="Cambria Math"/>
                      </a:rPr>
                      <m:t>)&lt;</m:t>
                    </m:r>
                  </m:oMath>
                </a14:m>
                <a:r>
                  <a:rPr lang="tr-TR" sz="2000" dirty="0">
                    <a:latin typeface="Book Antiqua" pitchFamily="18" charset="0"/>
                  </a:rPr>
                  <a:t> 0 ise zayıflığı daha yüksektir.</a:t>
                </a:r>
              </a:p>
              <a:p>
                <a:pPr marL="0" indent="0" algn="just">
                  <a:buNone/>
                </a:pPr>
                <a:r>
                  <a:rPr lang="tr-TR" sz="2000" dirty="0">
                    <a:latin typeface="Book Antiqua" pitchFamily="18" charset="0"/>
                  </a:rPr>
                  <a:t>Her zaman aşağıdaki özellikler sağlanır.</a:t>
                </a:r>
              </a:p>
              <a:p>
                <a:pPr marL="0" indent="0" algn="just">
                  <a:buNone/>
                </a:pPr>
                <a14:m>
                  <m:oMathPara xmlns:m="http://schemas.openxmlformats.org/officeDocument/2006/math">
                    <m:oMathParaPr>
                      <m:jc m:val="centerGroup"/>
                    </m:oMathParaPr>
                    <m:oMath xmlns:m="http://schemas.openxmlformats.org/officeDocument/2006/math">
                      <m:d>
                        <m:dPr>
                          <m:begChr m:val="{"/>
                          <m:endChr m:val=""/>
                          <m:ctrlPr>
                            <a:rPr lang="en-US" sz="1600" i="1" smtClean="0">
                              <a:latin typeface="Cambria Math" panose="02040503050406030204" pitchFamily="18" charset="0"/>
                            </a:rPr>
                          </m:ctrlPr>
                        </m:dPr>
                        <m:e>
                          <m:eqArr>
                            <m:eqArrPr>
                              <m:ctrlPr>
                                <a:rPr lang="tr-TR" sz="1600" b="0" i="1" smtClean="0">
                                  <a:latin typeface="Cambria Math" panose="02040503050406030204" pitchFamily="18" charset="0"/>
                                </a:rPr>
                              </m:ctrlPr>
                            </m:eqArrPr>
                            <m:e>
                              <m:r>
                                <a:rPr lang="tr-TR" sz="1600" b="0" i="1" smtClean="0">
                                  <a:latin typeface="Cambria Math"/>
                                </a:rPr>
                                <m:t>−1</m:t>
                              </m:r>
                              <m:r>
                                <a:rPr lang="tr-TR" sz="1600" b="0" i="1" smtClean="0">
                                  <a:latin typeface="Cambria Math"/>
                                  <a:ea typeface="Cambria Math"/>
                                </a:rPr>
                                <m:t>≤</m:t>
                              </m:r>
                              <m:r>
                                <a:rPr lang="tr-TR" sz="1800" i="1">
                                  <a:latin typeface="Cambria Math"/>
                                  <a:ea typeface="Cambria Math"/>
                                </a:rPr>
                                <m:t>𝜙</m:t>
                              </m:r>
                              <m:r>
                                <a:rPr lang="tr-TR" sz="1800" i="1">
                                  <a:latin typeface="Cambria Math"/>
                                </a:rPr>
                                <m:t>(</m:t>
                              </m:r>
                              <m:r>
                                <a:rPr lang="tr-TR" sz="1800" i="1">
                                  <a:latin typeface="Cambria Math"/>
                                  <a:ea typeface="Cambria Math"/>
                                </a:rPr>
                                <m:t>𝑎</m:t>
                              </m:r>
                              <m:r>
                                <a:rPr lang="tr-TR" sz="1800" b="0" i="1" smtClean="0">
                                  <a:latin typeface="Cambria Math"/>
                                  <a:ea typeface="Cambria Math"/>
                                </a:rPr>
                                <m:t>)≤1</m:t>
                              </m:r>
                            </m:e>
                            <m:e>
                              <m:nary>
                                <m:naryPr>
                                  <m:chr m:val="∑"/>
                                  <m:supHide m:val="on"/>
                                  <m:ctrlPr>
                                    <a:rPr lang="tr-TR" sz="1800" b="0" i="1" smtClean="0">
                                      <a:latin typeface="Cambria Math" panose="02040503050406030204" pitchFamily="18" charset="0"/>
                                      <a:ea typeface="Cambria Math"/>
                                    </a:rPr>
                                  </m:ctrlPr>
                                </m:naryPr>
                                <m:sub>
                                  <m:r>
                                    <m:rPr>
                                      <m:brk m:alnAt="7"/>
                                    </m:rPr>
                                    <a:rPr lang="tr-TR" sz="1800" b="0" i="1" smtClean="0">
                                      <a:latin typeface="Cambria Math"/>
                                      <a:ea typeface="Cambria Math"/>
                                    </a:rPr>
                                    <m:t>𝑎</m:t>
                                  </m:r>
                                  <m:r>
                                    <a:rPr lang="tr-TR" sz="1800" b="0" i="1" smtClean="0">
                                      <a:latin typeface="Cambria Math"/>
                                      <a:ea typeface="Cambria Math"/>
                                    </a:rPr>
                                    <m:t>∈</m:t>
                                  </m:r>
                                  <m:r>
                                    <a:rPr lang="tr-TR" sz="1800" b="0" i="1" smtClean="0">
                                      <a:latin typeface="Cambria Math"/>
                                      <a:ea typeface="Cambria Math"/>
                                    </a:rPr>
                                    <m:t>𝐴</m:t>
                                  </m:r>
                                </m:sub>
                                <m:sup/>
                                <m:e>
                                  <m:r>
                                    <a:rPr lang="tr-TR" sz="2000" i="1">
                                      <a:latin typeface="Cambria Math"/>
                                      <a:ea typeface="Cambria Math"/>
                                    </a:rPr>
                                    <m:t>𝜙</m:t>
                                  </m:r>
                                  <m:r>
                                    <a:rPr lang="tr-TR" sz="2000" i="1">
                                      <a:latin typeface="Cambria Math"/>
                                    </a:rPr>
                                    <m:t>(</m:t>
                                  </m:r>
                                  <m:r>
                                    <a:rPr lang="tr-TR" sz="2000" i="1">
                                      <a:latin typeface="Cambria Math"/>
                                      <a:ea typeface="Cambria Math"/>
                                    </a:rPr>
                                    <m:t>𝑎</m:t>
                                  </m:r>
                                  <m:r>
                                    <a:rPr lang="tr-TR" sz="2000" i="1">
                                      <a:latin typeface="Cambria Math"/>
                                      <a:ea typeface="Cambria Math"/>
                                    </a:rPr>
                                    <m:t>)</m:t>
                                  </m:r>
                                  <m:r>
                                    <m:rPr>
                                      <m:nor/>
                                    </m:rPr>
                                    <a:rPr lang="tr-TR" sz="2000" b="0" i="0" smtClean="0">
                                      <a:latin typeface="Cambria Math"/>
                                      <a:ea typeface="Cambria Math"/>
                                    </a:rPr>
                                    <m:t>=</m:t>
                                  </m:r>
                                  <m:r>
                                    <m:rPr>
                                      <m:nor/>
                                    </m:rPr>
                                    <a:rPr lang="tr-TR" sz="2000" dirty="0">
                                      <a:latin typeface="Book Antiqua" pitchFamily="18" charset="0"/>
                                    </a:rPr>
                                    <m:t> 0</m:t>
                                  </m:r>
                                </m:e>
                              </m:nary>
                            </m:e>
                          </m:eqArr>
                        </m:e>
                      </m:d>
                    </m:oMath>
                  </m:oMathPara>
                </a14:m>
                <a:endParaRPr lang="en-US" sz="2000" dirty="0">
                  <a:latin typeface="Book Antiqua"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57199" y="1412776"/>
                <a:ext cx="8229600" cy="4896544"/>
              </a:xfrm>
              <a:blipFill rotWithShape="1">
                <a:blip r:embed="rId3"/>
                <a:stretch>
                  <a:fillRect l="-741" t="-498" r="-741"/>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002047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5" name="Table 4">
            <a:extLst>
              <a:ext uri="{FF2B5EF4-FFF2-40B4-BE49-F238E27FC236}">
                <a16:creationId xmlns:a16="http://schemas.microsoft.com/office/drawing/2014/main" id="{998DA762-118D-5025-771B-D4A74AFC9AB6}"/>
              </a:ext>
            </a:extLst>
          </p:cNvPr>
          <p:cNvGraphicFramePr>
            <a:graphicFrameLocks noGrp="1"/>
          </p:cNvGraphicFramePr>
          <p:nvPr>
            <p:extLst>
              <p:ext uri="{D42A27DB-BD31-4B8C-83A1-F6EECF244321}">
                <p14:modId xmlns:p14="http://schemas.microsoft.com/office/powerpoint/2010/main" val="2420502505"/>
              </p:ext>
            </p:extLst>
          </p:nvPr>
        </p:nvGraphicFramePr>
        <p:xfrm>
          <a:off x="430543" y="1484784"/>
          <a:ext cx="2701299" cy="1175596"/>
        </p:xfrm>
        <a:graphic>
          <a:graphicData uri="http://schemas.openxmlformats.org/drawingml/2006/table">
            <a:tbl>
              <a:tblPr>
                <a:tableStyleId>{1FECB4D8-DB02-4DC6-A0A2-4F2EBAE1DC90}</a:tableStyleId>
              </a:tblPr>
              <a:tblGrid>
                <a:gridCol w="1089795">
                  <a:extLst>
                    <a:ext uri="{9D8B030D-6E8A-4147-A177-3AD203B41FA5}">
                      <a16:colId xmlns:a16="http://schemas.microsoft.com/office/drawing/2014/main" val="2409091026"/>
                    </a:ext>
                  </a:extLst>
                </a:gridCol>
                <a:gridCol w="684020">
                  <a:extLst>
                    <a:ext uri="{9D8B030D-6E8A-4147-A177-3AD203B41FA5}">
                      <a16:colId xmlns:a16="http://schemas.microsoft.com/office/drawing/2014/main" val="806054822"/>
                    </a:ext>
                  </a:extLst>
                </a:gridCol>
                <a:gridCol w="463742">
                  <a:extLst>
                    <a:ext uri="{9D8B030D-6E8A-4147-A177-3AD203B41FA5}">
                      <a16:colId xmlns:a16="http://schemas.microsoft.com/office/drawing/2014/main" val="780867199"/>
                    </a:ext>
                  </a:extLst>
                </a:gridCol>
                <a:gridCol w="463742">
                  <a:extLst>
                    <a:ext uri="{9D8B030D-6E8A-4147-A177-3AD203B41FA5}">
                      <a16:colId xmlns:a16="http://schemas.microsoft.com/office/drawing/2014/main" val="1692657447"/>
                    </a:ext>
                  </a:extLst>
                </a:gridCol>
              </a:tblGrid>
              <a:tr h="293899">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l" fontAlgn="b"/>
                      <a:r>
                        <a:rPr lang="en-US" sz="1200" b="0" u="none" strike="noStrike">
                          <a:solidFill>
                            <a:srgbClr val="000000"/>
                          </a:solidFill>
                          <a:effectLst/>
                        </a:rPr>
                        <a:t>Gen. Kriter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Q</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P</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874429303"/>
                  </a:ext>
                </a:extLst>
              </a:tr>
              <a:tr h="293899">
                <a:tc>
                  <a:txBody>
                    <a:bodyPr/>
                    <a:lstStyle/>
                    <a:p>
                      <a:pPr algn="ctr" fontAlgn="b"/>
                      <a:r>
                        <a:rPr lang="en-US" sz="1200" b="0" u="none" strike="noStrike">
                          <a:solidFill>
                            <a:srgbClr val="000000"/>
                          </a:solidFill>
                          <a:effectLst/>
                        </a:rPr>
                        <a:t>Kriter 1</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l" fontAlgn="b"/>
                      <a:r>
                        <a:rPr lang="en-US" sz="1200" b="0" u="none" strike="noStrike" dirty="0">
                          <a:solidFill>
                            <a:srgbClr val="000000"/>
                          </a:solidFill>
                          <a:effectLst/>
                        </a:rPr>
                        <a:t>U Shaped</a:t>
                      </a:r>
                      <a:endParaRPr lang="en-US" sz="12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4</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87852820"/>
                  </a:ext>
                </a:extLst>
              </a:tr>
              <a:tr h="293899">
                <a:tc>
                  <a:txBody>
                    <a:bodyPr/>
                    <a:lstStyle/>
                    <a:p>
                      <a:pPr algn="ctr" fontAlgn="b"/>
                      <a:r>
                        <a:rPr lang="en-US" sz="1200" b="0" u="none" strike="noStrike">
                          <a:solidFill>
                            <a:srgbClr val="000000"/>
                          </a:solidFill>
                          <a:effectLst/>
                        </a:rPr>
                        <a:t>Kriter 2</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l" fontAlgn="b"/>
                      <a:r>
                        <a:rPr lang="en-US" sz="1200" b="0" u="none" strike="noStrike">
                          <a:solidFill>
                            <a:srgbClr val="000000"/>
                          </a:solidFill>
                          <a:effectLst/>
                        </a:rPr>
                        <a:t>V Shaped</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12</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774823335"/>
                  </a:ext>
                </a:extLst>
              </a:tr>
              <a:tr h="293899">
                <a:tc>
                  <a:txBody>
                    <a:bodyPr/>
                    <a:lstStyle/>
                    <a:p>
                      <a:pPr algn="ctr" fontAlgn="b"/>
                      <a:r>
                        <a:rPr lang="en-US" sz="1200" b="0" u="none" strike="noStrike">
                          <a:solidFill>
                            <a:srgbClr val="000000"/>
                          </a:solidFill>
                          <a:effectLst/>
                        </a:rPr>
                        <a:t>Kriter 3</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l" fontAlgn="b"/>
                      <a:r>
                        <a:rPr lang="en-US" sz="1200" b="0" u="none" strike="noStrike">
                          <a:solidFill>
                            <a:srgbClr val="000000"/>
                          </a:solidFill>
                          <a:effectLst/>
                        </a:rPr>
                        <a:t>Level</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dirty="0">
                          <a:solidFill>
                            <a:srgbClr val="000000"/>
                          </a:solidFill>
                          <a:effectLst/>
                        </a:rPr>
                        <a:t>12</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79858042"/>
                  </a:ext>
                </a:extLst>
              </a:tr>
            </a:tbl>
          </a:graphicData>
        </a:graphic>
      </p:graphicFrame>
      <p:graphicFrame>
        <p:nvGraphicFramePr>
          <p:cNvPr id="6" name="Table 5">
            <a:extLst>
              <a:ext uri="{FF2B5EF4-FFF2-40B4-BE49-F238E27FC236}">
                <a16:creationId xmlns:a16="http://schemas.microsoft.com/office/drawing/2014/main" id="{A355BEA1-DD6B-CE3F-EA3C-CCD939C11474}"/>
              </a:ext>
            </a:extLst>
          </p:cNvPr>
          <p:cNvGraphicFramePr>
            <a:graphicFrameLocks noGrp="1"/>
          </p:cNvGraphicFramePr>
          <p:nvPr>
            <p:extLst>
              <p:ext uri="{D42A27DB-BD31-4B8C-83A1-F6EECF244321}">
                <p14:modId xmlns:p14="http://schemas.microsoft.com/office/powerpoint/2010/main" val="2730112527"/>
              </p:ext>
            </p:extLst>
          </p:nvPr>
        </p:nvGraphicFramePr>
        <p:xfrm>
          <a:off x="3707904" y="1373336"/>
          <a:ext cx="4392489" cy="1479597"/>
        </p:xfrm>
        <a:graphic>
          <a:graphicData uri="http://schemas.openxmlformats.org/drawingml/2006/table">
            <a:tbl>
              <a:tblPr firstRow="1" firstCol="1" lastRow="1">
                <a:tableStyleId>{1FECB4D8-DB02-4DC6-A0A2-4F2EBAE1DC90}</a:tableStyleId>
              </a:tblPr>
              <a:tblGrid>
                <a:gridCol w="2020029">
                  <a:extLst>
                    <a:ext uri="{9D8B030D-6E8A-4147-A177-3AD203B41FA5}">
                      <a16:colId xmlns:a16="http://schemas.microsoft.com/office/drawing/2014/main" val="2787739016"/>
                    </a:ext>
                  </a:extLst>
                </a:gridCol>
                <a:gridCol w="1005716">
                  <a:extLst>
                    <a:ext uri="{9D8B030D-6E8A-4147-A177-3AD203B41FA5}">
                      <a16:colId xmlns:a16="http://schemas.microsoft.com/office/drawing/2014/main" val="3291264335"/>
                    </a:ext>
                  </a:extLst>
                </a:gridCol>
                <a:gridCol w="683372">
                  <a:extLst>
                    <a:ext uri="{9D8B030D-6E8A-4147-A177-3AD203B41FA5}">
                      <a16:colId xmlns:a16="http://schemas.microsoft.com/office/drawing/2014/main" val="4131591783"/>
                    </a:ext>
                  </a:extLst>
                </a:gridCol>
                <a:gridCol w="683372">
                  <a:extLst>
                    <a:ext uri="{9D8B030D-6E8A-4147-A177-3AD203B41FA5}">
                      <a16:colId xmlns:a16="http://schemas.microsoft.com/office/drawing/2014/main" val="888946296"/>
                    </a:ext>
                  </a:extLst>
                </a:gridCol>
              </a:tblGrid>
              <a:tr h="211371">
                <a:tc>
                  <a:txBody>
                    <a:bodyPr/>
                    <a:lstStyle/>
                    <a:p>
                      <a:pPr algn="ctr" fontAlgn="b"/>
                      <a:r>
                        <a:rPr lang="en-US" sz="1200" b="0" u="none" strike="noStrike">
                          <a:solidFill>
                            <a:srgbClr val="000000"/>
                          </a:solidFill>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gridSpan="3">
                  <a:txBody>
                    <a:bodyPr/>
                    <a:lstStyle/>
                    <a:p>
                      <a:pPr algn="ctr" fontAlgn="b"/>
                      <a:r>
                        <a:rPr lang="en-US" sz="1200" b="0" u="none" strike="noStrike">
                          <a:solidFill>
                            <a:srgbClr val="000000"/>
                          </a:solidFill>
                          <a:effectLst/>
                        </a:rPr>
                        <a:t>Kriterler</a:t>
                      </a:r>
                      <a:endParaRPr lang="en-US" sz="1200" b="0"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02012643"/>
                  </a:ext>
                </a:extLst>
              </a:tr>
              <a:tr h="211371">
                <a:tc>
                  <a:txBody>
                    <a:bodyPr/>
                    <a:lstStyle/>
                    <a:p>
                      <a:pPr algn="ctr" fontAlgn="b"/>
                      <a:r>
                        <a:rPr lang="en-US" sz="1200" b="0" u="none" strike="noStrike">
                          <a:solidFill>
                            <a:srgbClr val="000000"/>
                          </a:solidFill>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324058561"/>
                  </a:ext>
                </a:extLst>
              </a:tr>
              <a:tr h="211371">
                <a:tc>
                  <a:txBody>
                    <a:bodyPr/>
                    <a:lstStyle/>
                    <a:p>
                      <a:pPr algn="ctr" fontAlgn="b"/>
                      <a:r>
                        <a:rPr lang="en-US" sz="1200" b="0" u="none" strike="noStrike">
                          <a:solidFill>
                            <a:srgbClr val="000000"/>
                          </a:solidFill>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max</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max</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dirty="0">
                          <a:solidFill>
                            <a:srgbClr val="000000"/>
                          </a:solidFill>
                          <a:effectLst/>
                        </a:rPr>
                        <a:t>min</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515962589"/>
                  </a:ext>
                </a:extLst>
              </a:tr>
              <a:tr h="211371">
                <a:tc>
                  <a:txBody>
                    <a:bodyPr/>
                    <a:lstStyle/>
                    <a:p>
                      <a:pPr algn="ctr" fontAlgn="b"/>
                      <a:r>
                        <a:rPr lang="en-US" sz="1200" b="0" u="none" strike="noStrike">
                          <a:solidFill>
                            <a:srgbClr val="000000"/>
                          </a:solidFill>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25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25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53130587"/>
                  </a:ext>
                </a:extLst>
              </a:tr>
              <a:tr h="211371">
                <a:tc>
                  <a:txBody>
                    <a:bodyPr/>
                    <a:lstStyle/>
                    <a:p>
                      <a:pPr algn="ctr" fontAlgn="b"/>
                      <a:r>
                        <a:rPr lang="en-US" sz="1200" b="0" u="none" strike="noStrike">
                          <a:solidFill>
                            <a:srgbClr val="000000"/>
                          </a:solidFill>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847836464"/>
                  </a:ext>
                </a:extLst>
              </a:tr>
              <a:tr h="211371">
                <a:tc>
                  <a:txBody>
                    <a:bodyPr/>
                    <a:lstStyle/>
                    <a:p>
                      <a:pPr algn="ctr" fontAlgn="b"/>
                      <a:r>
                        <a:rPr lang="en-US" sz="1200" b="0" u="none" strike="noStrike">
                          <a:solidFill>
                            <a:srgbClr val="000000"/>
                          </a:solidFill>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20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15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45636791"/>
                  </a:ext>
                </a:extLst>
              </a:tr>
              <a:tr h="211371">
                <a:tc>
                  <a:txBody>
                    <a:bodyPr/>
                    <a:lstStyle/>
                    <a:p>
                      <a:pPr algn="ctr" fontAlgn="b"/>
                      <a:r>
                        <a:rPr lang="en-US" sz="1200" b="1" u="none" strike="noStrike">
                          <a:solidFill>
                            <a:srgbClr val="000000"/>
                          </a:solidFill>
                          <a:effectLst/>
                        </a:rPr>
                        <a:t>Ağırlık </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a:solidFill>
                            <a:srgbClr val="000000"/>
                          </a:solidFill>
                          <a:effectLst/>
                        </a:rPr>
                        <a:t>0.35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b="0" u="none" strike="noStrike" dirty="0">
                          <a:solidFill>
                            <a:srgbClr val="000000"/>
                          </a:solidFill>
                          <a:effectLst/>
                        </a:rPr>
                        <a:t>0.35</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61808113"/>
                  </a:ext>
                </a:extLst>
              </a:tr>
            </a:tbl>
          </a:graphicData>
        </a:graphic>
      </p:graphicFrame>
      <p:graphicFrame>
        <p:nvGraphicFramePr>
          <p:cNvPr id="7" name="Table 6">
            <a:extLst>
              <a:ext uri="{FF2B5EF4-FFF2-40B4-BE49-F238E27FC236}">
                <a16:creationId xmlns:a16="http://schemas.microsoft.com/office/drawing/2014/main" id="{D579F699-8829-00C8-9333-E017DDC711C3}"/>
              </a:ext>
            </a:extLst>
          </p:cNvPr>
          <p:cNvGraphicFramePr>
            <a:graphicFrameLocks noGrp="1"/>
          </p:cNvGraphicFramePr>
          <p:nvPr>
            <p:extLst>
              <p:ext uri="{D42A27DB-BD31-4B8C-83A1-F6EECF244321}">
                <p14:modId xmlns:p14="http://schemas.microsoft.com/office/powerpoint/2010/main" val="1235175946"/>
              </p:ext>
            </p:extLst>
          </p:nvPr>
        </p:nvGraphicFramePr>
        <p:xfrm>
          <a:off x="457201" y="3259694"/>
          <a:ext cx="8229598" cy="1196617"/>
        </p:xfrm>
        <a:graphic>
          <a:graphicData uri="http://schemas.openxmlformats.org/drawingml/2006/table">
            <a:tbl>
              <a:tblPr>
                <a:tableStyleId>{2D5ABB26-0587-4C30-8999-92F81FD0307C}</a:tableStyleId>
              </a:tblPr>
              <a:tblGrid>
                <a:gridCol w="1151164">
                  <a:extLst>
                    <a:ext uri="{9D8B030D-6E8A-4147-A177-3AD203B41FA5}">
                      <a16:colId xmlns:a16="http://schemas.microsoft.com/office/drawing/2014/main" val="590604965"/>
                    </a:ext>
                  </a:extLst>
                </a:gridCol>
                <a:gridCol w="722539">
                  <a:extLst>
                    <a:ext uri="{9D8B030D-6E8A-4147-A177-3AD203B41FA5}">
                      <a16:colId xmlns:a16="http://schemas.microsoft.com/office/drawing/2014/main" val="1624672212"/>
                    </a:ext>
                  </a:extLst>
                </a:gridCol>
                <a:gridCol w="489857">
                  <a:extLst>
                    <a:ext uri="{9D8B030D-6E8A-4147-A177-3AD203B41FA5}">
                      <a16:colId xmlns:a16="http://schemas.microsoft.com/office/drawing/2014/main" val="2152923525"/>
                    </a:ext>
                  </a:extLst>
                </a:gridCol>
                <a:gridCol w="489857">
                  <a:extLst>
                    <a:ext uri="{9D8B030D-6E8A-4147-A177-3AD203B41FA5}">
                      <a16:colId xmlns:a16="http://schemas.microsoft.com/office/drawing/2014/main" val="4130234256"/>
                    </a:ext>
                  </a:extLst>
                </a:gridCol>
                <a:gridCol w="489857">
                  <a:extLst>
                    <a:ext uri="{9D8B030D-6E8A-4147-A177-3AD203B41FA5}">
                      <a16:colId xmlns:a16="http://schemas.microsoft.com/office/drawing/2014/main" val="3756440674"/>
                    </a:ext>
                  </a:extLst>
                </a:gridCol>
                <a:gridCol w="749481">
                  <a:extLst>
                    <a:ext uri="{9D8B030D-6E8A-4147-A177-3AD203B41FA5}">
                      <a16:colId xmlns:a16="http://schemas.microsoft.com/office/drawing/2014/main" val="2307303915"/>
                    </a:ext>
                  </a:extLst>
                </a:gridCol>
                <a:gridCol w="389436">
                  <a:extLst>
                    <a:ext uri="{9D8B030D-6E8A-4147-A177-3AD203B41FA5}">
                      <a16:colId xmlns:a16="http://schemas.microsoft.com/office/drawing/2014/main" val="445353974"/>
                    </a:ext>
                  </a:extLst>
                </a:gridCol>
                <a:gridCol w="489857">
                  <a:extLst>
                    <a:ext uri="{9D8B030D-6E8A-4147-A177-3AD203B41FA5}">
                      <a16:colId xmlns:a16="http://schemas.microsoft.com/office/drawing/2014/main" val="3443766646"/>
                    </a:ext>
                  </a:extLst>
                </a:gridCol>
                <a:gridCol w="551090">
                  <a:extLst>
                    <a:ext uri="{9D8B030D-6E8A-4147-A177-3AD203B41FA5}">
                      <a16:colId xmlns:a16="http://schemas.microsoft.com/office/drawing/2014/main" val="3537135462"/>
                    </a:ext>
                  </a:extLst>
                </a:gridCol>
                <a:gridCol w="673554">
                  <a:extLst>
                    <a:ext uri="{9D8B030D-6E8A-4147-A177-3AD203B41FA5}">
                      <a16:colId xmlns:a16="http://schemas.microsoft.com/office/drawing/2014/main" val="1187079227"/>
                    </a:ext>
                  </a:extLst>
                </a:gridCol>
                <a:gridCol w="749481">
                  <a:extLst>
                    <a:ext uri="{9D8B030D-6E8A-4147-A177-3AD203B41FA5}">
                      <a16:colId xmlns:a16="http://schemas.microsoft.com/office/drawing/2014/main" val="3458542103"/>
                    </a:ext>
                  </a:extLst>
                </a:gridCol>
                <a:gridCol w="389436">
                  <a:extLst>
                    <a:ext uri="{9D8B030D-6E8A-4147-A177-3AD203B41FA5}">
                      <a16:colId xmlns:a16="http://schemas.microsoft.com/office/drawing/2014/main" val="1719937591"/>
                    </a:ext>
                  </a:extLst>
                </a:gridCol>
                <a:gridCol w="416379">
                  <a:extLst>
                    <a:ext uri="{9D8B030D-6E8A-4147-A177-3AD203B41FA5}">
                      <a16:colId xmlns:a16="http://schemas.microsoft.com/office/drawing/2014/main" val="1815737404"/>
                    </a:ext>
                  </a:extLst>
                </a:gridCol>
                <a:gridCol w="477610">
                  <a:extLst>
                    <a:ext uri="{9D8B030D-6E8A-4147-A177-3AD203B41FA5}">
                      <a16:colId xmlns:a16="http://schemas.microsoft.com/office/drawing/2014/main" val="203916658"/>
                    </a:ext>
                  </a:extLst>
                </a:gridCol>
              </a:tblGrid>
              <a:tr h="330101">
                <a:tc>
                  <a:txBody>
                    <a:bodyPr/>
                    <a:lstStyle/>
                    <a:p>
                      <a:pPr algn="l" fontAlgn="b"/>
                      <a:r>
                        <a:rPr lang="en-US" sz="1100" b="0" u="none" strike="noStrike" dirty="0">
                          <a:solidFill>
                            <a:srgbClr val="000000"/>
                          </a:solidFill>
                          <a:effectLst/>
                        </a:rPr>
                        <a:t>D1(</a:t>
                      </a:r>
                      <a:r>
                        <a:rPr lang="en-US" sz="1100" b="0" u="none" strike="noStrike" dirty="0" err="1">
                          <a:solidFill>
                            <a:srgbClr val="000000"/>
                          </a:solidFill>
                          <a:effectLst/>
                        </a:rPr>
                        <a:t>a,b</a:t>
                      </a:r>
                      <a:r>
                        <a:rPr lang="en-US" sz="1100" b="0" u="none" strike="noStrike" dirty="0">
                          <a:solidFill>
                            <a:srgbClr val="000000"/>
                          </a:solidFill>
                          <a:effectLst/>
                        </a:rPr>
                        <a:t>) FARKLARI</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2">
                  <a:txBody>
                    <a:bodyPr/>
                    <a:lstStyle/>
                    <a:p>
                      <a:pPr algn="l" fontAlgn="b"/>
                      <a:r>
                        <a:rPr lang="en-US" sz="1100" b="0" u="none" strike="noStrike" dirty="0">
                          <a:solidFill>
                            <a:srgbClr val="000000"/>
                          </a:solidFill>
                          <a:effectLst/>
                        </a:rPr>
                        <a:t>D2(</a:t>
                      </a:r>
                      <a:r>
                        <a:rPr lang="en-US" sz="1100" b="0" u="none" strike="noStrike" dirty="0" err="1">
                          <a:solidFill>
                            <a:srgbClr val="000000"/>
                          </a:solidFill>
                          <a:effectLst/>
                        </a:rPr>
                        <a:t>a,b</a:t>
                      </a:r>
                      <a:r>
                        <a:rPr lang="en-US" sz="1100" b="0" u="none" strike="noStrike" dirty="0">
                          <a:solidFill>
                            <a:srgbClr val="000000"/>
                          </a:solidFill>
                          <a:effectLst/>
                        </a:rPr>
                        <a:t>) FARKLARI</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hMerge="1">
                  <a:txBody>
                    <a:bodyPr/>
                    <a:lstStyle/>
                    <a:p>
                      <a:endParaRPr lang="tr-TR"/>
                    </a:p>
                  </a:txBody>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2">
                  <a:txBody>
                    <a:bodyPr/>
                    <a:lstStyle/>
                    <a:p>
                      <a:pPr algn="l" fontAlgn="b"/>
                      <a:r>
                        <a:rPr lang="en-US" sz="1100" b="0" u="none" strike="noStrike" dirty="0">
                          <a:solidFill>
                            <a:srgbClr val="000000"/>
                          </a:solidFill>
                          <a:effectLst/>
                        </a:rPr>
                        <a:t>D3(</a:t>
                      </a:r>
                      <a:r>
                        <a:rPr lang="en-US" sz="1100" b="0" u="none" strike="noStrike" dirty="0" err="1">
                          <a:solidFill>
                            <a:srgbClr val="000000"/>
                          </a:solidFill>
                          <a:effectLst/>
                        </a:rPr>
                        <a:t>a,b</a:t>
                      </a:r>
                      <a:r>
                        <a:rPr lang="en-US" sz="1100" b="0" u="none" strike="noStrike" dirty="0">
                          <a:solidFill>
                            <a:srgbClr val="000000"/>
                          </a:solidFill>
                          <a:effectLst/>
                        </a:rPr>
                        <a:t>) FARKLARI</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tr-TR"/>
                    </a:p>
                  </a:txBody>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79854469"/>
                  </a:ext>
                </a:extLst>
              </a:tr>
              <a:tr h="330101">
                <a:tc>
                  <a:txBody>
                    <a:bodyPr/>
                    <a:lstStyle/>
                    <a:p>
                      <a:pPr algn="ctr" fontAlgn="b"/>
                      <a:r>
                        <a:rPr lang="en-US" sz="1100" b="0" u="none" strike="noStrike">
                          <a:solidFill>
                            <a:srgbClr val="000000"/>
                          </a:solidFill>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dirty="0">
                          <a:solidFill>
                            <a:srgbClr val="000000"/>
                          </a:solidFill>
                          <a:effectLst/>
                        </a:rPr>
                        <a:t>A</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dirty="0">
                          <a:solidFill>
                            <a:srgbClr val="000000"/>
                          </a:solidFill>
                          <a:effectLst/>
                        </a:rPr>
                        <a:t>B</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A</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B</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dirty="0" err="1">
                          <a:solidFill>
                            <a:srgbClr val="000000"/>
                          </a:solidFill>
                          <a:effectLst/>
                        </a:rPr>
                        <a:t>Alternatifler</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A</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B</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30944399"/>
                  </a:ext>
                </a:extLst>
              </a:tr>
              <a:tr h="178805">
                <a:tc>
                  <a:txBody>
                    <a:bodyPr/>
                    <a:lstStyle/>
                    <a:p>
                      <a:pPr algn="ctr" fontAlgn="b"/>
                      <a:r>
                        <a:rPr lang="en-US" sz="1100" b="0" u="none" strike="noStrike">
                          <a:solidFill>
                            <a:srgbClr val="000000"/>
                          </a:solidFill>
                          <a:effectLst/>
                        </a:rPr>
                        <a:t>A</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dirty="0">
                          <a:solidFill>
                            <a:srgbClr val="000000"/>
                          </a:solidFill>
                          <a:effectLst/>
                        </a:rPr>
                        <a:t>-15</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A</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10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15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A</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a:solidFill>
                            <a:srgbClr val="000000"/>
                          </a:solidFill>
                          <a:effectLst/>
                        </a:rPr>
                        <a:t>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20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10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077516535"/>
                  </a:ext>
                </a:extLst>
              </a:tr>
              <a:tr h="178805">
                <a:tc>
                  <a:txBody>
                    <a:bodyPr/>
                    <a:lstStyle/>
                    <a:p>
                      <a:pPr algn="ctr" fontAlgn="b"/>
                      <a:r>
                        <a:rPr lang="en-US" sz="1100" b="0" u="none" strike="noStrike">
                          <a:solidFill>
                            <a:srgbClr val="000000"/>
                          </a:solidFill>
                          <a:effectLst/>
                        </a:rPr>
                        <a:t>B</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dirty="0">
                          <a:solidFill>
                            <a:srgbClr val="000000"/>
                          </a:solidFill>
                          <a:effectLst/>
                        </a:rPr>
                        <a:t>-10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B</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-10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5</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B</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a:solidFill>
                            <a:srgbClr val="000000"/>
                          </a:solidFill>
                          <a:effectLst/>
                        </a:rPr>
                        <a:t>-20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-10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42323534"/>
                  </a:ext>
                </a:extLst>
              </a:tr>
              <a:tr h="178805">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15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a:solidFill>
                            <a:srgbClr val="000000"/>
                          </a:solidFill>
                          <a:effectLst/>
                        </a:rPr>
                        <a:t>10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u="none" strike="noStrike" dirty="0">
                          <a:solidFill>
                            <a:srgbClr val="000000"/>
                          </a:solidFill>
                          <a:effectLst/>
                        </a:rPr>
                        <a:t>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-15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a:solidFill>
                            <a:srgbClr val="000000"/>
                          </a:solidFill>
                          <a:effectLst/>
                        </a:rPr>
                        <a:t>-5</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100" b="0" u="none" strike="noStrike" dirty="0">
                          <a:solidFill>
                            <a:srgbClr val="000000"/>
                          </a:solidFill>
                          <a:effectLst/>
                        </a:rPr>
                        <a:t>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US" sz="1100" b="0" u="none" strike="noStrike">
                          <a:solidFill>
                            <a:srgbClr val="000000"/>
                          </a:solidFill>
                          <a:effectLst/>
                        </a:rPr>
                        <a:t>C</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a:solidFill>
                            <a:srgbClr val="000000"/>
                          </a:solidFill>
                          <a:effectLst/>
                        </a:rPr>
                        <a:t>-10</a:t>
                      </a:r>
                      <a:endParaRPr lang="en-US" sz="1100" b="0" i="0" u="none" strike="noStrike">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10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100" b="0" u="none" strike="noStrike" dirty="0">
                          <a:solidFill>
                            <a:srgbClr val="000000"/>
                          </a:solidFill>
                          <a:effectLst/>
                        </a:rPr>
                        <a:t>0</a:t>
                      </a:r>
                      <a:endParaRPr lang="en-US" sz="1100" b="0" i="0" u="none" strike="noStrike" dirty="0">
                        <a:solidFill>
                          <a:srgbClr val="000000"/>
                        </a:solidFill>
                        <a:effectLst/>
                        <a:latin typeface="Book Antiqua" panose="0204060205030503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212785069"/>
                  </a:ext>
                </a:extLst>
              </a:tr>
            </a:tbl>
          </a:graphicData>
        </a:graphic>
      </p:graphicFrame>
      <p:sp>
        <p:nvSpPr>
          <p:cNvPr id="8" name="Callout: Line 7">
            <a:extLst>
              <a:ext uri="{FF2B5EF4-FFF2-40B4-BE49-F238E27FC236}">
                <a16:creationId xmlns:a16="http://schemas.microsoft.com/office/drawing/2014/main" id="{EB8D9D08-BCCE-A4EF-F9E4-595F07046838}"/>
              </a:ext>
            </a:extLst>
          </p:cNvPr>
          <p:cNvSpPr/>
          <p:nvPr/>
        </p:nvSpPr>
        <p:spPr>
          <a:xfrm>
            <a:off x="7884368" y="365101"/>
            <a:ext cx="1259632" cy="2036564"/>
          </a:xfrm>
          <a:prstGeom prst="borderCallout1">
            <a:avLst>
              <a:gd name="adj1" fmla="val 18750"/>
              <a:gd name="adj2" fmla="val -8333"/>
              <a:gd name="adj3" fmla="val 61204"/>
              <a:gd name="adj4" fmla="val -26176"/>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a:solidFill>
                  <a:schemeClr val="tx1"/>
                </a:solidFill>
              </a:rPr>
              <a:t>EGER MALIYET KRİTERİ İSE Pj(A,B)=-F(dj(a,b)) OLARAK HESAPLANIR.</a:t>
            </a:r>
            <a:endParaRPr lang="tr-TR" sz="1200" dirty="0">
              <a:solidFill>
                <a:schemeClr val="tx1"/>
              </a:solidFill>
            </a:endParaRPr>
          </a:p>
        </p:txBody>
      </p:sp>
      <p:graphicFrame>
        <p:nvGraphicFramePr>
          <p:cNvPr id="9" name="Table 8">
            <a:extLst>
              <a:ext uri="{FF2B5EF4-FFF2-40B4-BE49-F238E27FC236}">
                <a16:creationId xmlns:a16="http://schemas.microsoft.com/office/drawing/2014/main" id="{1F068448-7A56-D3C6-BFBD-1C8ADBA269EE}"/>
              </a:ext>
            </a:extLst>
          </p:cNvPr>
          <p:cNvGraphicFramePr>
            <a:graphicFrameLocks noGrp="1"/>
          </p:cNvGraphicFramePr>
          <p:nvPr>
            <p:extLst>
              <p:ext uri="{D42A27DB-BD31-4B8C-83A1-F6EECF244321}">
                <p14:modId xmlns:p14="http://schemas.microsoft.com/office/powerpoint/2010/main" val="1507397604"/>
              </p:ext>
            </p:extLst>
          </p:nvPr>
        </p:nvGraphicFramePr>
        <p:xfrm>
          <a:off x="395532" y="4930622"/>
          <a:ext cx="8229604" cy="1013798"/>
        </p:xfrm>
        <a:graphic>
          <a:graphicData uri="http://schemas.openxmlformats.org/drawingml/2006/table">
            <a:tbl>
              <a:tblPr/>
              <a:tblGrid>
                <a:gridCol w="1077413">
                  <a:extLst>
                    <a:ext uri="{9D8B030D-6E8A-4147-A177-3AD203B41FA5}">
                      <a16:colId xmlns:a16="http://schemas.microsoft.com/office/drawing/2014/main" val="1199552355"/>
                    </a:ext>
                  </a:extLst>
                </a:gridCol>
                <a:gridCol w="676248">
                  <a:extLst>
                    <a:ext uri="{9D8B030D-6E8A-4147-A177-3AD203B41FA5}">
                      <a16:colId xmlns:a16="http://schemas.microsoft.com/office/drawing/2014/main" val="1362666325"/>
                    </a:ext>
                  </a:extLst>
                </a:gridCol>
                <a:gridCol w="458474">
                  <a:extLst>
                    <a:ext uri="{9D8B030D-6E8A-4147-A177-3AD203B41FA5}">
                      <a16:colId xmlns:a16="http://schemas.microsoft.com/office/drawing/2014/main" val="4109534208"/>
                    </a:ext>
                  </a:extLst>
                </a:gridCol>
                <a:gridCol w="458474">
                  <a:extLst>
                    <a:ext uri="{9D8B030D-6E8A-4147-A177-3AD203B41FA5}">
                      <a16:colId xmlns:a16="http://schemas.microsoft.com/office/drawing/2014/main" val="3753085878"/>
                    </a:ext>
                  </a:extLst>
                </a:gridCol>
                <a:gridCol w="458474">
                  <a:extLst>
                    <a:ext uri="{9D8B030D-6E8A-4147-A177-3AD203B41FA5}">
                      <a16:colId xmlns:a16="http://schemas.microsoft.com/office/drawing/2014/main" val="698871926"/>
                    </a:ext>
                  </a:extLst>
                </a:gridCol>
                <a:gridCol w="871100">
                  <a:extLst>
                    <a:ext uri="{9D8B030D-6E8A-4147-A177-3AD203B41FA5}">
                      <a16:colId xmlns:a16="http://schemas.microsoft.com/office/drawing/2014/main" val="169455396"/>
                    </a:ext>
                  </a:extLst>
                </a:gridCol>
                <a:gridCol w="458474">
                  <a:extLst>
                    <a:ext uri="{9D8B030D-6E8A-4147-A177-3AD203B41FA5}">
                      <a16:colId xmlns:a16="http://schemas.microsoft.com/office/drawing/2014/main" val="680083356"/>
                    </a:ext>
                  </a:extLst>
                </a:gridCol>
                <a:gridCol w="458474">
                  <a:extLst>
                    <a:ext uri="{9D8B030D-6E8A-4147-A177-3AD203B41FA5}">
                      <a16:colId xmlns:a16="http://schemas.microsoft.com/office/drawing/2014/main" val="2065433176"/>
                    </a:ext>
                  </a:extLst>
                </a:gridCol>
                <a:gridCol w="515783">
                  <a:extLst>
                    <a:ext uri="{9D8B030D-6E8A-4147-A177-3AD203B41FA5}">
                      <a16:colId xmlns:a16="http://schemas.microsoft.com/office/drawing/2014/main" val="4268599792"/>
                    </a:ext>
                  </a:extLst>
                </a:gridCol>
                <a:gridCol w="630401">
                  <a:extLst>
                    <a:ext uri="{9D8B030D-6E8A-4147-A177-3AD203B41FA5}">
                      <a16:colId xmlns:a16="http://schemas.microsoft.com/office/drawing/2014/main" val="2330335186"/>
                    </a:ext>
                  </a:extLst>
                </a:gridCol>
                <a:gridCol w="871100">
                  <a:extLst>
                    <a:ext uri="{9D8B030D-6E8A-4147-A177-3AD203B41FA5}">
                      <a16:colId xmlns:a16="http://schemas.microsoft.com/office/drawing/2014/main" val="1629762779"/>
                    </a:ext>
                  </a:extLst>
                </a:gridCol>
                <a:gridCol w="458474">
                  <a:extLst>
                    <a:ext uri="{9D8B030D-6E8A-4147-A177-3AD203B41FA5}">
                      <a16:colId xmlns:a16="http://schemas.microsoft.com/office/drawing/2014/main" val="1494563957"/>
                    </a:ext>
                  </a:extLst>
                </a:gridCol>
                <a:gridCol w="389703">
                  <a:extLst>
                    <a:ext uri="{9D8B030D-6E8A-4147-A177-3AD203B41FA5}">
                      <a16:colId xmlns:a16="http://schemas.microsoft.com/office/drawing/2014/main" val="1458811008"/>
                    </a:ext>
                  </a:extLst>
                </a:gridCol>
                <a:gridCol w="447012">
                  <a:extLst>
                    <a:ext uri="{9D8B030D-6E8A-4147-A177-3AD203B41FA5}">
                      <a16:colId xmlns:a16="http://schemas.microsoft.com/office/drawing/2014/main" val="886346543"/>
                    </a:ext>
                  </a:extLst>
                </a:gridCol>
              </a:tblGrid>
              <a:tr h="298578">
                <a:tc>
                  <a:txBody>
                    <a:bodyPr/>
                    <a:lstStyle/>
                    <a:p>
                      <a:pPr algn="ctr" fontAlgn="b"/>
                      <a:r>
                        <a:rPr lang="en-US" sz="1100" b="0" i="0" u="none" strike="noStrike">
                          <a:solidFill>
                            <a:srgbClr val="000000"/>
                          </a:solidFill>
                          <a:effectLst/>
                          <a:latin typeface="Book Antiqua" panose="02040602050305030304" pitchFamily="18" charset="0"/>
                        </a:rPr>
                        <a:t>P DEĞERLERİ</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a:noFill/>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a:noFill/>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435846"/>
                  </a:ext>
                </a:extLst>
              </a:tr>
              <a:tr h="178805">
                <a:tc>
                  <a:txBody>
                    <a:bodyPr/>
                    <a:lstStyle/>
                    <a:p>
                      <a:pPr algn="ctr" fontAlgn="b"/>
                      <a:r>
                        <a:rPr lang="en-US" sz="1100" b="1" i="0" u="none" strike="noStrike">
                          <a:solidFill>
                            <a:srgbClr val="000000"/>
                          </a:solidFill>
                          <a:effectLst/>
                          <a:latin typeface="Book Antiqua" panose="02040602050305030304" pitchFamily="18" charset="0"/>
                        </a:rPr>
                        <a:t>Alternatifler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Book Antiqua" panose="02040602050305030304" pitchFamily="18" charset="0"/>
                        </a:rPr>
                        <a:t>Alternatifler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Book Antiqua" panose="02040602050305030304" pitchFamily="18" charset="0"/>
                        </a:rPr>
                        <a:t>Alternatifler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0931540"/>
                  </a:ext>
                </a:extLst>
              </a:tr>
              <a:tr h="178805">
                <a:tc>
                  <a:txBody>
                    <a:bodyPr/>
                    <a:lstStyle/>
                    <a:p>
                      <a:pPr algn="ctr" fontAlgn="b"/>
                      <a:r>
                        <a:rPr lang="en-US" sz="1100" b="0"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Book Antiqua" panose="02040602050305030304" pitchFamily="18" charset="0"/>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821873"/>
                  </a:ext>
                </a:extLst>
              </a:tr>
              <a:tr h="178805">
                <a:tc>
                  <a:txBody>
                    <a:bodyPr/>
                    <a:lstStyle/>
                    <a:p>
                      <a:pPr algn="ctr" fontAlgn="b"/>
                      <a:r>
                        <a:rPr lang="en-US" sz="1100" b="0" i="0" u="none" strike="noStrike">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Book Antiqua" panose="02040602050305030304" pitchFamily="18" charset="0"/>
                        </a:rPr>
                        <a:t>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211866"/>
                  </a:ext>
                </a:extLst>
              </a:tr>
              <a:tr h="178805">
                <a:tc>
                  <a:txBody>
                    <a:bodyPr/>
                    <a:lstStyle/>
                    <a:p>
                      <a:pPr algn="ctr" fontAlgn="b"/>
                      <a:r>
                        <a:rPr lang="en-US" sz="1100" b="0" i="0" u="none" strike="noStrike">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Book Antiqua" panose="02040602050305030304" pitchFamily="18" charset="0"/>
                        </a:rPr>
                        <a:t>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Book Antiqua" panose="02040602050305030304" pitchFamily="18" charset="0"/>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2443111"/>
                  </a:ext>
                </a:extLst>
              </a:tr>
            </a:tbl>
          </a:graphicData>
        </a:graphic>
      </p:graphicFrame>
    </p:spTree>
    <p:extLst>
      <p:ext uri="{BB962C8B-B14F-4D97-AF65-F5344CB8AC3E}">
        <p14:creationId xmlns:p14="http://schemas.microsoft.com/office/powerpoint/2010/main" val="694726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5205"/>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20</a:t>
            </a:fld>
            <a:endParaRPr lang="tr-TR" sz="1600" b="1" dirty="0">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mc:AlternateContent xmlns:mc="http://schemas.openxmlformats.org/markup-compatibility/2006" xmlns:a14="http://schemas.microsoft.com/office/drawing/2010/main">
        <mc:Choice Requires="a14">
          <p:sp>
            <p:nvSpPr>
              <p:cNvPr id="17" name="TextBox 2">
                <a:extLst>
                  <a:ext uri="{FF2B5EF4-FFF2-40B4-BE49-F238E27FC236}">
                    <a16:creationId xmlns:a16="http://schemas.microsoft.com/office/drawing/2014/main" id="{00000000-0008-0000-0000-000003000000}"/>
                  </a:ext>
                </a:extLst>
              </p:cNvPr>
              <p:cNvSpPr txBox="1"/>
              <p:nvPr/>
            </p:nvSpPr>
            <p:spPr>
              <a:xfrm>
                <a:off x="723900" y="7893050"/>
                <a:ext cx="361950" cy="2635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a:p>
            </p:txBody>
          </p:sp>
        </mc:Choice>
        <mc:Fallback xmlns="">
          <p:sp>
            <p:nvSpPr>
              <p:cNvPr id="17" name="TextBox 2">
                <a:extLst>
                  <a:ext uri="{FF2B5EF4-FFF2-40B4-BE49-F238E27FC236}">
                    <a16:creationId xmlns:a16="http://schemas.microsoft.com/office/drawing/2014/main" id="{00000000-0008-0000-0000-000003000000}"/>
                  </a:ext>
                </a:extLst>
              </p:cNvPr>
              <p:cNvSpPr txBox="1">
                <a:spLocks noRot="1" noChangeAspect="1" noMove="1" noResize="1" noEditPoints="1" noAdjustHandles="1" noChangeArrowheads="1" noChangeShapeType="1" noTextEdit="1"/>
              </p:cNvSpPr>
              <p:nvPr/>
            </p:nvSpPr>
            <p:spPr>
              <a:xfrm>
                <a:off x="723900" y="7893050"/>
                <a:ext cx="361950" cy="263525"/>
              </a:xfrm>
              <a:prstGeom prst="rect">
                <a:avLst/>
              </a:prstGeom>
              <a:blipFill>
                <a:blip r:embed="rId5"/>
                <a:stretch>
                  <a:fillRect b="-4651"/>
                </a:stretch>
              </a:blipFill>
            </p:spPr>
            <p:txBody>
              <a:bodyPr/>
              <a:lstStyle/>
              <a:p>
                <a:r>
                  <a:rPr lang="en-US">
                    <a:noFill/>
                  </a:rPr>
                  <a:t> </a:t>
                </a:r>
              </a:p>
            </p:txBody>
          </p:sp>
        </mc:Fallback>
      </mc:AlternateContent>
      <p:graphicFrame>
        <p:nvGraphicFramePr>
          <p:cNvPr id="3" name="Table 2">
            <a:extLst>
              <a:ext uri="{FF2B5EF4-FFF2-40B4-BE49-F238E27FC236}">
                <a16:creationId xmlns:a16="http://schemas.microsoft.com/office/drawing/2014/main" id="{263CD1C9-6363-7085-03E0-B42F81DCC9B9}"/>
              </a:ext>
            </a:extLst>
          </p:cNvPr>
          <p:cNvGraphicFramePr>
            <a:graphicFrameLocks noGrp="1"/>
          </p:cNvGraphicFramePr>
          <p:nvPr>
            <p:extLst>
              <p:ext uri="{D42A27DB-BD31-4B8C-83A1-F6EECF244321}">
                <p14:modId xmlns:p14="http://schemas.microsoft.com/office/powerpoint/2010/main" val="2288107741"/>
              </p:ext>
            </p:extLst>
          </p:nvPr>
        </p:nvGraphicFramePr>
        <p:xfrm>
          <a:off x="395536" y="2167375"/>
          <a:ext cx="8424934" cy="1261625"/>
        </p:xfrm>
        <a:graphic>
          <a:graphicData uri="http://schemas.openxmlformats.org/drawingml/2006/table">
            <a:tbl>
              <a:tblPr>
                <a:tableStyleId>{5C22544A-7EE6-4342-B048-85BDC9FD1C3A}</a:tableStyleId>
              </a:tblPr>
              <a:tblGrid>
                <a:gridCol w="936104">
                  <a:extLst>
                    <a:ext uri="{9D8B030D-6E8A-4147-A177-3AD203B41FA5}">
                      <a16:colId xmlns:a16="http://schemas.microsoft.com/office/drawing/2014/main" val="2264954445"/>
                    </a:ext>
                  </a:extLst>
                </a:gridCol>
                <a:gridCol w="432048">
                  <a:extLst>
                    <a:ext uri="{9D8B030D-6E8A-4147-A177-3AD203B41FA5}">
                      <a16:colId xmlns:a16="http://schemas.microsoft.com/office/drawing/2014/main" val="2083715063"/>
                    </a:ext>
                  </a:extLst>
                </a:gridCol>
                <a:gridCol w="437191">
                  <a:extLst>
                    <a:ext uri="{9D8B030D-6E8A-4147-A177-3AD203B41FA5}">
                      <a16:colId xmlns:a16="http://schemas.microsoft.com/office/drawing/2014/main" val="1569573576"/>
                    </a:ext>
                  </a:extLst>
                </a:gridCol>
                <a:gridCol w="601781">
                  <a:extLst>
                    <a:ext uri="{9D8B030D-6E8A-4147-A177-3AD203B41FA5}">
                      <a16:colId xmlns:a16="http://schemas.microsoft.com/office/drawing/2014/main" val="922988427"/>
                    </a:ext>
                  </a:extLst>
                </a:gridCol>
                <a:gridCol w="257172">
                  <a:extLst>
                    <a:ext uri="{9D8B030D-6E8A-4147-A177-3AD203B41FA5}">
                      <a16:colId xmlns:a16="http://schemas.microsoft.com/office/drawing/2014/main" val="1161895380"/>
                    </a:ext>
                  </a:extLst>
                </a:gridCol>
                <a:gridCol w="946390">
                  <a:extLst>
                    <a:ext uri="{9D8B030D-6E8A-4147-A177-3AD203B41FA5}">
                      <a16:colId xmlns:a16="http://schemas.microsoft.com/office/drawing/2014/main" val="1619777128"/>
                    </a:ext>
                  </a:extLst>
                </a:gridCol>
                <a:gridCol w="601781">
                  <a:extLst>
                    <a:ext uri="{9D8B030D-6E8A-4147-A177-3AD203B41FA5}">
                      <a16:colId xmlns:a16="http://schemas.microsoft.com/office/drawing/2014/main" val="3690759991"/>
                    </a:ext>
                  </a:extLst>
                </a:gridCol>
                <a:gridCol w="601781">
                  <a:extLst>
                    <a:ext uri="{9D8B030D-6E8A-4147-A177-3AD203B41FA5}">
                      <a16:colId xmlns:a16="http://schemas.microsoft.com/office/drawing/2014/main" val="3883953334"/>
                    </a:ext>
                  </a:extLst>
                </a:gridCol>
                <a:gridCol w="601781">
                  <a:extLst>
                    <a:ext uri="{9D8B030D-6E8A-4147-A177-3AD203B41FA5}">
                      <a16:colId xmlns:a16="http://schemas.microsoft.com/office/drawing/2014/main" val="27408113"/>
                    </a:ext>
                  </a:extLst>
                </a:gridCol>
                <a:gridCol w="272603">
                  <a:extLst>
                    <a:ext uri="{9D8B030D-6E8A-4147-A177-3AD203B41FA5}">
                      <a16:colId xmlns:a16="http://schemas.microsoft.com/office/drawing/2014/main" val="396938674"/>
                    </a:ext>
                  </a:extLst>
                </a:gridCol>
                <a:gridCol w="930959">
                  <a:extLst>
                    <a:ext uri="{9D8B030D-6E8A-4147-A177-3AD203B41FA5}">
                      <a16:colId xmlns:a16="http://schemas.microsoft.com/office/drawing/2014/main" val="2994144263"/>
                    </a:ext>
                  </a:extLst>
                </a:gridCol>
                <a:gridCol w="601781">
                  <a:extLst>
                    <a:ext uri="{9D8B030D-6E8A-4147-A177-3AD203B41FA5}">
                      <a16:colId xmlns:a16="http://schemas.microsoft.com/office/drawing/2014/main" val="958724855"/>
                    </a:ext>
                  </a:extLst>
                </a:gridCol>
                <a:gridCol w="601781">
                  <a:extLst>
                    <a:ext uri="{9D8B030D-6E8A-4147-A177-3AD203B41FA5}">
                      <a16:colId xmlns:a16="http://schemas.microsoft.com/office/drawing/2014/main" val="1243325691"/>
                    </a:ext>
                  </a:extLst>
                </a:gridCol>
                <a:gridCol w="601781">
                  <a:extLst>
                    <a:ext uri="{9D8B030D-6E8A-4147-A177-3AD203B41FA5}">
                      <a16:colId xmlns:a16="http://schemas.microsoft.com/office/drawing/2014/main" val="197910261"/>
                    </a:ext>
                  </a:extLst>
                </a:gridCol>
              </a:tblGrid>
              <a:tr h="300401">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A</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6">
                        <a:lumMod val="40000"/>
                        <a:lumOff val="60000"/>
                      </a:schemeClr>
                    </a:solidFill>
                  </a:tcPr>
                </a:tc>
                <a:extLst>
                  <a:ext uri="{0D108BD9-81ED-4DB2-BD59-A6C34878D82A}">
                    <a16:rowId xmlns:a16="http://schemas.microsoft.com/office/drawing/2014/main" val="2152492469"/>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A</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0.8</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1.0</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6">
                        <a:lumMod val="40000"/>
                        <a:lumOff val="60000"/>
                      </a:schemeClr>
                    </a:solidFill>
                  </a:tcPr>
                </a:tc>
                <a:extLst>
                  <a:ext uri="{0D108BD9-81ED-4DB2-BD59-A6C34878D82A}">
                    <a16:rowId xmlns:a16="http://schemas.microsoft.com/office/drawing/2014/main" val="2005653742"/>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0.4</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1.0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0.5</a:t>
                      </a:r>
                    </a:p>
                  </a:txBody>
                  <a:tcPr marL="0" marR="0" marT="0" marB="0" anchor="b">
                    <a:solidFill>
                      <a:schemeClr val="accent6">
                        <a:lumMod val="40000"/>
                        <a:lumOff val="60000"/>
                      </a:schemeClr>
                    </a:solidFill>
                  </a:tcPr>
                </a:tc>
                <a:extLst>
                  <a:ext uri="{0D108BD9-81ED-4DB2-BD59-A6C34878D82A}">
                    <a16:rowId xmlns:a16="http://schemas.microsoft.com/office/drawing/2014/main" val="399175815"/>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0.5</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extLst>
                  <a:ext uri="{0D108BD9-81ED-4DB2-BD59-A6C34878D82A}">
                    <a16:rowId xmlns:a16="http://schemas.microsoft.com/office/drawing/2014/main" val="376683643"/>
                  </a:ext>
                </a:extLst>
              </a:tr>
            </a:tbl>
          </a:graphicData>
        </a:graphic>
      </p:graphicFrame>
      <p:sp>
        <p:nvSpPr>
          <p:cNvPr id="7" name="TextBox 6">
            <a:extLst>
              <a:ext uri="{FF2B5EF4-FFF2-40B4-BE49-F238E27FC236}">
                <a16:creationId xmlns:a16="http://schemas.microsoft.com/office/drawing/2014/main" id="{F3466EEE-7445-CB27-E568-A0BA7D2C62A7}"/>
              </a:ext>
            </a:extLst>
          </p:cNvPr>
          <p:cNvSpPr txBox="1"/>
          <p:nvPr/>
        </p:nvSpPr>
        <p:spPr>
          <a:xfrm>
            <a:off x="457200" y="1742132"/>
            <a:ext cx="4590046" cy="369332"/>
          </a:xfrm>
          <a:prstGeom prst="rect">
            <a:avLst/>
          </a:prstGeom>
          <a:noFill/>
        </p:spPr>
        <p:txBody>
          <a:bodyPr wrap="square">
            <a:spAutoFit/>
          </a:bodyPr>
          <a:lstStyle/>
          <a:p>
            <a:r>
              <a:rPr lang="en-US" sz="1800" b="0" i="0" u="none" strike="noStrike" dirty="0">
                <a:solidFill>
                  <a:srgbClr val="000000"/>
                </a:solidFill>
                <a:effectLst/>
                <a:latin typeface="Book Antiqua" panose="02040602050305030304" pitchFamily="18" charset="0"/>
              </a:rPr>
              <a:t>P DEĞERLERİ</a:t>
            </a:r>
            <a:r>
              <a:rPr lang="en-US" dirty="0"/>
              <a:t> </a:t>
            </a:r>
            <a:endParaRPr lang="tr-TR" dirty="0"/>
          </a:p>
        </p:txBody>
      </p:sp>
      <p:graphicFrame>
        <p:nvGraphicFramePr>
          <p:cNvPr id="8" name="Table 7">
            <a:extLst>
              <a:ext uri="{FF2B5EF4-FFF2-40B4-BE49-F238E27FC236}">
                <a16:creationId xmlns:a16="http://schemas.microsoft.com/office/drawing/2014/main" id="{0A4AD951-73BF-55D7-97D4-72623D84F3F0}"/>
              </a:ext>
            </a:extLst>
          </p:cNvPr>
          <p:cNvGraphicFramePr>
            <a:graphicFrameLocks noGrp="1"/>
          </p:cNvGraphicFramePr>
          <p:nvPr>
            <p:extLst>
              <p:ext uri="{D42A27DB-BD31-4B8C-83A1-F6EECF244321}">
                <p14:modId xmlns:p14="http://schemas.microsoft.com/office/powerpoint/2010/main" val="3994540740"/>
              </p:ext>
            </p:extLst>
          </p:nvPr>
        </p:nvGraphicFramePr>
        <p:xfrm>
          <a:off x="611560" y="4091618"/>
          <a:ext cx="3467100" cy="119634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2568021485"/>
                    </a:ext>
                  </a:extLst>
                </a:gridCol>
                <a:gridCol w="749300">
                  <a:extLst>
                    <a:ext uri="{9D8B030D-6E8A-4147-A177-3AD203B41FA5}">
                      <a16:colId xmlns:a16="http://schemas.microsoft.com/office/drawing/2014/main" val="3675383370"/>
                    </a:ext>
                  </a:extLst>
                </a:gridCol>
                <a:gridCol w="508000">
                  <a:extLst>
                    <a:ext uri="{9D8B030D-6E8A-4147-A177-3AD203B41FA5}">
                      <a16:colId xmlns:a16="http://schemas.microsoft.com/office/drawing/2014/main" val="2505160919"/>
                    </a:ext>
                  </a:extLst>
                </a:gridCol>
                <a:gridCol w="508000">
                  <a:extLst>
                    <a:ext uri="{9D8B030D-6E8A-4147-A177-3AD203B41FA5}">
                      <a16:colId xmlns:a16="http://schemas.microsoft.com/office/drawing/2014/main" val="1931575518"/>
                    </a:ext>
                  </a:extLst>
                </a:gridCol>
                <a:gridCol w="508000">
                  <a:extLst>
                    <a:ext uri="{9D8B030D-6E8A-4147-A177-3AD203B41FA5}">
                      <a16:colId xmlns:a16="http://schemas.microsoft.com/office/drawing/2014/main" val="2289119625"/>
                    </a:ext>
                  </a:extLst>
                </a:gridCol>
              </a:tblGrid>
              <a:tr h="205740">
                <a:tc>
                  <a:txBody>
                    <a:bodyPr/>
                    <a:lstStyle/>
                    <a:p>
                      <a:pPr algn="ctr" fontAlgn="b"/>
                      <a:r>
                        <a:rPr lang="en-US" sz="1200" u="none" strike="noStrike">
                          <a:effectLst/>
                        </a:rPr>
                        <a:t>Pi DEĞERLERİ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767245922"/>
                  </a:ext>
                </a:extLst>
              </a:tr>
              <a:tr h="198120">
                <a:tc>
                  <a:txBody>
                    <a:bodyPr/>
                    <a:lstStyle/>
                    <a:p>
                      <a:pPr algn="ctr" fontAlgn="b"/>
                      <a:r>
                        <a:rPr lang="en-US" sz="1200" u="none" strike="noStrike">
                          <a:effectLst/>
                        </a:rPr>
                        <a:t>Alternatifler</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322243346"/>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0.29</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0.32</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92197998"/>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0.32</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0.49</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43351996"/>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0.39</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415274"/>
                  </a:ext>
                </a:extLst>
              </a:tr>
              <a:tr h="198120">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tc>
                <a:tc>
                  <a:txBody>
                    <a:bodyPr/>
                    <a:lstStyle/>
                    <a:p>
                      <a:pPr algn="ctr" fontAlgn="b"/>
                      <a:r>
                        <a:rPr lang="en-US" sz="1200" u="none" strike="noStrike">
                          <a:effectLst/>
                        </a:rPr>
                        <a:t>0.56</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0.34</a:t>
                      </a:r>
                      <a:endParaRPr lang="en-US" sz="12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62263237"/>
                  </a:ext>
                </a:extLst>
              </a:tr>
            </a:tbl>
          </a:graphicData>
        </a:graphic>
      </p:graphicFrame>
      <mc:AlternateContent xmlns:mc="http://schemas.openxmlformats.org/markup-compatibility/2006" xmlns:a14="http://schemas.microsoft.com/office/drawing/2010/main">
        <mc:Choice Requires="a14">
          <p:sp>
            <p:nvSpPr>
              <p:cNvPr id="10" name="TextBox 1">
                <a:extLst>
                  <a:ext uri="{FF2B5EF4-FFF2-40B4-BE49-F238E27FC236}">
                    <a16:creationId xmlns:a16="http://schemas.microsoft.com/office/drawing/2014/main" id="{4DE82428-568B-41EB-9D1D-E41D55F94192}"/>
                  </a:ext>
                </a:extLst>
              </p:cNvPr>
              <p:cNvSpPr txBox="1"/>
              <p:nvPr/>
            </p:nvSpPr>
            <p:spPr>
              <a:xfrm>
                <a:off x="5887007" y="10309722"/>
                <a:ext cx="361950" cy="2762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latin typeface="Cambria Math"/>
                              <a:ea typeface="Cambria Math"/>
                            </a:rPr>
                            <m:t>+</m:t>
                          </m:r>
                        </m:sup>
                      </m:sSup>
                    </m:oMath>
                  </m:oMathPara>
                </a14:m>
                <a:endParaRPr lang="tr-TR" sz="1100"/>
              </a:p>
            </p:txBody>
          </p:sp>
        </mc:Choice>
        <mc:Fallback xmlns="">
          <p:sp>
            <p:nvSpPr>
              <p:cNvPr id="10" name="TextBox 1">
                <a:extLst>
                  <a:ext uri="{FF2B5EF4-FFF2-40B4-BE49-F238E27FC236}">
                    <a16:creationId xmlns:a16="http://schemas.microsoft.com/office/drawing/2014/main" id="{4DE82428-568B-41EB-9D1D-E41D55F94192}"/>
                  </a:ext>
                </a:extLst>
              </p:cNvPr>
              <p:cNvSpPr txBox="1">
                <a:spLocks noRot="1" noChangeAspect="1" noMove="1" noResize="1" noEditPoints="1" noAdjustHandles="1" noChangeArrowheads="1" noChangeShapeType="1" noTextEdit="1"/>
              </p:cNvSpPr>
              <p:nvPr/>
            </p:nvSpPr>
            <p:spPr>
              <a:xfrm>
                <a:off x="5887007" y="10309722"/>
                <a:ext cx="361950" cy="276225"/>
              </a:xfrm>
              <a:prstGeom prst="rect">
                <a:avLst/>
              </a:prstGeom>
              <a:blipFill>
                <a:blip r:embed="rId6"/>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2">
                <a:extLst>
                  <a:ext uri="{FF2B5EF4-FFF2-40B4-BE49-F238E27FC236}">
                    <a16:creationId xmlns:a16="http://schemas.microsoft.com/office/drawing/2014/main" id="{7971BC44-EFCB-4E5F-BE47-0E16798FF94D}"/>
                  </a:ext>
                </a:extLst>
              </p:cNvPr>
              <p:cNvSpPr txBox="1"/>
              <p:nvPr/>
            </p:nvSpPr>
            <p:spPr>
              <a:xfrm>
                <a:off x="2848532" y="11162209"/>
                <a:ext cx="361950"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a:p>
            </p:txBody>
          </p:sp>
        </mc:Choice>
        <mc:Fallback xmlns="">
          <p:sp>
            <p:nvSpPr>
              <p:cNvPr id="19" name="TextBox 2">
                <a:extLst>
                  <a:ext uri="{FF2B5EF4-FFF2-40B4-BE49-F238E27FC236}">
                    <a16:creationId xmlns:a16="http://schemas.microsoft.com/office/drawing/2014/main" id="{7971BC44-EFCB-4E5F-BE47-0E16798FF94D}"/>
                  </a:ext>
                </a:extLst>
              </p:cNvPr>
              <p:cNvSpPr txBox="1">
                <a:spLocks noRot="1" noChangeAspect="1" noMove="1" noResize="1" noEditPoints="1" noAdjustHandles="1" noChangeArrowheads="1" noChangeShapeType="1" noTextEdit="1"/>
              </p:cNvSpPr>
              <p:nvPr/>
            </p:nvSpPr>
            <p:spPr>
              <a:xfrm>
                <a:off x="2848532" y="11162209"/>
                <a:ext cx="361950" cy="265113"/>
              </a:xfrm>
              <a:prstGeom prst="rect">
                <a:avLst/>
              </a:prstGeom>
              <a:blipFill>
                <a:blip r:embed="rId7"/>
                <a:stretch>
                  <a:fillRect b="-454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
                <a:extLst>
                  <a:ext uri="{FF2B5EF4-FFF2-40B4-BE49-F238E27FC236}">
                    <a16:creationId xmlns:a16="http://schemas.microsoft.com/office/drawing/2014/main" id="{4DE82428-568B-41EB-9D1D-E41D55F94192}"/>
                  </a:ext>
                </a:extLst>
              </p:cNvPr>
              <p:cNvSpPr txBox="1"/>
              <p:nvPr/>
            </p:nvSpPr>
            <p:spPr>
              <a:xfrm>
                <a:off x="3684180" y="4125806"/>
                <a:ext cx="361950" cy="2755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latin typeface="Cambria Math"/>
                              <a:ea typeface="Cambria Math"/>
                            </a:rPr>
                            <m:t>+</m:t>
                          </m:r>
                        </m:sup>
                      </m:sSup>
                    </m:oMath>
                  </m:oMathPara>
                </a14:m>
                <a:endParaRPr lang="tr-TR" sz="1100"/>
              </a:p>
            </p:txBody>
          </p:sp>
        </mc:Choice>
        <mc:Fallback xmlns="">
          <p:sp>
            <p:nvSpPr>
              <p:cNvPr id="20" name="TextBox 1">
                <a:extLst>
                  <a:ext uri="{FF2B5EF4-FFF2-40B4-BE49-F238E27FC236}">
                    <a16:creationId xmlns:a16="http://schemas.microsoft.com/office/drawing/2014/main" id="{4DE82428-568B-41EB-9D1D-E41D55F94192}"/>
                  </a:ext>
                </a:extLst>
              </p:cNvPr>
              <p:cNvSpPr txBox="1">
                <a:spLocks noRot="1" noChangeAspect="1" noMove="1" noResize="1" noEditPoints="1" noAdjustHandles="1" noChangeArrowheads="1" noChangeShapeType="1" noTextEdit="1"/>
              </p:cNvSpPr>
              <p:nvPr/>
            </p:nvSpPr>
            <p:spPr>
              <a:xfrm>
                <a:off x="3684180" y="4125806"/>
                <a:ext cx="361950" cy="275525"/>
              </a:xfrm>
              <a:prstGeom prst="rect">
                <a:avLst/>
              </a:prstGeom>
              <a:blipFill>
                <a:blip r:embed="rId8"/>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5" name="TextBox 2">
                <a:extLst>
                  <a:ext uri="{FF2B5EF4-FFF2-40B4-BE49-F238E27FC236}">
                    <a16:creationId xmlns:a16="http://schemas.microsoft.com/office/drawing/2014/main" id="{00000000-0008-0000-0000-000003000000}"/>
                  </a:ext>
                </a:extLst>
              </p:cNvPr>
              <p:cNvSpPr txBox="1"/>
              <p:nvPr/>
            </p:nvSpPr>
            <p:spPr>
              <a:xfrm>
                <a:off x="904875" y="5047891"/>
                <a:ext cx="504055" cy="26161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dirty="0"/>
              </a:p>
            </p:txBody>
          </p:sp>
        </mc:Choice>
        <mc:Fallback xmlns="">
          <p:sp>
            <p:nvSpPr>
              <p:cNvPr id="35" name="TextBox 2">
                <a:extLst>
                  <a:ext uri="{FF2B5EF4-FFF2-40B4-BE49-F238E27FC236}">
                    <a16:creationId xmlns:a16="http://schemas.microsoft.com/office/drawing/2014/main" id="{00000000-0008-0000-0000-000003000000}"/>
                  </a:ext>
                </a:extLst>
              </p:cNvPr>
              <p:cNvSpPr txBox="1">
                <a:spLocks noRot="1" noChangeAspect="1" noMove="1" noResize="1" noEditPoints="1" noAdjustHandles="1" noChangeArrowheads="1" noChangeShapeType="1" noTextEdit="1"/>
              </p:cNvSpPr>
              <p:nvPr/>
            </p:nvSpPr>
            <p:spPr>
              <a:xfrm>
                <a:off x="904875" y="5047891"/>
                <a:ext cx="504055" cy="261610"/>
              </a:xfrm>
              <a:prstGeom prst="rect">
                <a:avLst/>
              </a:prstGeom>
              <a:blipFill>
                <a:blip r:embed="rId9"/>
                <a:stretch>
                  <a:fillRect b="-6977"/>
                </a:stretch>
              </a:blipFill>
            </p:spPr>
            <p:txBody>
              <a:bodyPr/>
              <a:lstStyle/>
              <a:p>
                <a:r>
                  <a:rPr lang="tr-TR">
                    <a:noFill/>
                  </a:rPr>
                  <a:t> </a:t>
                </a:r>
              </a:p>
            </p:txBody>
          </p:sp>
        </mc:Fallback>
      </mc:AlternateContent>
      <p:pic>
        <p:nvPicPr>
          <p:cNvPr id="21" name="Picture 3">
            <a:extLst>
              <a:ext uri="{FF2B5EF4-FFF2-40B4-BE49-F238E27FC236}">
                <a16:creationId xmlns:a16="http://schemas.microsoft.com/office/drawing/2014/main" id="{600869BB-568B-0776-A9F0-1AC469D4B7A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6941" y="4062287"/>
            <a:ext cx="4447719" cy="178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354D68E-F14F-6E53-72ED-4D9079072CE2}"/>
                  </a:ext>
                </a:extLst>
              </p:cNvPr>
              <p:cNvSpPr txBox="1"/>
              <p:nvPr/>
            </p:nvSpPr>
            <p:spPr>
              <a:xfrm>
                <a:off x="107504" y="5457694"/>
                <a:ext cx="459004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tr-TR" sz="1800" i="1" smtClean="0">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r>
                            <a:rPr lang="en-US" b="0" i="1" smtClean="0">
                              <a:latin typeface="Cambria Math" panose="02040503050406030204" pitchFamily="18" charset="0"/>
                            </a:rPr>
                            <m:t>&lt;</m:t>
                          </m:r>
                          <m:sSup>
                            <m:sSupPr>
                              <m:ctrlPr>
                                <a:rPr lang="tr-TR" i="1">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b="0" i="1" smtClean="0">
                                      <a:latin typeface="Cambria Math" panose="02040503050406030204" pitchFamily="18" charset="0"/>
                                    </a:rPr>
                                    <m:t>𝐶</m:t>
                                  </m:r>
                                </m:e>
                              </m:d>
                            </m:e>
                            <m:sup>
                              <m:r>
                                <a:rPr lang="en-US" i="1">
                                  <a:latin typeface="Cambria Math" panose="02040503050406030204" pitchFamily="18" charset="0"/>
                                </a:rPr>
                                <m:t>+</m:t>
                              </m:r>
                            </m:sup>
                          </m:sSup>
                          <m:r>
                            <a:rPr lang="en-US" b="0" i="1" smtClean="0">
                              <a:latin typeface="Cambria Math" panose="02040503050406030204" pitchFamily="18" charset="0"/>
                            </a:rPr>
                            <m:t>&lt;</m:t>
                          </m:r>
                          <m:r>
                            <a:rPr lang="tr-TR" sz="1800" i="1">
                              <a:solidFill>
                                <a:schemeClr val="tx1"/>
                              </a:solidFill>
                              <a:effectLst/>
                              <a:latin typeface="Cambria Math"/>
                              <a:ea typeface="+mn-ea"/>
                              <a:cs typeface="+mn-cs"/>
                            </a:rPr>
                            <m:t>𝜙</m:t>
                          </m:r>
                        </m:e>
                        <m:sup>
                          <m:r>
                            <a:rPr lang="en-US" sz="1800" b="0" i="1" smtClean="0">
                              <a:solidFill>
                                <a:schemeClr val="tx1"/>
                              </a:solidFill>
                              <a:effectLst/>
                              <a:latin typeface="Cambria Math" panose="02040503050406030204" pitchFamily="18" charset="0"/>
                              <a:ea typeface="+mn-ea"/>
                              <a:cs typeface="+mn-cs"/>
                            </a:rPr>
                            <m:t>+</m:t>
                          </m:r>
                        </m:sup>
                      </m:sSup>
                      <m:r>
                        <a:rPr lang="en-US" sz="1800" b="0" i="1" smtClean="0">
                          <a:solidFill>
                            <a:schemeClr val="tx1"/>
                          </a:solidFill>
                          <a:effectLst/>
                          <a:latin typeface="Cambria Math" panose="02040503050406030204" pitchFamily="18" charset="0"/>
                          <a:ea typeface="+mn-ea"/>
                          <a:cs typeface="+mn-cs"/>
                        </a:rPr>
                        <m:t>(</m:t>
                      </m:r>
                      <m:r>
                        <a:rPr lang="en-US" sz="1800" b="0" i="1" smtClean="0">
                          <a:solidFill>
                            <a:schemeClr val="tx1"/>
                          </a:solidFill>
                          <a:effectLst/>
                          <a:latin typeface="Cambria Math" panose="02040503050406030204" pitchFamily="18" charset="0"/>
                          <a:ea typeface="+mn-ea"/>
                          <a:cs typeface="+mn-cs"/>
                        </a:rPr>
                        <m:t>𝐵</m:t>
                      </m:r>
                      <m:r>
                        <a:rPr lang="en-US" sz="1800" b="0" i="1" smtClean="0">
                          <a:solidFill>
                            <a:schemeClr val="tx1"/>
                          </a:solidFill>
                          <a:effectLst/>
                          <a:latin typeface="Cambria Math" panose="02040503050406030204" pitchFamily="18" charset="0"/>
                          <a:ea typeface="+mn-ea"/>
                          <a:cs typeface="+mn-cs"/>
                        </a:rPr>
                        <m:t>)</m:t>
                      </m:r>
                    </m:oMath>
                  </m:oMathPara>
                </a14:m>
                <a:endParaRPr lang="tr-TR" dirty="0"/>
              </a:p>
            </p:txBody>
          </p:sp>
        </mc:Choice>
        <mc:Fallback xmlns="">
          <p:sp>
            <p:nvSpPr>
              <p:cNvPr id="24" name="TextBox 23">
                <a:extLst>
                  <a:ext uri="{FF2B5EF4-FFF2-40B4-BE49-F238E27FC236}">
                    <a16:creationId xmlns:a16="http://schemas.microsoft.com/office/drawing/2014/main" id="{C354D68E-F14F-6E53-72ED-4D9079072CE2}"/>
                  </a:ext>
                </a:extLst>
              </p:cNvPr>
              <p:cNvSpPr txBox="1">
                <a:spLocks noRot="1" noChangeAspect="1" noMove="1" noResize="1" noEditPoints="1" noAdjustHandles="1" noChangeArrowheads="1" noChangeShapeType="1" noTextEdit="1"/>
              </p:cNvSpPr>
              <p:nvPr/>
            </p:nvSpPr>
            <p:spPr>
              <a:xfrm>
                <a:off x="107504" y="5457694"/>
                <a:ext cx="4590046" cy="369332"/>
              </a:xfrm>
              <a:prstGeom prst="rect">
                <a:avLst/>
              </a:prstGeom>
              <a:blipFill>
                <a:blip r:embed="rId11"/>
                <a:stretch>
                  <a:fillRect b="-1311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610F63C-E42B-8DA1-C250-1F68823F748D}"/>
                  </a:ext>
                </a:extLst>
              </p:cNvPr>
              <p:cNvSpPr txBox="1"/>
              <p:nvPr/>
            </p:nvSpPr>
            <p:spPr>
              <a:xfrm>
                <a:off x="107504" y="5896442"/>
                <a:ext cx="4590046" cy="39299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tr-TR" sz="1800" i="1" smtClean="0">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r>
                            <a:rPr lang="en-US" b="0" i="1" smtClean="0">
                              <a:latin typeface="Cambria Math" panose="02040503050406030204" pitchFamily="18" charset="0"/>
                            </a:rPr>
                            <m:t>&lt;</m:t>
                          </m:r>
                          <m:sSup>
                            <m:sSupPr>
                              <m:ctrlPr>
                                <a:rPr lang="tr-TR" i="1">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i="1">
                                      <a:latin typeface="Cambria Math" panose="02040503050406030204" pitchFamily="18" charset="0"/>
                                    </a:rPr>
                                  </m:ctrlPr>
                                </m:dPr>
                                <m:e>
                                  <m:r>
                                    <a:rPr lang="en-US" b="0" i="1" smtClean="0">
                                      <a:latin typeface="Cambria Math" panose="02040503050406030204" pitchFamily="18" charset="0"/>
                                    </a:rPr>
                                    <m:t>𝐶</m:t>
                                  </m:r>
                                </m:e>
                              </m:d>
                            </m:e>
                            <m:sup/>
                          </m:sSup>
                          <m:r>
                            <a:rPr lang="en-US" b="0" i="1" smtClean="0">
                              <a:latin typeface="Cambria Math" panose="02040503050406030204" pitchFamily="18" charset="0"/>
                            </a:rPr>
                            <m:t>&lt;</m:t>
                          </m:r>
                          <m:r>
                            <a:rPr lang="tr-TR" sz="1800" i="1">
                              <a:solidFill>
                                <a:schemeClr val="tx1"/>
                              </a:solidFill>
                              <a:effectLst/>
                              <a:latin typeface="Cambria Math"/>
                              <a:ea typeface="+mn-ea"/>
                              <a:cs typeface="+mn-cs"/>
                            </a:rPr>
                            <m:t>𝜙</m:t>
                          </m:r>
                        </m:e>
                        <m:sup>
                          <m:r>
                            <a:rPr lang="en-US" sz="1800" b="0" i="1" smtClean="0">
                              <a:solidFill>
                                <a:schemeClr val="tx1"/>
                              </a:solidFill>
                              <a:effectLst/>
                              <a:latin typeface="Cambria Math" panose="02040503050406030204" pitchFamily="18" charset="0"/>
                              <a:ea typeface="+mn-ea"/>
                              <a:cs typeface="+mn-cs"/>
                            </a:rPr>
                            <m:t>−</m:t>
                          </m:r>
                        </m:sup>
                      </m:sSup>
                      <m:r>
                        <a:rPr lang="en-US" sz="1800" b="0" i="1" smtClean="0">
                          <a:solidFill>
                            <a:schemeClr val="tx1"/>
                          </a:solidFill>
                          <a:effectLst/>
                          <a:latin typeface="Cambria Math" panose="02040503050406030204" pitchFamily="18" charset="0"/>
                          <a:ea typeface="+mn-ea"/>
                          <a:cs typeface="+mn-cs"/>
                        </a:rPr>
                        <m:t>(</m:t>
                      </m:r>
                      <m:r>
                        <a:rPr lang="en-US" sz="1800" b="0" i="1" smtClean="0">
                          <a:solidFill>
                            <a:schemeClr val="tx1"/>
                          </a:solidFill>
                          <a:effectLst/>
                          <a:latin typeface="Cambria Math" panose="02040503050406030204" pitchFamily="18" charset="0"/>
                          <a:ea typeface="+mn-ea"/>
                          <a:cs typeface="+mn-cs"/>
                        </a:rPr>
                        <m:t>𝐴</m:t>
                      </m:r>
                      <m:r>
                        <a:rPr lang="en-US" sz="1800" b="0" i="1" smtClean="0">
                          <a:solidFill>
                            <a:schemeClr val="tx1"/>
                          </a:solidFill>
                          <a:effectLst/>
                          <a:latin typeface="Cambria Math" panose="02040503050406030204" pitchFamily="18" charset="0"/>
                          <a:ea typeface="+mn-ea"/>
                          <a:cs typeface="+mn-cs"/>
                        </a:rPr>
                        <m:t>)</m:t>
                      </m:r>
                    </m:oMath>
                  </m:oMathPara>
                </a14:m>
                <a:endParaRPr lang="tr-TR" dirty="0"/>
              </a:p>
            </p:txBody>
          </p:sp>
        </mc:Choice>
        <mc:Fallback xmlns="">
          <p:sp>
            <p:nvSpPr>
              <p:cNvPr id="25" name="TextBox 24">
                <a:extLst>
                  <a:ext uri="{FF2B5EF4-FFF2-40B4-BE49-F238E27FC236}">
                    <a16:creationId xmlns:a16="http://schemas.microsoft.com/office/drawing/2014/main" id="{D610F63C-E42B-8DA1-C250-1F68823F748D}"/>
                  </a:ext>
                </a:extLst>
              </p:cNvPr>
              <p:cNvSpPr txBox="1">
                <a:spLocks noRot="1" noChangeAspect="1" noMove="1" noResize="1" noEditPoints="1" noAdjustHandles="1" noChangeArrowheads="1" noChangeShapeType="1" noTextEdit="1"/>
              </p:cNvSpPr>
              <p:nvPr/>
            </p:nvSpPr>
            <p:spPr>
              <a:xfrm>
                <a:off x="107504" y="5896442"/>
                <a:ext cx="4590046" cy="392993"/>
              </a:xfrm>
              <a:prstGeom prst="rect">
                <a:avLst/>
              </a:prstGeom>
              <a:blipFill>
                <a:blip r:embed="rId12"/>
                <a:stretch>
                  <a:fillRect b="-1230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29F8ED7-51D2-908E-F86E-FA25A54957CE}"/>
                  </a:ext>
                </a:extLst>
              </p:cNvPr>
              <p:cNvSpPr txBox="1"/>
              <p:nvPr/>
            </p:nvSpPr>
            <p:spPr>
              <a:xfrm>
                <a:off x="5583350" y="5955094"/>
                <a:ext cx="1927763" cy="276999"/>
              </a:xfrm>
              <a:prstGeom prst="rect">
                <a:avLst/>
              </a:prstGeom>
              <a:noFill/>
            </p:spPr>
            <p:txBody>
              <a:bodyPr wrap="square" lIns="0" tIns="0" rIns="0" bIns="0" rtlCol="0">
                <a:spAutoFit/>
              </a:bodyPr>
              <a:lstStyle/>
              <a:p>
                <a:r>
                  <a:rPr lang="en-US" dirty="0"/>
                  <a:t>B</a:t>
                </a:r>
                <a14:m>
                  <m:oMath xmlns:m="http://schemas.openxmlformats.org/officeDocument/2006/math">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𝐼</m:t>
                        </m:r>
                      </m:sup>
                    </m:sSup>
                    <m:r>
                      <a:rPr lang="en-US" b="0" i="1" smtClean="0">
                        <a:latin typeface="Cambria Math" panose="02040503050406030204" pitchFamily="18" charset="0"/>
                      </a:rPr>
                      <m:t>𝐶</m:t>
                    </m:r>
                    <m:sSup>
                      <m:sSupPr>
                        <m:ctrlPr>
                          <a:rPr lang="en-US" i="1">
                            <a:latin typeface="Cambria Math" panose="02040503050406030204" pitchFamily="18" charset="0"/>
                          </a:rPr>
                        </m:ctrlPr>
                      </m:sSupPr>
                      <m:e>
                        <m:r>
                          <a:rPr lang="en-US" i="1">
                            <a:latin typeface="Cambria Math" panose="02040503050406030204" pitchFamily="18" charset="0"/>
                          </a:rPr>
                          <m:t>𝑃</m:t>
                        </m:r>
                      </m:e>
                      <m:sup>
                        <m:r>
                          <a:rPr lang="en-US" i="1">
                            <a:latin typeface="Cambria Math" panose="02040503050406030204" pitchFamily="18" charset="0"/>
                          </a:rPr>
                          <m:t>𝐼</m:t>
                        </m:r>
                      </m:sup>
                    </m:sSup>
                    <m:r>
                      <m:rPr>
                        <m:sty m:val="p"/>
                      </m:rPr>
                      <a:rPr lang="en-US" b="0" i="0" smtClean="0">
                        <a:latin typeface="Cambria Math" panose="02040503050406030204" pitchFamily="18" charset="0"/>
                      </a:rPr>
                      <m:t>A</m:t>
                    </m:r>
                  </m:oMath>
                </a14:m>
                <a:endParaRPr lang="tr-TR" dirty="0"/>
              </a:p>
            </p:txBody>
          </p:sp>
        </mc:Choice>
        <mc:Fallback xmlns="">
          <p:sp>
            <p:nvSpPr>
              <p:cNvPr id="26" name="TextBox 25">
                <a:extLst>
                  <a:ext uri="{FF2B5EF4-FFF2-40B4-BE49-F238E27FC236}">
                    <a16:creationId xmlns:a16="http://schemas.microsoft.com/office/drawing/2014/main" id="{C29F8ED7-51D2-908E-F86E-FA25A54957CE}"/>
                  </a:ext>
                </a:extLst>
              </p:cNvPr>
              <p:cNvSpPr txBox="1">
                <a:spLocks noRot="1" noChangeAspect="1" noMove="1" noResize="1" noEditPoints="1" noAdjustHandles="1" noChangeArrowheads="1" noChangeShapeType="1" noTextEdit="1"/>
              </p:cNvSpPr>
              <p:nvPr/>
            </p:nvSpPr>
            <p:spPr>
              <a:xfrm>
                <a:off x="5583350" y="5955094"/>
                <a:ext cx="1927763" cy="276999"/>
              </a:xfrm>
              <a:prstGeom prst="rect">
                <a:avLst/>
              </a:prstGeom>
              <a:blipFill>
                <a:blip r:embed="rId13"/>
                <a:stretch>
                  <a:fillRect l="-7595" t="-28889" b="-51111"/>
                </a:stretch>
              </a:blipFill>
            </p:spPr>
            <p:txBody>
              <a:bodyPr/>
              <a:lstStyle/>
              <a:p>
                <a:r>
                  <a:rPr lang="tr-TR">
                    <a:noFill/>
                  </a:rPr>
                  <a:t> </a:t>
                </a:r>
              </a:p>
            </p:txBody>
          </p:sp>
        </mc:Fallback>
      </mc:AlternateContent>
    </p:spTree>
    <p:extLst>
      <p:ext uri="{BB962C8B-B14F-4D97-AF65-F5344CB8AC3E}">
        <p14:creationId xmlns:p14="http://schemas.microsoft.com/office/powerpoint/2010/main" val="178594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5205"/>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21</a:t>
            </a:fld>
            <a:endParaRPr lang="tr-TR" sz="1600" b="1" dirty="0">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mc:AlternateContent xmlns:mc="http://schemas.openxmlformats.org/markup-compatibility/2006" xmlns:a14="http://schemas.microsoft.com/office/drawing/2010/main">
        <mc:Choice Requires="a14">
          <p:sp>
            <p:nvSpPr>
              <p:cNvPr id="17" name="TextBox 2">
                <a:extLst>
                  <a:ext uri="{FF2B5EF4-FFF2-40B4-BE49-F238E27FC236}">
                    <a16:creationId xmlns:a16="http://schemas.microsoft.com/office/drawing/2014/main" id="{00000000-0008-0000-0000-000003000000}"/>
                  </a:ext>
                </a:extLst>
              </p:cNvPr>
              <p:cNvSpPr txBox="1"/>
              <p:nvPr/>
            </p:nvSpPr>
            <p:spPr>
              <a:xfrm>
                <a:off x="723900" y="7893050"/>
                <a:ext cx="361950" cy="2635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a:p>
            </p:txBody>
          </p:sp>
        </mc:Choice>
        <mc:Fallback xmlns="">
          <p:sp>
            <p:nvSpPr>
              <p:cNvPr id="17" name="TextBox 2">
                <a:extLst>
                  <a:ext uri="{FF2B5EF4-FFF2-40B4-BE49-F238E27FC236}">
                    <a16:creationId xmlns:a16="http://schemas.microsoft.com/office/drawing/2014/main" id="{00000000-0008-0000-0000-000003000000}"/>
                  </a:ext>
                </a:extLst>
              </p:cNvPr>
              <p:cNvSpPr txBox="1">
                <a:spLocks noRot="1" noChangeAspect="1" noMove="1" noResize="1" noEditPoints="1" noAdjustHandles="1" noChangeArrowheads="1" noChangeShapeType="1" noTextEdit="1"/>
              </p:cNvSpPr>
              <p:nvPr/>
            </p:nvSpPr>
            <p:spPr>
              <a:xfrm>
                <a:off x="723900" y="7893050"/>
                <a:ext cx="361950" cy="263525"/>
              </a:xfrm>
              <a:prstGeom prst="rect">
                <a:avLst/>
              </a:prstGeom>
              <a:blipFill>
                <a:blip r:embed="rId3"/>
                <a:stretch>
                  <a:fillRect b="-4651"/>
                </a:stretch>
              </a:blipFill>
            </p:spPr>
            <p:txBody>
              <a:bodyPr/>
              <a:lstStyle/>
              <a:p>
                <a:r>
                  <a:rPr lang="tr-TR">
                    <a:noFill/>
                  </a:rPr>
                  <a:t> </a:t>
                </a:r>
              </a:p>
            </p:txBody>
          </p:sp>
        </mc:Fallback>
      </mc:AlternateContent>
      <p:graphicFrame>
        <p:nvGraphicFramePr>
          <p:cNvPr id="3" name="Table 2">
            <a:extLst>
              <a:ext uri="{FF2B5EF4-FFF2-40B4-BE49-F238E27FC236}">
                <a16:creationId xmlns:a16="http://schemas.microsoft.com/office/drawing/2014/main" id="{263CD1C9-6363-7085-03E0-B42F81DCC9B9}"/>
              </a:ext>
            </a:extLst>
          </p:cNvPr>
          <p:cNvGraphicFramePr>
            <a:graphicFrameLocks noGrp="1"/>
          </p:cNvGraphicFramePr>
          <p:nvPr/>
        </p:nvGraphicFramePr>
        <p:xfrm>
          <a:off x="395536" y="2167375"/>
          <a:ext cx="8424934" cy="1261625"/>
        </p:xfrm>
        <a:graphic>
          <a:graphicData uri="http://schemas.openxmlformats.org/drawingml/2006/table">
            <a:tbl>
              <a:tblPr>
                <a:tableStyleId>{5C22544A-7EE6-4342-B048-85BDC9FD1C3A}</a:tableStyleId>
              </a:tblPr>
              <a:tblGrid>
                <a:gridCol w="936104">
                  <a:extLst>
                    <a:ext uri="{9D8B030D-6E8A-4147-A177-3AD203B41FA5}">
                      <a16:colId xmlns:a16="http://schemas.microsoft.com/office/drawing/2014/main" val="2264954445"/>
                    </a:ext>
                  </a:extLst>
                </a:gridCol>
                <a:gridCol w="432048">
                  <a:extLst>
                    <a:ext uri="{9D8B030D-6E8A-4147-A177-3AD203B41FA5}">
                      <a16:colId xmlns:a16="http://schemas.microsoft.com/office/drawing/2014/main" val="2083715063"/>
                    </a:ext>
                  </a:extLst>
                </a:gridCol>
                <a:gridCol w="437191">
                  <a:extLst>
                    <a:ext uri="{9D8B030D-6E8A-4147-A177-3AD203B41FA5}">
                      <a16:colId xmlns:a16="http://schemas.microsoft.com/office/drawing/2014/main" val="1569573576"/>
                    </a:ext>
                  </a:extLst>
                </a:gridCol>
                <a:gridCol w="601781">
                  <a:extLst>
                    <a:ext uri="{9D8B030D-6E8A-4147-A177-3AD203B41FA5}">
                      <a16:colId xmlns:a16="http://schemas.microsoft.com/office/drawing/2014/main" val="922988427"/>
                    </a:ext>
                  </a:extLst>
                </a:gridCol>
                <a:gridCol w="257172">
                  <a:extLst>
                    <a:ext uri="{9D8B030D-6E8A-4147-A177-3AD203B41FA5}">
                      <a16:colId xmlns:a16="http://schemas.microsoft.com/office/drawing/2014/main" val="1161895380"/>
                    </a:ext>
                  </a:extLst>
                </a:gridCol>
                <a:gridCol w="946390">
                  <a:extLst>
                    <a:ext uri="{9D8B030D-6E8A-4147-A177-3AD203B41FA5}">
                      <a16:colId xmlns:a16="http://schemas.microsoft.com/office/drawing/2014/main" val="1619777128"/>
                    </a:ext>
                  </a:extLst>
                </a:gridCol>
                <a:gridCol w="601781">
                  <a:extLst>
                    <a:ext uri="{9D8B030D-6E8A-4147-A177-3AD203B41FA5}">
                      <a16:colId xmlns:a16="http://schemas.microsoft.com/office/drawing/2014/main" val="3690759991"/>
                    </a:ext>
                  </a:extLst>
                </a:gridCol>
                <a:gridCol w="601781">
                  <a:extLst>
                    <a:ext uri="{9D8B030D-6E8A-4147-A177-3AD203B41FA5}">
                      <a16:colId xmlns:a16="http://schemas.microsoft.com/office/drawing/2014/main" val="3883953334"/>
                    </a:ext>
                  </a:extLst>
                </a:gridCol>
                <a:gridCol w="601781">
                  <a:extLst>
                    <a:ext uri="{9D8B030D-6E8A-4147-A177-3AD203B41FA5}">
                      <a16:colId xmlns:a16="http://schemas.microsoft.com/office/drawing/2014/main" val="27408113"/>
                    </a:ext>
                  </a:extLst>
                </a:gridCol>
                <a:gridCol w="272603">
                  <a:extLst>
                    <a:ext uri="{9D8B030D-6E8A-4147-A177-3AD203B41FA5}">
                      <a16:colId xmlns:a16="http://schemas.microsoft.com/office/drawing/2014/main" val="396938674"/>
                    </a:ext>
                  </a:extLst>
                </a:gridCol>
                <a:gridCol w="930959">
                  <a:extLst>
                    <a:ext uri="{9D8B030D-6E8A-4147-A177-3AD203B41FA5}">
                      <a16:colId xmlns:a16="http://schemas.microsoft.com/office/drawing/2014/main" val="2994144263"/>
                    </a:ext>
                  </a:extLst>
                </a:gridCol>
                <a:gridCol w="601781">
                  <a:extLst>
                    <a:ext uri="{9D8B030D-6E8A-4147-A177-3AD203B41FA5}">
                      <a16:colId xmlns:a16="http://schemas.microsoft.com/office/drawing/2014/main" val="958724855"/>
                    </a:ext>
                  </a:extLst>
                </a:gridCol>
                <a:gridCol w="601781">
                  <a:extLst>
                    <a:ext uri="{9D8B030D-6E8A-4147-A177-3AD203B41FA5}">
                      <a16:colId xmlns:a16="http://schemas.microsoft.com/office/drawing/2014/main" val="1243325691"/>
                    </a:ext>
                  </a:extLst>
                </a:gridCol>
                <a:gridCol w="601781">
                  <a:extLst>
                    <a:ext uri="{9D8B030D-6E8A-4147-A177-3AD203B41FA5}">
                      <a16:colId xmlns:a16="http://schemas.microsoft.com/office/drawing/2014/main" val="197910261"/>
                    </a:ext>
                  </a:extLst>
                </a:gridCol>
              </a:tblGrid>
              <a:tr h="300401">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err="1">
                          <a:solidFill>
                            <a:srgbClr val="000000"/>
                          </a:solidFill>
                          <a:effectLst/>
                          <a:latin typeface="+mn-lt"/>
                          <a:ea typeface="+mn-ea"/>
                          <a:cs typeface="+mn-cs"/>
                        </a:rPr>
                        <a:t>Alternatifler</a:t>
                      </a:r>
                      <a:endParaRPr lang="en-US" sz="1400" b="0" u="none" strike="noStrike" kern="1200" dirty="0">
                        <a:solidFill>
                          <a:srgbClr val="000000"/>
                        </a:solidFill>
                        <a:effectLst/>
                        <a:latin typeface="+mn-lt"/>
                        <a:ea typeface="+mn-ea"/>
                        <a:cs typeface="+mn-cs"/>
                      </a:endParaRP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A</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6">
                        <a:lumMod val="40000"/>
                        <a:lumOff val="60000"/>
                      </a:schemeClr>
                    </a:solidFill>
                  </a:tcPr>
                </a:tc>
                <a:extLst>
                  <a:ext uri="{0D108BD9-81ED-4DB2-BD59-A6C34878D82A}">
                    <a16:rowId xmlns:a16="http://schemas.microsoft.com/office/drawing/2014/main" val="2152492469"/>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A</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0.8</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1.0</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A</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6">
                        <a:lumMod val="40000"/>
                        <a:lumOff val="60000"/>
                      </a:schemeClr>
                    </a:solidFill>
                  </a:tcPr>
                </a:tc>
                <a:extLst>
                  <a:ext uri="{0D108BD9-81ED-4DB2-BD59-A6C34878D82A}">
                    <a16:rowId xmlns:a16="http://schemas.microsoft.com/office/drawing/2014/main" val="2005653742"/>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B</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0.4</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B</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1.0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0.5</a:t>
                      </a:r>
                    </a:p>
                  </a:txBody>
                  <a:tcPr marL="0" marR="0" marT="0" marB="0" anchor="b">
                    <a:solidFill>
                      <a:schemeClr val="accent6">
                        <a:lumMod val="40000"/>
                        <a:lumOff val="60000"/>
                      </a:schemeClr>
                    </a:solidFill>
                  </a:tcPr>
                </a:tc>
                <a:extLst>
                  <a:ext uri="{0D108BD9-81ED-4DB2-BD59-A6C34878D82A}">
                    <a16:rowId xmlns:a16="http://schemas.microsoft.com/office/drawing/2014/main" val="399175815"/>
                  </a:ext>
                </a:extLst>
              </a:tr>
              <a:tr h="320408">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1</a:t>
                      </a:r>
                    </a:p>
                  </a:txBody>
                  <a:tcPr marL="0" marR="0" marT="0" marB="0" anchor="b">
                    <a:solidFill>
                      <a:schemeClr val="accent1">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a:t>
                      </a:r>
                    </a:p>
                  </a:txBody>
                  <a:tcPr marL="0" marR="0" marT="0" marB="0" anchor="b">
                    <a:solidFill>
                      <a:schemeClr val="accent1">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4">
                        <a:lumMod val="40000"/>
                        <a:lumOff val="60000"/>
                      </a:schemeClr>
                    </a:solidFill>
                  </a:tcPr>
                </a:tc>
                <a:tc>
                  <a:txBody>
                    <a:bodyPr/>
                    <a:lstStyle/>
                    <a:p>
                      <a:pPr marL="0" algn="ctr" defTabSz="914400" rtl="0" eaLnBrk="1" fontAlgn="b" latinLnBrk="0" hangingPunct="1"/>
                      <a:endParaRPr lang="en-US" sz="1400" b="0" u="none" strike="noStrike" kern="1200" dirty="0">
                        <a:solidFill>
                          <a:srgbClr val="000000"/>
                        </a:solidFill>
                        <a:effectLst/>
                        <a:latin typeface="+mn-lt"/>
                        <a:ea typeface="+mn-ea"/>
                        <a:cs typeface="+mn-cs"/>
                      </a:endParaRPr>
                    </a:p>
                  </a:txBody>
                  <a:tcPr marL="0" marR="0" marT="0" marB="0" anchor="b">
                    <a:solidFill>
                      <a:schemeClr val="bg1"/>
                    </a:solidFill>
                  </a:tcPr>
                </a:tc>
                <a:tc>
                  <a:txBody>
                    <a:bodyPr/>
                    <a:lstStyle/>
                    <a:p>
                      <a:pPr marL="0" algn="ctr" defTabSz="914400" rtl="0" eaLnBrk="1" fontAlgn="b" latinLnBrk="0" hangingPunct="1"/>
                      <a:r>
                        <a:rPr lang="en-US" sz="1400" b="0" u="none" strike="noStrike" kern="1200">
                          <a:solidFill>
                            <a:srgbClr val="000000"/>
                          </a:solidFill>
                          <a:effectLst/>
                          <a:latin typeface="+mn-lt"/>
                          <a:ea typeface="+mn-ea"/>
                          <a:cs typeface="+mn-cs"/>
                        </a:rPr>
                        <a:t>C</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0.5</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en-US" sz="1400" b="0" u="none" strike="noStrike" kern="1200" dirty="0">
                          <a:solidFill>
                            <a:srgbClr val="000000"/>
                          </a:solidFill>
                          <a:effectLst/>
                          <a:latin typeface="+mn-lt"/>
                          <a:ea typeface="+mn-ea"/>
                          <a:cs typeface="+mn-cs"/>
                        </a:rPr>
                        <a:t>0.0</a:t>
                      </a:r>
                    </a:p>
                  </a:txBody>
                  <a:tcPr marL="0" marR="0" marT="0" marB="0" anchor="b">
                    <a:solidFill>
                      <a:schemeClr val="accent6">
                        <a:lumMod val="40000"/>
                        <a:lumOff val="60000"/>
                      </a:schemeClr>
                    </a:solidFill>
                  </a:tcPr>
                </a:tc>
                <a:extLst>
                  <a:ext uri="{0D108BD9-81ED-4DB2-BD59-A6C34878D82A}">
                    <a16:rowId xmlns:a16="http://schemas.microsoft.com/office/drawing/2014/main" val="376683643"/>
                  </a:ext>
                </a:extLst>
              </a:tr>
            </a:tbl>
          </a:graphicData>
        </a:graphic>
      </p:graphicFrame>
      <p:sp>
        <p:nvSpPr>
          <p:cNvPr id="7" name="TextBox 6">
            <a:extLst>
              <a:ext uri="{FF2B5EF4-FFF2-40B4-BE49-F238E27FC236}">
                <a16:creationId xmlns:a16="http://schemas.microsoft.com/office/drawing/2014/main" id="{F3466EEE-7445-CB27-E568-A0BA7D2C62A7}"/>
              </a:ext>
            </a:extLst>
          </p:cNvPr>
          <p:cNvSpPr txBox="1"/>
          <p:nvPr/>
        </p:nvSpPr>
        <p:spPr>
          <a:xfrm>
            <a:off x="457200" y="1742132"/>
            <a:ext cx="4590046" cy="369332"/>
          </a:xfrm>
          <a:prstGeom prst="rect">
            <a:avLst/>
          </a:prstGeom>
          <a:noFill/>
        </p:spPr>
        <p:txBody>
          <a:bodyPr wrap="square">
            <a:spAutoFit/>
          </a:bodyPr>
          <a:lstStyle/>
          <a:p>
            <a:r>
              <a:rPr lang="en-US" sz="1800" b="0" i="0" u="none" strike="noStrike" dirty="0">
                <a:solidFill>
                  <a:srgbClr val="000000"/>
                </a:solidFill>
                <a:effectLst/>
                <a:latin typeface="Book Antiqua" panose="02040602050305030304" pitchFamily="18" charset="0"/>
              </a:rPr>
              <a:t>P DEĞERLERİ</a:t>
            </a:r>
            <a:r>
              <a:rPr lang="en-US" dirty="0"/>
              <a:t> </a:t>
            </a:r>
            <a:endParaRPr lang="tr-TR" dirty="0"/>
          </a:p>
        </p:txBody>
      </p:sp>
      <p:graphicFrame>
        <p:nvGraphicFramePr>
          <p:cNvPr id="8" name="Table 7">
            <a:extLst>
              <a:ext uri="{FF2B5EF4-FFF2-40B4-BE49-F238E27FC236}">
                <a16:creationId xmlns:a16="http://schemas.microsoft.com/office/drawing/2014/main" id="{0A4AD951-73BF-55D7-97D4-72623D84F3F0}"/>
              </a:ext>
            </a:extLst>
          </p:cNvPr>
          <p:cNvGraphicFramePr>
            <a:graphicFrameLocks noGrp="1"/>
          </p:cNvGraphicFramePr>
          <p:nvPr/>
        </p:nvGraphicFramePr>
        <p:xfrm>
          <a:off x="611560" y="4091618"/>
          <a:ext cx="3467100" cy="119634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2568021485"/>
                    </a:ext>
                  </a:extLst>
                </a:gridCol>
                <a:gridCol w="749300">
                  <a:extLst>
                    <a:ext uri="{9D8B030D-6E8A-4147-A177-3AD203B41FA5}">
                      <a16:colId xmlns:a16="http://schemas.microsoft.com/office/drawing/2014/main" val="3675383370"/>
                    </a:ext>
                  </a:extLst>
                </a:gridCol>
                <a:gridCol w="508000">
                  <a:extLst>
                    <a:ext uri="{9D8B030D-6E8A-4147-A177-3AD203B41FA5}">
                      <a16:colId xmlns:a16="http://schemas.microsoft.com/office/drawing/2014/main" val="2505160919"/>
                    </a:ext>
                  </a:extLst>
                </a:gridCol>
                <a:gridCol w="508000">
                  <a:extLst>
                    <a:ext uri="{9D8B030D-6E8A-4147-A177-3AD203B41FA5}">
                      <a16:colId xmlns:a16="http://schemas.microsoft.com/office/drawing/2014/main" val="1931575518"/>
                    </a:ext>
                  </a:extLst>
                </a:gridCol>
                <a:gridCol w="508000">
                  <a:extLst>
                    <a:ext uri="{9D8B030D-6E8A-4147-A177-3AD203B41FA5}">
                      <a16:colId xmlns:a16="http://schemas.microsoft.com/office/drawing/2014/main" val="2289119625"/>
                    </a:ext>
                  </a:extLst>
                </a:gridCol>
              </a:tblGrid>
              <a:tr h="205740">
                <a:tc>
                  <a:txBody>
                    <a:bodyPr/>
                    <a:lstStyle/>
                    <a:p>
                      <a:pPr algn="ctr" fontAlgn="b"/>
                      <a:r>
                        <a:rPr lang="en-US" sz="1200" u="none" strike="noStrike">
                          <a:effectLst/>
                        </a:rPr>
                        <a:t>Pi DEĞERLERİ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767245922"/>
                  </a:ext>
                </a:extLst>
              </a:tr>
              <a:tr h="198120">
                <a:tc>
                  <a:txBody>
                    <a:bodyPr/>
                    <a:lstStyle/>
                    <a:p>
                      <a:pPr algn="ctr" fontAlgn="b"/>
                      <a:r>
                        <a:rPr lang="en-US" sz="1200" u="none" strike="noStrike">
                          <a:effectLst/>
                        </a:rPr>
                        <a:t>Alternatifler</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322243346"/>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0.29</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0.32</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92197998"/>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0.32</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0.49</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43351996"/>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0.39</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415274"/>
                  </a:ext>
                </a:extLst>
              </a:tr>
              <a:tr h="198120">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tc>
                <a:tc>
                  <a:txBody>
                    <a:bodyPr/>
                    <a:lstStyle/>
                    <a:p>
                      <a:pPr algn="ctr" fontAlgn="b"/>
                      <a:r>
                        <a:rPr lang="en-US" sz="1200" u="none" strike="noStrike">
                          <a:effectLst/>
                        </a:rPr>
                        <a:t>0.56</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0.34</a:t>
                      </a:r>
                      <a:endParaRPr lang="en-US" sz="12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62263237"/>
                  </a:ext>
                </a:extLst>
              </a:tr>
            </a:tbl>
          </a:graphicData>
        </a:graphic>
      </p:graphicFrame>
      <mc:AlternateContent xmlns:mc="http://schemas.openxmlformats.org/markup-compatibility/2006" xmlns:a14="http://schemas.microsoft.com/office/drawing/2010/main">
        <mc:Choice Requires="a14">
          <p:sp>
            <p:nvSpPr>
              <p:cNvPr id="10" name="TextBox 1">
                <a:extLst>
                  <a:ext uri="{FF2B5EF4-FFF2-40B4-BE49-F238E27FC236}">
                    <a16:creationId xmlns:a16="http://schemas.microsoft.com/office/drawing/2014/main" id="{4DE82428-568B-41EB-9D1D-E41D55F94192}"/>
                  </a:ext>
                </a:extLst>
              </p:cNvPr>
              <p:cNvSpPr txBox="1"/>
              <p:nvPr/>
            </p:nvSpPr>
            <p:spPr>
              <a:xfrm>
                <a:off x="5887007" y="10309722"/>
                <a:ext cx="361950" cy="2762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latin typeface="Cambria Math"/>
                              <a:ea typeface="Cambria Math"/>
                            </a:rPr>
                            <m:t>+</m:t>
                          </m:r>
                        </m:sup>
                      </m:sSup>
                    </m:oMath>
                  </m:oMathPara>
                </a14:m>
                <a:endParaRPr lang="tr-TR" sz="1100"/>
              </a:p>
            </p:txBody>
          </p:sp>
        </mc:Choice>
        <mc:Fallback xmlns="">
          <p:sp>
            <p:nvSpPr>
              <p:cNvPr id="10" name="TextBox 1">
                <a:extLst>
                  <a:ext uri="{FF2B5EF4-FFF2-40B4-BE49-F238E27FC236}">
                    <a16:creationId xmlns:a16="http://schemas.microsoft.com/office/drawing/2014/main" id="{4DE82428-568B-41EB-9D1D-E41D55F94192}"/>
                  </a:ext>
                </a:extLst>
              </p:cNvPr>
              <p:cNvSpPr txBox="1">
                <a:spLocks noRot="1" noChangeAspect="1" noMove="1" noResize="1" noEditPoints="1" noAdjustHandles="1" noChangeArrowheads="1" noChangeShapeType="1" noTextEdit="1"/>
              </p:cNvSpPr>
              <p:nvPr/>
            </p:nvSpPr>
            <p:spPr>
              <a:xfrm>
                <a:off x="5887007" y="10309722"/>
                <a:ext cx="361950" cy="276225"/>
              </a:xfrm>
              <a:prstGeom prst="rect">
                <a:avLst/>
              </a:prstGeom>
              <a:blipFill>
                <a:blip r:embed="rId4"/>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2">
                <a:extLst>
                  <a:ext uri="{FF2B5EF4-FFF2-40B4-BE49-F238E27FC236}">
                    <a16:creationId xmlns:a16="http://schemas.microsoft.com/office/drawing/2014/main" id="{7971BC44-EFCB-4E5F-BE47-0E16798FF94D}"/>
                  </a:ext>
                </a:extLst>
              </p:cNvPr>
              <p:cNvSpPr txBox="1"/>
              <p:nvPr/>
            </p:nvSpPr>
            <p:spPr>
              <a:xfrm>
                <a:off x="2848532" y="11162209"/>
                <a:ext cx="361950"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a:p>
            </p:txBody>
          </p:sp>
        </mc:Choice>
        <mc:Fallback xmlns="">
          <p:sp>
            <p:nvSpPr>
              <p:cNvPr id="19" name="TextBox 2">
                <a:extLst>
                  <a:ext uri="{FF2B5EF4-FFF2-40B4-BE49-F238E27FC236}">
                    <a16:creationId xmlns:a16="http://schemas.microsoft.com/office/drawing/2014/main" id="{7971BC44-EFCB-4E5F-BE47-0E16798FF94D}"/>
                  </a:ext>
                </a:extLst>
              </p:cNvPr>
              <p:cNvSpPr txBox="1">
                <a:spLocks noRot="1" noChangeAspect="1" noMove="1" noResize="1" noEditPoints="1" noAdjustHandles="1" noChangeArrowheads="1" noChangeShapeType="1" noTextEdit="1"/>
              </p:cNvSpPr>
              <p:nvPr/>
            </p:nvSpPr>
            <p:spPr>
              <a:xfrm>
                <a:off x="2848532" y="11162209"/>
                <a:ext cx="361950" cy="265113"/>
              </a:xfrm>
              <a:prstGeom prst="rect">
                <a:avLst/>
              </a:prstGeom>
              <a:blipFill>
                <a:blip r:embed="rId5"/>
                <a:stretch>
                  <a:fillRect b="-454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
                <a:extLst>
                  <a:ext uri="{FF2B5EF4-FFF2-40B4-BE49-F238E27FC236}">
                    <a16:creationId xmlns:a16="http://schemas.microsoft.com/office/drawing/2014/main" id="{4DE82428-568B-41EB-9D1D-E41D55F94192}"/>
                  </a:ext>
                </a:extLst>
              </p:cNvPr>
              <p:cNvSpPr txBox="1"/>
              <p:nvPr/>
            </p:nvSpPr>
            <p:spPr>
              <a:xfrm>
                <a:off x="3684180" y="4125806"/>
                <a:ext cx="361950" cy="27552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latin typeface="Cambria Math"/>
                              <a:ea typeface="Cambria Math"/>
                            </a:rPr>
                            <m:t>+</m:t>
                          </m:r>
                        </m:sup>
                      </m:sSup>
                    </m:oMath>
                  </m:oMathPara>
                </a14:m>
                <a:endParaRPr lang="tr-TR" sz="1100"/>
              </a:p>
            </p:txBody>
          </p:sp>
        </mc:Choice>
        <mc:Fallback xmlns="">
          <p:sp>
            <p:nvSpPr>
              <p:cNvPr id="20" name="TextBox 1">
                <a:extLst>
                  <a:ext uri="{FF2B5EF4-FFF2-40B4-BE49-F238E27FC236}">
                    <a16:creationId xmlns:a16="http://schemas.microsoft.com/office/drawing/2014/main" id="{4DE82428-568B-41EB-9D1D-E41D55F94192}"/>
                  </a:ext>
                </a:extLst>
              </p:cNvPr>
              <p:cNvSpPr txBox="1">
                <a:spLocks noRot="1" noChangeAspect="1" noMove="1" noResize="1" noEditPoints="1" noAdjustHandles="1" noChangeArrowheads="1" noChangeShapeType="1" noTextEdit="1"/>
              </p:cNvSpPr>
              <p:nvPr/>
            </p:nvSpPr>
            <p:spPr>
              <a:xfrm>
                <a:off x="3684180" y="4125806"/>
                <a:ext cx="361950" cy="275525"/>
              </a:xfrm>
              <a:prstGeom prst="rect">
                <a:avLst/>
              </a:prstGeom>
              <a:blipFill>
                <a:blip r:embed="rId6"/>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5" name="TextBox 2">
                <a:extLst>
                  <a:ext uri="{FF2B5EF4-FFF2-40B4-BE49-F238E27FC236}">
                    <a16:creationId xmlns:a16="http://schemas.microsoft.com/office/drawing/2014/main" id="{00000000-0008-0000-0000-000003000000}"/>
                  </a:ext>
                </a:extLst>
              </p:cNvPr>
              <p:cNvSpPr txBox="1"/>
              <p:nvPr/>
            </p:nvSpPr>
            <p:spPr>
              <a:xfrm>
                <a:off x="904875" y="5047891"/>
                <a:ext cx="504055" cy="26161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lang="tr-TR" sz="1100" i="1">
                              <a:latin typeface="Cambria Math" panose="02040503050406030204" pitchFamily="18" charset="0"/>
                              <a:ea typeface="Cambria Math"/>
                            </a:rPr>
                          </m:ctrlPr>
                        </m:sSupPr>
                        <m:e>
                          <m:r>
                            <a:rPr lang="tr-TR" sz="1100" i="1">
                              <a:solidFill>
                                <a:schemeClr val="tx1"/>
                              </a:solidFill>
                              <a:effectLst/>
                              <a:latin typeface="Cambria Math"/>
                              <a:ea typeface="+mn-ea"/>
                              <a:cs typeface="+mn-cs"/>
                            </a:rPr>
                            <m:t>𝜙</m:t>
                          </m:r>
                        </m:e>
                        <m:sup>
                          <m:r>
                            <a:rPr lang="tr-TR" sz="1100" b="0" i="1">
                              <a:solidFill>
                                <a:schemeClr val="tx1"/>
                              </a:solidFill>
                              <a:effectLst/>
                              <a:latin typeface="Cambria Math"/>
                              <a:ea typeface="+mn-ea"/>
                              <a:cs typeface="+mn-cs"/>
                            </a:rPr>
                            <m:t>−</m:t>
                          </m:r>
                        </m:sup>
                      </m:sSup>
                    </m:oMath>
                  </m:oMathPara>
                </a14:m>
                <a:endParaRPr lang="tr-TR" sz="1100" dirty="0"/>
              </a:p>
            </p:txBody>
          </p:sp>
        </mc:Choice>
        <mc:Fallback xmlns="">
          <p:sp>
            <p:nvSpPr>
              <p:cNvPr id="35" name="TextBox 2">
                <a:extLst>
                  <a:ext uri="{FF2B5EF4-FFF2-40B4-BE49-F238E27FC236}">
                    <a16:creationId xmlns:a16="http://schemas.microsoft.com/office/drawing/2014/main" id="{00000000-0008-0000-0000-000003000000}"/>
                  </a:ext>
                </a:extLst>
              </p:cNvPr>
              <p:cNvSpPr txBox="1">
                <a:spLocks noRot="1" noChangeAspect="1" noMove="1" noResize="1" noEditPoints="1" noAdjustHandles="1" noChangeArrowheads="1" noChangeShapeType="1" noTextEdit="1"/>
              </p:cNvSpPr>
              <p:nvPr/>
            </p:nvSpPr>
            <p:spPr>
              <a:xfrm>
                <a:off x="904875" y="5047891"/>
                <a:ext cx="504055" cy="261610"/>
              </a:xfrm>
              <a:prstGeom prst="rect">
                <a:avLst/>
              </a:prstGeom>
              <a:blipFill>
                <a:blip r:embed="rId7"/>
                <a:stretch>
                  <a:fillRect b="-697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354D68E-F14F-6E53-72ED-4D9079072CE2}"/>
                  </a:ext>
                </a:extLst>
              </p:cNvPr>
              <p:cNvSpPr txBox="1"/>
              <p:nvPr/>
            </p:nvSpPr>
            <p:spPr>
              <a:xfrm>
                <a:off x="107504" y="5457694"/>
                <a:ext cx="459004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tr-TR" sz="1800" i="1" smtClean="0">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r>
                            <a:rPr lang="en-US" b="0" i="1" smtClean="0">
                              <a:latin typeface="Cambria Math" panose="02040503050406030204" pitchFamily="18" charset="0"/>
                            </a:rPr>
                            <m:t>&lt;</m:t>
                          </m:r>
                          <m:sSup>
                            <m:sSupPr>
                              <m:ctrlPr>
                                <a:rPr lang="tr-TR" i="1">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b="0" i="1" smtClean="0">
                                      <a:latin typeface="Cambria Math" panose="02040503050406030204" pitchFamily="18" charset="0"/>
                                    </a:rPr>
                                    <m:t>𝐶</m:t>
                                  </m:r>
                                </m:e>
                              </m:d>
                            </m:e>
                            <m:sup>
                              <m:r>
                                <a:rPr lang="en-US" i="1">
                                  <a:latin typeface="Cambria Math" panose="02040503050406030204" pitchFamily="18" charset="0"/>
                                </a:rPr>
                                <m:t>+</m:t>
                              </m:r>
                            </m:sup>
                          </m:sSup>
                          <m:r>
                            <a:rPr lang="en-US" b="0" i="1" smtClean="0">
                              <a:latin typeface="Cambria Math" panose="02040503050406030204" pitchFamily="18" charset="0"/>
                            </a:rPr>
                            <m:t>&lt;</m:t>
                          </m:r>
                          <m:r>
                            <a:rPr lang="tr-TR" sz="1800" i="1">
                              <a:solidFill>
                                <a:schemeClr val="tx1"/>
                              </a:solidFill>
                              <a:effectLst/>
                              <a:latin typeface="Cambria Math"/>
                              <a:ea typeface="+mn-ea"/>
                              <a:cs typeface="+mn-cs"/>
                            </a:rPr>
                            <m:t>𝜙</m:t>
                          </m:r>
                        </m:e>
                        <m:sup>
                          <m:r>
                            <a:rPr lang="en-US" sz="1800" b="0" i="1" smtClean="0">
                              <a:solidFill>
                                <a:schemeClr val="tx1"/>
                              </a:solidFill>
                              <a:effectLst/>
                              <a:latin typeface="Cambria Math" panose="02040503050406030204" pitchFamily="18" charset="0"/>
                              <a:ea typeface="+mn-ea"/>
                              <a:cs typeface="+mn-cs"/>
                            </a:rPr>
                            <m:t>+</m:t>
                          </m:r>
                        </m:sup>
                      </m:sSup>
                      <m:r>
                        <a:rPr lang="en-US" sz="1800" b="0" i="1" smtClean="0">
                          <a:solidFill>
                            <a:schemeClr val="tx1"/>
                          </a:solidFill>
                          <a:effectLst/>
                          <a:latin typeface="Cambria Math" panose="02040503050406030204" pitchFamily="18" charset="0"/>
                          <a:ea typeface="+mn-ea"/>
                          <a:cs typeface="+mn-cs"/>
                        </a:rPr>
                        <m:t>(</m:t>
                      </m:r>
                      <m:r>
                        <a:rPr lang="en-US" sz="1800" b="0" i="1" smtClean="0">
                          <a:solidFill>
                            <a:schemeClr val="tx1"/>
                          </a:solidFill>
                          <a:effectLst/>
                          <a:latin typeface="Cambria Math" panose="02040503050406030204" pitchFamily="18" charset="0"/>
                          <a:ea typeface="+mn-ea"/>
                          <a:cs typeface="+mn-cs"/>
                        </a:rPr>
                        <m:t>𝐵</m:t>
                      </m:r>
                      <m:r>
                        <a:rPr lang="en-US" sz="1800" b="0" i="1" smtClean="0">
                          <a:solidFill>
                            <a:schemeClr val="tx1"/>
                          </a:solidFill>
                          <a:effectLst/>
                          <a:latin typeface="Cambria Math" panose="02040503050406030204" pitchFamily="18" charset="0"/>
                          <a:ea typeface="+mn-ea"/>
                          <a:cs typeface="+mn-cs"/>
                        </a:rPr>
                        <m:t>)</m:t>
                      </m:r>
                    </m:oMath>
                  </m:oMathPara>
                </a14:m>
                <a:endParaRPr lang="tr-TR" dirty="0"/>
              </a:p>
            </p:txBody>
          </p:sp>
        </mc:Choice>
        <mc:Fallback xmlns="">
          <p:sp>
            <p:nvSpPr>
              <p:cNvPr id="24" name="TextBox 23">
                <a:extLst>
                  <a:ext uri="{FF2B5EF4-FFF2-40B4-BE49-F238E27FC236}">
                    <a16:creationId xmlns:a16="http://schemas.microsoft.com/office/drawing/2014/main" id="{C354D68E-F14F-6E53-72ED-4D9079072CE2}"/>
                  </a:ext>
                </a:extLst>
              </p:cNvPr>
              <p:cNvSpPr txBox="1">
                <a:spLocks noRot="1" noChangeAspect="1" noMove="1" noResize="1" noEditPoints="1" noAdjustHandles="1" noChangeArrowheads="1" noChangeShapeType="1" noTextEdit="1"/>
              </p:cNvSpPr>
              <p:nvPr/>
            </p:nvSpPr>
            <p:spPr>
              <a:xfrm>
                <a:off x="107504" y="5457694"/>
                <a:ext cx="4590046" cy="369332"/>
              </a:xfrm>
              <a:prstGeom prst="rect">
                <a:avLst/>
              </a:prstGeom>
              <a:blipFill>
                <a:blip r:embed="rId8"/>
                <a:stretch>
                  <a:fillRect b="-1311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610F63C-E42B-8DA1-C250-1F68823F748D}"/>
                  </a:ext>
                </a:extLst>
              </p:cNvPr>
              <p:cNvSpPr txBox="1"/>
              <p:nvPr/>
            </p:nvSpPr>
            <p:spPr>
              <a:xfrm>
                <a:off x="107504" y="5896442"/>
                <a:ext cx="4590046" cy="39299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tr-TR" sz="1800" i="1" smtClean="0">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r>
                            <a:rPr lang="en-US" b="0" i="1" smtClean="0">
                              <a:latin typeface="Cambria Math" panose="02040503050406030204" pitchFamily="18" charset="0"/>
                            </a:rPr>
                            <m:t>&lt;</m:t>
                          </m:r>
                          <m:sSup>
                            <m:sSupPr>
                              <m:ctrlPr>
                                <a:rPr lang="tr-TR" i="1">
                                  <a:latin typeface="Cambria Math" panose="02040503050406030204" pitchFamily="18" charset="0"/>
                                  <a:ea typeface="Cambria Math"/>
                                </a:rPr>
                              </m:ctrlPr>
                            </m:sSupPr>
                            <m:e>
                              <m:sSup>
                                <m:sSupPr>
                                  <m:ctrlPr>
                                    <a:rPr lang="tr-TR" i="1">
                                      <a:latin typeface="Cambria Math" panose="02040503050406030204" pitchFamily="18" charset="0"/>
                                      <a:ea typeface="Cambria Math"/>
                                    </a:rPr>
                                  </m:ctrlPr>
                                </m:sSupPr>
                                <m:e>
                                  <m:r>
                                    <a:rPr lang="tr-TR" i="1">
                                      <a:latin typeface="Cambria Math"/>
                                    </a:rPr>
                                    <m:t>𝜙</m:t>
                                  </m:r>
                                </m:e>
                                <m:sup>
                                  <m:r>
                                    <a:rPr lang="en-US" b="0" i="1" smtClean="0">
                                      <a:latin typeface="Cambria Math" panose="02040503050406030204" pitchFamily="18" charset="0"/>
                                    </a:rPr>
                                    <m:t>−</m:t>
                                  </m:r>
                                </m:sup>
                              </m:sSup>
                              <m:d>
                                <m:dPr>
                                  <m:ctrlPr>
                                    <a:rPr lang="en-US" i="1">
                                      <a:latin typeface="Cambria Math" panose="02040503050406030204" pitchFamily="18" charset="0"/>
                                    </a:rPr>
                                  </m:ctrlPr>
                                </m:dPr>
                                <m:e>
                                  <m:r>
                                    <a:rPr lang="en-US" b="0" i="1" smtClean="0">
                                      <a:latin typeface="Cambria Math" panose="02040503050406030204" pitchFamily="18" charset="0"/>
                                    </a:rPr>
                                    <m:t>𝐶</m:t>
                                  </m:r>
                                </m:e>
                              </m:d>
                            </m:e>
                            <m:sup/>
                          </m:sSup>
                          <m:r>
                            <a:rPr lang="en-US" b="0" i="1" smtClean="0">
                              <a:latin typeface="Cambria Math" panose="02040503050406030204" pitchFamily="18" charset="0"/>
                            </a:rPr>
                            <m:t>&lt;</m:t>
                          </m:r>
                          <m:r>
                            <a:rPr lang="tr-TR" sz="1800" i="1">
                              <a:solidFill>
                                <a:schemeClr val="tx1"/>
                              </a:solidFill>
                              <a:effectLst/>
                              <a:latin typeface="Cambria Math"/>
                              <a:ea typeface="+mn-ea"/>
                              <a:cs typeface="+mn-cs"/>
                            </a:rPr>
                            <m:t>𝜙</m:t>
                          </m:r>
                        </m:e>
                        <m:sup>
                          <m:r>
                            <a:rPr lang="en-US" sz="1800" b="0" i="1" smtClean="0">
                              <a:solidFill>
                                <a:schemeClr val="tx1"/>
                              </a:solidFill>
                              <a:effectLst/>
                              <a:latin typeface="Cambria Math" panose="02040503050406030204" pitchFamily="18" charset="0"/>
                              <a:ea typeface="+mn-ea"/>
                              <a:cs typeface="+mn-cs"/>
                            </a:rPr>
                            <m:t>−</m:t>
                          </m:r>
                        </m:sup>
                      </m:sSup>
                      <m:r>
                        <a:rPr lang="en-US" sz="1800" b="0" i="1" smtClean="0">
                          <a:solidFill>
                            <a:schemeClr val="tx1"/>
                          </a:solidFill>
                          <a:effectLst/>
                          <a:latin typeface="Cambria Math" panose="02040503050406030204" pitchFamily="18" charset="0"/>
                          <a:ea typeface="+mn-ea"/>
                          <a:cs typeface="+mn-cs"/>
                        </a:rPr>
                        <m:t>(</m:t>
                      </m:r>
                      <m:r>
                        <a:rPr lang="en-US" sz="1800" b="0" i="1" smtClean="0">
                          <a:solidFill>
                            <a:schemeClr val="tx1"/>
                          </a:solidFill>
                          <a:effectLst/>
                          <a:latin typeface="Cambria Math" panose="02040503050406030204" pitchFamily="18" charset="0"/>
                          <a:ea typeface="+mn-ea"/>
                          <a:cs typeface="+mn-cs"/>
                        </a:rPr>
                        <m:t>𝐴</m:t>
                      </m:r>
                      <m:r>
                        <a:rPr lang="en-US" sz="1800" b="0" i="1" smtClean="0">
                          <a:solidFill>
                            <a:schemeClr val="tx1"/>
                          </a:solidFill>
                          <a:effectLst/>
                          <a:latin typeface="Cambria Math" panose="02040503050406030204" pitchFamily="18" charset="0"/>
                          <a:ea typeface="+mn-ea"/>
                          <a:cs typeface="+mn-cs"/>
                        </a:rPr>
                        <m:t>)</m:t>
                      </m:r>
                    </m:oMath>
                  </m:oMathPara>
                </a14:m>
                <a:endParaRPr lang="tr-TR" dirty="0"/>
              </a:p>
            </p:txBody>
          </p:sp>
        </mc:Choice>
        <mc:Fallback xmlns="">
          <p:sp>
            <p:nvSpPr>
              <p:cNvPr id="25" name="TextBox 24">
                <a:extLst>
                  <a:ext uri="{FF2B5EF4-FFF2-40B4-BE49-F238E27FC236}">
                    <a16:creationId xmlns:a16="http://schemas.microsoft.com/office/drawing/2014/main" id="{D610F63C-E42B-8DA1-C250-1F68823F748D}"/>
                  </a:ext>
                </a:extLst>
              </p:cNvPr>
              <p:cNvSpPr txBox="1">
                <a:spLocks noRot="1" noChangeAspect="1" noMove="1" noResize="1" noEditPoints="1" noAdjustHandles="1" noChangeArrowheads="1" noChangeShapeType="1" noTextEdit="1"/>
              </p:cNvSpPr>
              <p:nvPr/>
            </p:nvSpPr>
            <p:spPr>
              <a:xfrm>
                <a:off x="107504" y="5896442"/>
                <a:ext cx="4590046" cy="392993"/>
              </a:xfrm>
              <a:prstGeom prst="rect">
                <a:avLst/>
              </a:prstGeom>
              <a:blipFill>
                <a:blip r:embed="rId9"/>
                <a:stretch>
                  <a:fillRect b="-1230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29F8ED7-51D2-908E-F86E-FA25A54957CE}"/>
                  </a:ext>
                </a:extLst>
              </p:cNvPr>
              <p:cNvSpPr txBox="1"/>
              <p:nvPr/>
            </p:nvSpPr>
            <p:spPr>
              <a:xfrm>
                <a:off x="5692675" y="5823901"/>
                <a:ext cx="1927763" cy="276999"/>
              </a:xfrm>
              <a:prstGeom prst="rect">
                <a:avLst/>
              </a:prstGeom>
              <a:noFill/>
            </p:spPr>
            <p:txBody>
              <a:bodyPr wrap="square" lIns="0" tIns="0" rIns="0" bIns="0" rtlCol="0">
                <a:spAutoFit/>
              </a:bodyPr>
              <a:lstStyle/>
              <a:p>
                <a:r>
                  <a:rPr lang="en-US" dirty="0"/>
                  <a:t>B</a:t>
                </a:r>
                <a14:m>
                  <m:oMath xmlns:m="http://schemas.openxmlformats.org/officeDocument/2006/math">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𝐼𝐼</m:t>
                        </m:r>
                      </m:sup>
                    </m:sSup>
                    <m:r>
                      <a:rPr lang="en-US" b="0" i="1" smtClean="0">
                        <a:latin typeface="Cambria Math" panose="02040503050406030204" pitchFamily="18" charset="0"/>
                      </a:rPr>
                      <m:t>𝐶</m:t>
                    </m:r>
                    <m:sSup>
                      <m:sSupPr>
                        <m:ctrlPr>
                          <a:rPr lang="en-US" i="1">
                            <a:latin typeface="Cambria Math" panose="02040503050406030204" pitchFamily="18" charset="0"/>
                          </a:rPr>
                        </m:ctrlPr>
                      </m:sSupPr>
                      <m:e>
                        <m:r>
                          <a:rPr lang="en-US" i="1">
                            <a:latin typeface="Cambria Math" panose="02040503050406030204" pitchFamily="18" charset="0"/>
                          </a:rPr>
                          <m:t>𝑃</m:t>
                        </m:r>
                      </m:e>
                      <m:sup>
                        <m:r>
                          <a:rPr lang="en-US" i="1">
                            <a:latin typeface="Cambria Math" panose="02040503050406030204" pitchFamily="18" charset="0"/>
                          </a:rPr>
                          <m:t>𝐼</m:t>
                        </m:r>
                        <m:r>
                          <a:rPr lang="en-US" b="0" i="1" smtClean="0">
                            <a:latin typeface="Cambria Math" panose="02040503050406030204" pitchFamily="18" charset="0"/>
                          </a:rPr>
                          <m:t>𝐼</m:t>
                        </m:r>
                      </m:sup>
                    </m:sSup>
                    <m:r>
                      <m:rPr>
                        <m:sty m:val="p"/>
                      </m:rPr>
                      <a:rPr lang="en-US" b="0" i="0" smtClean="0">
                        <a:latin typeface="Cambria Math" panose="02040503050406030204" pitchFamily="18" charset="0"/>
                      </a:rPr>
                      <m:t>A</m:t>
                    </m:r>
                  </m:oMath>
                </a14:m>
                <a:endParaRPr lang="tr-TR" dirty="0"/>
              </a:p>
            </p:txBody>
          </p:sp>
        </mc:Choice>
        <mc:Fallback xmlns="">
          <p:sp>
            <p:nvSpPr>
              <p:cNvPr id="26" name="TextBox 25">
                <a:extLst>
                  <a:ext uri="{FF2B5EF4-FFF2-40B4-BE49-F238E27FC236}">
                    <a16:creationId xmlns:a16="http://schemas.microsoft.com/office/drawing/2014/main" id="{C29F8ED7-51D2-908E-F86E-FA25A54957CE}"/>
                  </a:ext>
                </a:extLst>
              </p:cNvPr>
              <p:cNvSpPr txBox="1">
                <a:spLocks noRot="1" noChangeAspect="1" noMove="1" noResize="1" noEditPoints="1" noAdjustHandles="1" noChangeArrowheads="1" noChangeShapeType="1" noTextEdit="1"/>
              </p:cNvSpPr>
              <p:nvPr/>
            </p:nvSpPr>
            <p:spPr>
              <a:xfrm>
                <a:off x="5692675" y="5823901"/>
                <a:ext cx="1927763" cy="276999"/>
              </a:xfrm>
              <a:prstGeom prst="rect">
                <a:avLst/>
              </a:prstGeom>
              <a:blipFill>
                <a:blip r:embed="rId10"/>
                <a:stretch>
                  <a:fillRect l="-7595" t="-28261" b="-5000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72F35AC-CF9E-BA66-5B5C-AAC849878B7C}"/>
                  </a:ext>
                </a:extLst>
              </p:cNvPr>
              <p:cNvSpPr txBox="1"/>
              <p:nvPr/>
            </p:nvSpPr>
            <p:spPr>
              <a:xfrm>
                <a:off x="3964279" y="4209785"/>
                <a:ext cx="4590046" cy="369332"/>
              </a:xfrm>
              <a:prstGeom prst="rect">
                <a:avLst/>
              </a:prstGeom>
              <a:noFill/>
            </p:spPr>
            <p:txBody>
              <a:bodyPr wrap="square">
                <a:spAutoFit/>
              </a:bodyPr>
              <a:lstStyle/>
              <a:p>
                <a:pPr algn="just"/>
                <a14:m>
                  <m:oMathPara xmlns:m="http://schemas.openxmlformats.org/officeDocument/2006/math">
                    <m:oMathParaPr>
                      <m:jc m:val="centerGroup"/>
                    </m:oMathParaPr>
                    <m:oMath xmlns:m="http://schemas.openxmlformats.org/officeDocument/2006/math">
                      <m:r>
                        <a:rPr lang="tr-TR" i="1">
                          <a:latin typeface="Cambria Math"/>
                          <a:ea typeface="Cambria Math"/>
                        </a:rPr>
                        <m:t>𝜙</m:t>
                      </m:r>
                      <m:d>
                        <m:dPr>
                          <m:ctrlPr>
                            <a:rPr lang="tr-TR" i="1">
                              <a:latin typeface="Cambria Math" panose="02040503050406030204" pitchFamily="18" charset="0"/>
                              <a:ea typeface="Cambria Math"/>
                            </a:rPr>
                          </m:ctrlPr>
                        </m:dPr>
                        <m:e>
                          <m:r>
                            <a:rPr lang="tr-TR" i="1">
                              <a:latin typeface="Cambria Math"/>
                              <a:ea typeface="Cambria Math"/>
                            </a:rPr>
                            <m:t>𝑎</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tr-TR" i="1">
                              <a:latin typeface="Cambria Math"/>
                              <a:ea typeface="Cambria Math"/>
                            </a:rPr>
                            <m:t>𝑎</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tr-TR" i="1">
                              <a:latin typeface="Cambria Math"/>
                              <a:ea typeface="Cambria Math"/>
                            </a:rPr>
                            <m:t>𝑎</m:t>
                          </m:r>
                        </m:e>
                      </m:d>
                      <m:r>
                        <a:rPr lang="en-US" i="1">
                          <a:latin typeface="Cambria Math" panose="02040503050406030204" pitchFamily="18" charset="0"/>
                          <a:ea typeface="Cambria Math"/>
                        </a:rPr>
                        <m:t>=−0,24</m:t>
                      </m:r>
                    </m:oMath>
                  </m:oMathPara>
                </a14:m>
                <a:endParaRPr lang="tr-TR" dirty="0">
                  <a:latin typeface="Book Antiqua" pitchFamily="18" charset="0"/>
                  <a:ea typeface="Cambria Math"/>
                </a:endParaRPr>
              </a:p>
            </p:txBody>
          </p:sp>
        </mc:Choice>
        <mc:Fallback xmlns="">
          <p:sp>
            <p:nvSpPr>
              <p:cNvPr id="5" name="TextBox 4">
                <a:extLst>
                  <a:ext uri="{FF2B5EF4-FFF2-40B4-BE49-F238E27FC236}">
                    <a16:creationId xmlns:a16="http://schemas.microsoft.com/office/drawing/2014/main" id="{B72F35AC-CF9E-BA66-5B5C-AAC849878B7C}"/>
                  </a:ext>
                </a:extLst>
              </p:cNvPr>
              <p:cNvSpPr txBox="1">
                <a:spLocks noRot="1" noChangeAspect="1" noMove="1" noResize="1" noEditPoints="1" noAdjustHandles="1" noChangeArrowheads="1" noChangeShapeType="1" noTextEdit="1"/>
              </p:cNvSpPr>
              <p:nvPr/>
            </p:nvSpPr>
            <p:spPr>
              <a:xfrm>
                <a:off x="3964279" y="4209785"/>
                <a:ext cx="4590046" cy="369332"/>
              </a:xfrm>
              <a:prstGeom prst="rect">
                <a:avLst/>
              </a:prstGeom>
              <a:blipFill>
                <a:blip r:embed="rId11"/>
                <a:stretch>
                  <a:fillRect b="-1333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A877E5A-72A3-8835-B2FB-BE41105FC151}"/>
                  </a:ext>
                </a:extLst>
              </p:cNvPr>
              <p:cNvSpPr txBox="1"/>
              <p:nvPr/>
            </p:nvSpPr>
            <p:spPr>
              <a:xfrm>
                <a:off x="3915427" y="4702338"/>
                <a:ext cx="459004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i="1" smtClean="0">
                          <a:latin typeface="Cambria Math"/>
                          <a:ea typeface="Cambria Math"/>
                        </a:rPr>
                        <m:t>𝜙</m:t>
                      </m:r>
                      <m:d>
                        <m:dPr>
                          <m:ctrlPr>
                            <a:rPr lang="tr-TR" i="1" smtClean="0">
                              <a:latin typeface="Cambria Math" panose="02040503050406030204" pitchFamily="18" charset="0"/>
                              <a:ea typeface="Cambria Math"/>
                            </a:rPr>
                          </m:ctrlPr>
                        </m:dPr>
                        <m:e>
                          <m:r>
                            <a:rPr lang="en-US" b="0" i="1" smtClean="0">
                              <a:latin typeface="Cambria Math" panose="02040503050406030204" pitchFamily="18" charset="0"/>
                              <a:ea typeface="Cambria Math"/>
                            </a:rPr>
                            <m:t>𝑏</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en-US" b="0" i="1" smtClean="0">
                              <a:latin typeface="Cambria Math" panose="02040503050406030204" pitchFamily="18" charset="0"/>
                              <a:ea typeface="Cambria Math"/>
                            </a:rPr>
                            <m:t>𝑏</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en-US" b="0" i="1" smtClean="0">
                              <a:latin typeface="Cambria Math" panose="02040503050406030204" pitchFamily="18" charset="0"/>
                              <a:ea typeface="Cambria Math"/>
                            </a:rPr>
                            <m:t>𝑏</m:t>
                          </m:r>
                        </m:e>
                      </m:d>
                      <m:r>
                        <a:rPr lang="en-US" i="1">
                          <a:latin typeface="Cambria Math" panose="02040503050406030204" pitchFamily="18" charset="0"/>
                          <a:ea typeface="Cambria Math"/>
                        </a:rPr>
                        <m:t>=</m:t>
                      </m:r>
                      <m:r>
                        <a:rPr lang="en-US" b="0" i="1" smtClean="0">
                          <a:latin typeface="Cambria Math" panose="02040503050406030204" pitchFamily="18" charset="0"/>
                          <a:ea typeface="Cambria Math"/>
                        </a:rPr>
                        <m:t>0,19</m:t>
                      </m:r>
                    </m:oMath>
                  </m:oMathPara>
                </a14:m>
                <a:endParaRPr lang="tr-TR" dirty="0"/>
              </a:p>
            </p:txBody>
          </p:sp>
        </mc:Choice>
        <mc:Fallback xmlns="">
          <p:sp>
            <p:nvSpPr>
              <p:cNvPr id="9" name="TextBox 8">
                <a:extLst>
                  <a:ext uri="{FF2B5EF4-FFF2-40B4-BE49-F238E27FC236}">
                    <a16:creationId xmlns:a16="http://schemas.microsoft.com/office/drawing/2014/main" id="{5A877E5A-72A3-8835-B2FB-BE41105FC151}"/>
                  </a:ext>
                </a:extLst>
              </p:cNvPr>
              <p:cNvSpPr txBox="1">
                <a:spLocks noRot="1" noChangeAspect="1" noMove="1" noResize="1" noEditPoints="1" noAdjustHandles="1" noChangeArrowheads="1" noChangeShapeType="1" noTextEdit="1"/>
              </p:cNvSpPr>
              <p:nvPr/>
            </p:nvSpPr>
            <p:spPr>
              <a:xfrm>
                <a:off x="3915427" y="4702338"/>
                <a:ext cx="4590046" cy="369332"/>
              </a:xfrm>
              <a:prstGeom prst="rect">
                <a:avLst/>
              </a:prstGeom>
              <a:blipFill>
                <a:blip r:embed="rId12"/>
                <a:stretch>
                  <a:fillRect b="-1147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E13F162-C917-91D8-1229-3DD9EA451AEA}"/>
                  </a:ext>
                </a:extLst>
              </p:cNvPr>
              <p:cNvSpPr txBox="1"/>
              <p:nvPr/>
            </p:nvSpPr>
            <p:spPr>
              <a:xfrm>
                <a:off x="3942394" y="5158092"/>
                <a:ext cx="459004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i="1" smtClean="0">
                          <a:latin typeface="Cambria Math"/>
                          <a:ea typeface="Cambria Math"/>
                        </a:rPr>
                        <m:t>𝜙</m:t>
                      </m:r>
                      <m:d>
                        <m:dPr>
                          <m:ctrlPr>
                            <a:rPr lang="tr-TR" i="1">
                              <a:latin typeface="Cambria Math" panose="02040503050406030204" pitchFamily="18" charset="0"/>
                              <a:ea typeface="Cambria Math"/>
                            </a:rPr>
                          </m:ctrlPr>
                        </m:dPr>
                        <m:e>
                          <m:r>
                            <a:rPr lang="en-US" b="0" i="1" smtClean="0">
                              <a:latin typeface="Cambria Math" panose="02040503050406030204" pitchFamily="18" charset="0"/>
                              <a:ea typeface="Cambria Math"/>
                            </a:rPr>
                            <m:t>𝑐</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en-US" b="0" i="1" smtClean="0">
                              <a:latin typeface="Cambria Math" panose="02040503050406030204" pitchFamily="18" charset="0"/>
                              <a:ea typeface="Cambria Math"/>
                            </a:rPr>
                            <m:t>𝑐</m:t>
                          </m:r>
                        </m:e>
                      </m:d>
                      <m:r>
                        <a:rPr lang="tr-TR" i="1">
                          <a:latin typeface="Cambria Math"/>
                          <a:ea typeface="Cambria Math"/>
                        </a:rPr>
                        <m:t>−</m:t>
                      </m:r>
                      <m:sSup>
                        <m:sSupPr>
                          <m:ctrlPr>
                            <a:rPr lang="tr-TR" i="1">
                              <a:latin typeface="Cambria Math" panose="02040503050406030204" pitchFamily="18" charset="0"/>
                              <a:ea typeface="Cambria Math"/>
                            </a:rPr>
                          </m:ctrlPr>
                        </m:sSupPr>
                        <m:e>
                          <m:r>
                            <a:rPr lang="tr-TR" i="1">
                              <a:latin typeface="Cambria Math"/>
                              <a:ea typeface="Cambria Math"/>
                            </a:rPr>
                            <m:t>𝜙</m:t>
                          </m:r>
                        </m:e>
                        <m:sup>
                          <m:r>
                            <a:rPr lang="tr-TR" i="1">
                              <a:latin typeface="Cambria Math"/>
                              <a:ea typeface="Cambria Math"/>
                            </a:rPr>
                            <m:t>−</m:t>
                          </m:r>
                        </m:sup>
                      </m:sSup>
                      <m:d>
                        <m:dPr>
                          <m:ctrlPr>
                            <a:rPr lang="tr-TR" i="1">
                              <a:latin typeface="Cambria Math" panose="02040503050406030204" pitchFamily="18" charset="0"/>
                              <a:ea typeface="Cambria Math"/>
                            </a:rPr>
                          </m:ctrlPr>
                        </m:dPr>
                        <m:e>
                          <m:r>
                            <a:rPr lang="en-US" b="0" i="1" smtClean="0">
                              <a:latin typeface="Cambria Math" panose="02040503050406030204" pitchFamily="18" charset="0"/>
                              <a:ea typeface="Cambria Math"/>
                            </a:rPr>
                            <m:t>𝑐</m:t>
                          </m:r>
                        </m:e>
                      </m:d>
                      <m:r>
                        <a:rPr lang="en-US" i="1">
                          <a:latin typeface="Cambria Math" panose="02040503050406030204" pitchFamily="18" charset="0"/>
                          <a:ea typeface="Cambria Math"/>
                        </a:rPr>
                        <m:t>=</m:t>
                      </m:r>
                      <m:r>
                        <a:rPr lang="en-US" b="0" i="1" smtClean="0">
                          <a:latin typeface="Cambria Math" panose="02040503050406030204" pitchFamily="18" charset="0"/>
                          <a:ea typeface="Cambria Math"/>
                        </a:rPr>
                        <m:t>0,05</m:t>
                      </m:r>
                    </m:oMath>
                  </m:oMathPara>
                </a14:m>
                <a:endParaRPr lang="tr-TR" dirty="0"/>
              </a:p>
            </p:txBody>
          </p:sp>
        </mc:Choice>
        <mc:Fallback xmlns="">
          <p:sp>
            <p:nvSpPr>
              <p:cNvPr id="18" name="TextBox 17">
                <a:extLst>
                  <a:ext uri="{FF2B5EF4-FFF2-40B4-BE49-F238E27FC236}">
                    <a16:creationId xmlns:a16="http://schemas.microsoft.com/office/drawing/2014/main" id="{AE13F162-C917-91D8-1229-3DD9EA451AEA}"/>
                  </a:ext>
                </a:extLst>
              </p:cNvPr>
              <p:cNvSpPr txBox="1">
                <a:spLocks noRot="1" noChangeAspect="1" noMove="1" noResize="1" noEditPoints="1" noAdjustHandles="1" noChangeArrowheads="1" noChangeShapeType="1" noTextEdit="1"/>
              </p:cNvSpPr>
              <p:nvPr/>
            </p:nvSpPr>
            <p:spPr>
              <a:xfrm>
                <a:off x="3942394" y="5158092"/>
                <a:ext cx="4590046" cy="369332"/>
              </a:xfrm>
              <a:prstGeom prst="rect">
                <a:avLst/>
              </a:prstGeom>
              <a:blipFill>
                <a:blip r:embed="rId13"/>
                <a:stretch>
                  <a:fillRect b="-11475"/>
                </a:stretch>
              </a:blipFill>
            </p:spPr>
            <p:txBody>
              <a:bodyPr/>
              <a:lstStyle/>
              <a:p>
                <a:r>
                  <a:rPr lang="tr-TR">
                    <a:noFill/>
                  </a:rPr>
                  <a:t> </a:t>
                </a:r>
              </a:p>
            </p:txBody>
          </p:sp>
        </mc:Fallback>
      </mc:AlternateContent>
    </p:spTree>
    <p:extLst>
      <p:ext uri="{BB962C8B-B14F-4D97-AF65-F5344CB8AC3E}">
        <p14:creationId xmlns:p14="http://schemas.microsoft.com/office/powerpoint/2010/main" val="4284581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 (for Elimination and Choice Translating Reality)</a:t>
            </a:r>
          </a:p>
        </p:txBody>
      </p:sp>
      <p:sp>
        <p:nvSpPr>
          <p:cNvPr id="2" name="Content Placeholder 1"/>
          <p:cNvSpPr>
            <a:spLocks noGrp="1"/>
          </p:cNvSpPr>
          <p:nvPr>
            <p:ph idx="1"/>
          </p:nvPr>
        </p:nvSpPr>
        <p:spPr/>
        <p:txBody>
          <a:bodyPr>
            <a:normAutofit lnSpcReduction="10000"/>
          </a:bodyPr>
          <a:lstStyle/>
          <a:p>
            <a:r>
              <a:rPr lang="tr-TR" sz="2400" dirty="0">
                <a:latin typeface="Book Antiqua" pitchFamily="18" charset="0"/>
              </a:rPr>
              <a:t>ELECTRE metodunun temel prensibi, her kritere göre ayrı ayrı alternatiflerin ikili karşılaştırılmasını kullanarak, “öncelik ilişkileri” ile ilgilenir. </a:t>
            </a:r>
          </a:p>
          <a:p>
            <a:r>
              <a:rPr lang="tr-TR" sz="2400" dirty="0">
                <a:latin typeface="Book Antiqua" pitchFamily="18" charset="0"/>
              </a:rPr>
              <a:t>Ai ve Aj alternatiflerinin öncelik ilişkisi, sayısal olarak i. alternatif j. Alternatife baskın değilse Ai → Aj şeklinde gösterilir ve sonra karar verici hala Aj alternatifinden daha iyi olan Ai alternatifinin riskini üstlenebilir (Pomerol ve Romero, 2000) . </a:t>
            </a:r>
          </a:p>
          <a:p>
            <a:r>
              <a:rPr lang="tr-TR" sz="2400" dirty="0">
                <a:latin typeface="Book Antiqua" pitchFamily="18" charset="0"/>
              </a:rPr>
              <a:t>Bir alternatif, bir ya da daha fazla kritere göre değerlendirildiğinde diğerlerinden daha iyiyse ve kalan kriterlere göre de hesaplandığında diğerlerine eşitse, diğer alternatiflere baskındır.</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22</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387837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 (for Elimination and Choice Translating Reality)</a:t>
            </a:r>
          </a:p>
        </p:txBody>
      </p:sp>
      <p:sp>
        <p:nvSpPr>
          <p:cNvPr id="2" name="Content Placeholder 1"/>
          <p:cNvSpPr>
            <a:spLocks noGrp="1"/>
          </p:cNvSpPr>
          <p:nvPr>
            <p:ph idx="1"/>
          </p:nvPr>
        </p:nvSpPr>
        <p:spPr/>
        <p:txBody>
          <a:bodyPr>
            <a:normAutofit/>
          </a:bodyPr>
          <a:lstStyle/>
          <a:p>
            <a:r>
              <a:rPr lang="tr-TR" sz="2400" dirty="0">
                <a:latin typeface="Book Antiqua" pitchFamily="18" charset="0"/>
              </a:rPr>
              <a:t>ELECTRE metodu alternatifler arasında ikili öncelik sıralama ilişkilerinin bir sistemini kullanır. </a:t>
            </a:r>
          </a:p>
          <a:p>
            <a:r>
              <a:rPr lang="tr-TR" sz="2400" dirty="0">
                <a:latin typeface="Book Antiqua" pitchFamily="18" charset="0"/>
              </a:rPr>
              <a:t>ELECTRE metodu bazen en iyi alternatifi belirlemekte yetersiz kalmaktadır. Sadece önde gelen alternatiflerin özünü vermektedir. Bu metot, az tercih edilecekleri eleyerek karar vericiye alternatifleri incelerken daha açık bir görüş kazandırmaktadır.</a:t>
            </a:r>
          </a:p>
          <a:p>
            <a:r>
              <a:rPr lang="tr-TR" sz="2400" dirty="0">
                <a:latin typeface="Book Antiqua" pitchFamily="18" charset="0"/>
              </a:rPr>
              <a:t>Ayrıca bu metot, çok sayıda alternatifin ve az sayıda kriterin bulunduğu karar problemlerini çözmek için güvenlidir (Triantaphyllou, 2000).</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23</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443421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p:sp>
        <p:nvSpPr>
          <p:cNvPr id="2" name="Content Placeholder 1"/>
          <p:cNvSpPr>
            <a:spLocks noGrp="1"/>
          </p:cNvSpPr>
          <p:nvPr>
            <p:ph idx="1"/>
          </p:nvPr>
        </p:nvSpPr>
        <p:spPr/>
        <p:txBody>
          <a:bodyPr>
            <a:normAutofit/>
          </a:bodyPr>
          <a:lstStyle/>
          <a:p>
            <a:pPr marL="457200" indent="-457200">
              <a:buFont typeface="+mj-lt"/>
              <a:buAutoNum type="arabicPeriod"/>
            </a:pPr>
            <a:r>
              <a:rPr lang="tr-TR" sz="2400" dirty="0">
                <a:latin typeface="Book Antiqua" pitchFamily="18" charset="0"/>
              </a:rPr>
              <a:t>Karar Matrisinin Oluşturulması </a:t>
            </a:r>
          </a:p>
          <a:p>
            <a:pPr marL="457200" lvl="1" indent="0">
              <a:buNone/>
            </a:pPr>
            <a:r>
              <a:rPr lang="tr-TR" sz="2000" dirty="0">
                <a:latin typeface="Book Antiqua" pitchFamily="18" charset="0"/>
              </a:rPr>
              <a:t>Karar matrisinin satırlarında üstünlükleri sıralanmak istenen karar noktaları, sütunlarında ise karar vermede kullanılacak değerlendirme kriterleri yer alır. </a:t>
            </a:r>
          </a:p>
          <a:p>
            <a:pPr marL="457200" lvl="1" indent="0">
              <a:buNone/>
            </a:pPr>
            <a:r>
              <a:rPr lang="tr-TR" sz="2000" dirty="0">
                <a:latin typeface="Book Antiqua" pitchFamily="18" charset="0"/>
              </a:rPr>
              <a:t>A=[aij]</a:t>
            </a:r>
          </a:p>
          <a:p>
            <a:pPr marL="457200" indent="-457200">
              <a:buFont typeface="+mj-lt"/>
              <a:buAutoNum type="arabicPeriod"/>
            </a:pPr>
            <a:r>
              <a:rPr lang="tr-TR" sz="2400" dirty="0">
                <a:latin typeface="Book Antiqua" pitchFamily="18" charset="0"/>
              </a:rPr>
              <a:t>Karar matrisinin normalize edilmesi</a:t>
            </a:r>
          </a:p>
          <a:p>
            <a:pPr marL="400050" lvl="1" indent="0">
              <a:buNone/>
            </a:pPr>
            <a:r>
              <a:rPr lang="tr-TR" sz="2000" dirty="0">
                <a:latin typeface="Book Antiqua" pitchFamily="18" charset="0"/>
              </a:rPr>
              <a:t>Vektörel normalizasyon kullanarak karar matrisindeki girdilerin boyutsuz karşılaştırılabilir girdilere dönüştürülmesini içerir.</a:t>
            </a:r>
          </a:p>
          <a:p>
            <a:pPr marL="400050" lvl="1" indent="0">
              <a:buNone/>
            </a:pPr>
            <a:r>
              <a:rPr lang="tr-TR" sz="2000" dirty="0">
                <a:latin typeface="Book Antiqua" pitchFamily="18" charset="0"/>
              </a:rPr>
              <a:t>X=[xij]</a:t>
            </a:r>
          </a:p>
          <a:p>
            <a:pPr marL="457200" indent="-457200">
              <a:buFont typeface="+mj-lt"/>
              <a:buAutoNum type="arabicPeriod"/>
            </a:pPr>
            <a:r>
              <a:rPr lang="tr-TR" sz="2400" dirty="0">
                <a:latin typeface="Book Antiqua" pitchFamily="18" charset="0"/>
              </a:rPr>
              <a:t>Normalize edilmiş karar matrisinin ağırlıklandırılması</a:t>
            </a:r>
          </a:p>
          <a:p>
            <a:pPr marL="400050" lvl="1" indent="0">
              <a:buNone/>
            </a:pPr>
            <a:r>
              <a:rPr lang="tr-TR" sz="2000" dirty="0">
                <a:latin typeface="Book Antiqua" pitchFamily="18" charset="0"/>
              </a:rPr>
              <a:t>Y= X.w</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24</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2749242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457200" indent="-457200">
                  <a:buAutoNum type="arabicPeriod" startAt="4"/>
                </a:pPr>
                <a:r>
                  <a:rPr lang="tr-TR" sz="2400" dirty="0">
                    <a:latin typeface="Book Antiqua" pitchFamily="18" charset="0"/>
                  </a:rPr>
                  <a:t>Uyumluluk ve Uyumsuzluk Kümelerinin tanımlanması</a:t>
                </a:r>
              </a:p>
              <a:p>
                <a:pPr marL="400050" lvl="1" indent="0">
                  <a:buNone/>
                </a:pPr>
                <a:r>
                  <a:rPr lang="tr-TR" sz="2000" dirty="0">
                    <a:latin typeface="Book Antiqua" pitchFamily="18" charset="0"/>
                  </a:rPr>
                  <a:t>m, k,l ≥ 1 olmak üzere,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𝐴</m:t>
                        </m:r>
                      </m:e>
                      <m:sub>
                        <m:r>
                          <a:rPr lang="tr-TR" sz="2000" i="1" dirty="0" smtClean="0">
                            <a:latin typeface="Cambria Math"/>
                          </a:rPr>
                          <m:t>𝑘</m:t>
                        </m:r>
                      </m:sub>
                    </m:sSub>
                  </m:oMath>
                </a14:m>
                <a:r>
                  <a:rPr lang="tr-TR" sz="2000" dirty="0">
                    <a:latin typeface="Book Antiqua" pitchFamily="18" charset="0"/>
                  </a:rPr>
                  <a:t> ve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𝐴</m:t>
                        </m:r>
                      </m:e>
                      <m:sub>
                        <m:r>
                          <a:rPr lang="tr-TR" sz="2000" i="1" dirty="0" smtClean="0">
                            <a:latin typeface="Cambria Math"/>
                          </a:rPr>
                          <m:t>𝑙</m:t>
                        </m:r>
                      </m:sub>
                    </m:sSub>
                  </m:oMath>
                </a14:m>
                <a:r>
                  <a:rPr lang="tr-TR" sz="2000" dirty="0">
                    <a:latin typeface="Book Antiqua" pitchFamily="18" charset="0"/>
                  </a:rPr>
                  <a:t> alternatiflerinin uyumluluk kümesi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𝐶</m:t>
                        </m:r>
                      </m:e>
                      <m:sub>
                        <m:r>
                          <a:rPr lang="tr-TR" sz="2000" b="0" i="1" dirty="0" smtClean="0">
                            <a:latin typeface="Cambria Math"/>
                          </a:rPr>
                          <m:t>𝑘</m:t>
                        </m:r>
                      </m:sub>
                    </m:sSub>
                  </m:oMath>
                </a14:m>
                <a:r>
                  <a:rPr lang="tr-TR" sz="2000" dirty="0">
                    <a:latin typeface="Book Antiqua" pitchFamily="18" charset="0"/>
                  </a:rPr>
                  <a:t> ,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a:rPr>
                          <m:t>𝐴</m:t>
                        </m:r>
                      </m:e>
                      <m:sub>
                        <m:r>
                          <a:rPr lang="tr-TR" sz="2000" i="1" dirty="0">
                            <a:latin typeface="Cambria Math"/>
                          </a:rPr>
                          <m:t>𝑘</m:t>
                        </m:r>
                      </m:sub>
                    </m:sSub>
                  </m:oMath>
                </a14:m>
                <a:r>
                  <a:rPr lang="tr-TR" sz="2000" dirty="0">
                    <a:latin typeface="Book Antiqua" pitchFamily="18" charset="0"/>
                  </a:rPr>
                  <a:t> alternatifinin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a:rPr>
                          <m:t>𝐴</m:t>
                        </m:r>
                      </m:e>
                      <m:sub>
                        <m:r>
                          <a:rPr lang="tr-TR" sz="2000" b="0" i="1" dirty="0" smtClean="0">
                            <a:latin typeface="Cambria Math"/>
                          </a:rPr>
                          <m:t>𝑙</m:t>
                        </m:r>
                      </m:sub>
                    </m:sSub>
                  </m:oMath>
                </a14:m>
                <a:r>
                  <a:rPr lang="tr-TR" sz="2000" dirty="0">
                    <a:latin typeface="Book Antiqua" pitchFamily="18" charset="0"/>
                  </a:rPr>
                  <a:t> alternatifine tercih edilmesi için tüm kriterlerin tanımlandığı kümedir. </a:t>
                </a:r>
              </a:p>
              <a:p>
                <a:pPr marL="400050" lvl="1" indent="0">
                  <a:buNone/>
                </a:pPr>
                <a:endParaRPr lang="tr-TR" sz="2000" dirty="0">
                  <a:latin typeface="Book Antiqua" pitchFamily="18" charset="0"/>
                </a:endParaRPr>
              </a:p>
              <a:p>
                <a:pPr marL="400050" lvl="1" indent="0">
                  <a:buNone/>
                </a:pPr>
                <a14:m>
                  <m:oMathPara xmlns:m="http://schemas.openxmlformats.org/officeDocument/2006/math">
                    <m:oMathParaPr>
                      <m:jc m:val="centerGroup"/>
                    </m:oMathParaPr>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𝐶</m:t>
                          </m:r>
                        </m:e>
                        <m:sub>
                          <m:r>
                            <a:rPr lang="tr-TR" sz="2000" i="1" dirty="0" smtClean="0">
                              <a:latin typeface="Cambria Math"/>
                            </a:rPr>
                            <m:t>𝑘𝑙</m:t>
                          </m:r>
                        </m:sub>
                      </m:sSub>
                      <m:r>
                        <a:rPr lang="tr-TR" sz="2000" i="1" dirty="0" smtClean="0">
                          <a:latin typeface="Cambria Math"/>
                        </a:rPr>
                        <m:t> </m:t>
                      </m:r>
                      <m:r>
                        <a:rPr lang="tr-TR" sz="2000" i="1" dirty="0">
                          <a:latin typeface="Cambria Math"/>
                        </a:rPr>
                        <m:t>= </m:t>
                      </m:r>
                      <m:d>
                        <m:dPr>
                          <m:begChr m:val="{"/>
                          <m:endChr m:val="}"/>
                          <m:ctrlPr>
                            <a:rPr lang="tr-TR" sz="2000" i="1" dirty="0">
                              <a:latin typeface="Cambria Math" panose="02040503050406030204" pitchFamily="18" charset="0"/>
                            </a:rPr>
                          </m:ctrlPr>
                        </m:dPr>
                        <m:e>
                          <m:r>
                            <a:rPr lang="tr-TR" sz="2000" i="1" dirty="0">
                              <a:latin typeface="Cambria Math"/>
                            </a:rPr>
                            <m:t>𝑗</m:t>
                          </m:r>
                          <m:r>
                            <a:rPr lang="tr-TR" sz="2000" i="1" dirty="0">
                              <a:latin typeface="Cambria Math"/>
                            </a:rPr>
                            <m:t>, </m:t>
                          </m:r>
                          <m:sSub>
                            <m:sSubPr>
                              <m:ctrlPr>
                                <a:rPr lang="tr-TR" sz="2000" b="0" i="1" dirty="0" smtClean="0">
                                  <a:latin typeface="Cambria Math" panose="02040503050406030204" pitchFamily="18" charset="0"/>
                                </a:rPr>
                              </m:ctrlPr>
                            </m:sSubPr>
                            <m:e>
                              <m:r>
                                <a:rPr lang="tr-TR" sz="2000" i="1" dirty="0">
                                  <a:latin typeface="Cambria Math"/>
                                </a:rPr>
                                <m:t>𝑦</m:t>
                              </m:r>
                            </m:e>
                            <m:sub>
                              <m:r>
                                <a:rPr lang="tr-TR" sz="2000" i="1" dirty="0">
                                  <a:latin typeface="Cambria Math"/>
                                </a:rPr>
                                <m:t>𝑘𝑗</m:t>
                              </m:r>
                            </m:sub>
                          </m:sSub>
                          <m:r>
                            <a:rPr lang="tr-TR" sz="2000" i="1" dirty="0" smtClean="0">
                              <a:latin typeface="Cambria Math"/>
                              <a:ea typeface="Cambria Math"/>
                            </a:rPr>
                            <m:t>≥</m:t>
                          </m:r>
                          <m:r>
                            <a:rPr lang="tr-TR" sz="2000" i="1" dirty="0">
                              <a:latin typeface="Cambria Math"/>
                            </a:rPr>
                            <m:t> </m:t>
                          </m:r>
                          <m:sSub>
                            <m:sSubPr>
                              <m:ctrlPr>
                                <a:rPr lang="tr-TR" sz="2000" b="0" i="1" dirty="0" smtClean="0">
                                  <a:latin typeface="Cambria Math" panose="02040503050406030204" pitchFamily="18" charset="0"/>
                                </a:rPr>
                              </m:ctrlPr>
                            </m:sSubPr>
                            <m:e>
                              <m:r>
                                <a:rPr lang="tr-TR" sz="2000" i="1" dirty="0">
                                  <a:latin typeface="Cambria Math"/>
                                </a:rPr>
                                <m:t>𝑦</m:t>
                              </m:r>
                            </m:e>
                            <m:sub>
                              <m:r>
                                <a:rPr lang="tr-TR" sz="2000" i="1" dirty="0">
                                  <a:latin typeface="Cambria Math"/>
                                </a:rPr>
                                <m:t>𝑙𝑗</m:t>
                              </m:r>
                            </m:sub>
                          </m:sSub>
                        </m:e>
                      </m:d>
                      <m:r>
                        <a:rPr lang="tr-TR" sz="2000" i="1" dirty="0">
                          <a:latin typeface="Cambria Math"/>
                        </a:rPr>
                        <m:t>,</m:t>
                      </m:r>
                      <m:r>
                        <a:rPr lang="tr-TR" sz="2000" b="0" i="1" dirty="0" smtClean="0">
                          <a:latin typeface="Cambria Math"/>
                        </a:rPr>
                        <m:t>  </m:t>
                      </m:r>
                      <m:r>
                        <a:rPr lang="tr-TR" sz="2000" i="1" dirty="0">
                          <a:latin typeface="Cambria Math"/>
                        </a:rPr>
                        <m:t> ( </m:t>
                      </m:r>
                      <m:r>
                        <a:rPr lang="tr-TR" sz="2000" i="1" dirty="0">
                          <a:latin typeface="Cambria Math"/>
                        </a:rPr>
                        <m:t>𝑗</m:t>
                      </m:r>
                      <m:r>
                        <a:rPr lang="tr-TR" sz="2000" i="1" dirty="0">
                          <a:latin typeface="Cambria Math"/>
                        </a:rPr>
                        <m:t> = 1,2,3,….., </m:t>
                      </m:r>
                      <m:r>
                        <a:rPr lang="tr-TR" sz="2000" i="1" dirty="0">
                          <a:latin typeface="Cambria Math"/>
                        </a:rPr>
                        <m:t>𝑛</m:t>
                      </m:r>
                      <m:r>
                        <a:rPr lang="tr-TR" sz="2000" i="1" dirty="0">
                          <a:latin typeface="Cambria Math"/>
                        </a:rPr>
                        <m:t>)</m:t>
                      </m:r>
                    </m:oMath>
                  </m:oMathPara>
                </a14:m>
                <a:endParaRPr lang="tr-TR" sz="2000" dirty="0">
                  <a:latin typeface="Book Antiqua" pitchFamily="18" charset="0"/>
                </a:endParaRPr>
              </a:p>
              <a:p>
                <a:pPr marL="400050" lvl="1" indent="0">
                  <a:buNone/>
                </a:pPr>
                <a:r>
                  <a:rPr lang="tr-TR" sz="2000" dirty="0">
                    <a:latin typeface="Book Antiqua" pitchFamily="18" charset="0"/>
                  </a:rPr>
                  <a:t>Tümleyici kümesi ise, uyumsuzluk kümesi olarak adlandırılmakta ve aşağıdaki gibi ifade edilmektedir.</a:t>
                </a:r>
              </a:p>
              <a:p>
                <a:pPr marL="400050" lvl="1" indent="0">
                  <a:buNone/>
                </a:pPr>
                <a:endParaRPr lang="tr-TR" sz="2000" b="0" i="1" dirty="0">
                  <a:latin typeface="Cambria Math"/>
                </a:endParaRPr>
              </a:p>
              <a:p>
                <a:pPr marL="400050" lvl="1" indent="0">
                  <a:buNone/>
                </a:pPr>
                <a14:m>
                  <m:oMathPara xmlns:m="http://schemas.openxmlformats.org/officeDocument/2006/math">
                    <m:oMathParaPr>
                      <m:jc m:val="centerGroup"/>
                    </m:oMathParaPr>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𝐷</m:t>
                          </m:r>
                        </m:e>
                        <m:sub>
                          <m:r>
                            <a:rPr lang="tr-TR" sz="2000" i="1" dirty="0" smtClean="0">
                              <a:latin typeface="Cambria Math"/>
                            </a:rPr>
                            <m:t>𝑘𝑙</m:t>
                          </m:r>
                        </m:sub>
                      </m:sSub>
                      <m:r>
                        <a:rPr lang="tr-TR" sz="2000" i="1" dirty="0" smtClean="0">
                          <a:latin typeface="Cambria Math"/>
                        </a:rPr>
                        <m:t> = {</m:t>
                      </m:r>
                      <m:r>
                        <a:rPr lang="tr-TR" sz="2000" i="1" dirty="0" smtClean="0">
                          <a:latin typeface="Cambria Math"/>
                        </a:rPr>
                        <m:t>𝑗</m:t>
                      </m:r>
                      <m:r>
                        <a:rPr lang="tr-TR" sz="2000" i="1" dirty="0" smtClean="0">
                          <a:latin typeface="Cambria Math"/>
                        </a:rPr>
                        <m:t>, </m:t>
                      </m:r>
                      <m:sSub>
                        <m:sSubPr>
                          <m:ctrlPr>
                            <a:rPr lang="tr-TR" sz="2000" b="0" i="1" dirty="0" smtClean="0">
                              <a:latin typeface="Cambria Math" panose="02040503050406030204" pitchFamily="18" charset="0"/>
                            </a:rPr>
                          </m:ctrlPr>
                        </m:sSubPr>
                        <m:e>
                          <m:r>
                            <a:rPr lang="tr-TR" sz="2000" i="1" dirty="0" smtClean="0">
                              <a:latin typeface="Cambria Math"/>
                            </a:rPr>
                            <m:t>𝑦</m:t>
                          </m:r>
                        </m:e>
                        <m:sub>
                          <m:r>
                            <a:rPr lang="tr-TR" sz="2000" i="1" dirty="0" smtClean="0">
                              <a:latin typeface="Cambria Math"/>
                            </a:rPr>
                            <m:t>𝑘𝑗</m:t>
                          </m:r>
                        </m:sub>
                      </m:sSub>
                      <m:r>
                        <a:rPr lang="tr-TR" sz="2000" i="1" dirty="0" smtClean="0">
                          <a:latin typeface="Cambria Math"/>
                          <a:ea typeface="Cambria Math"/>
                        </a:rPr>
                        <m:t>&lt;</m:t>
                      </m:r>
                      <m:r>
                        <a:rPr lang="tr-TR" sz="2000" i="1" dirty="0" smtClean="0">
                          <a:latin typeface="Cambria Math"/>
                        </a:rPr>
                        <m:t> </m:t>
                      </m:r>
                      <m:sSub>
                        <m:sSubPr>
                          <m:ctrlPr>
                            <a:rPr lang="tr-TR" sz="2000" b="0" i="1" dirty="0" smtClean="0">
                              <a:latin typeface="Cambria Math" panose="02040503050406030204" pitchFamily="18" charset="0"/>
                              <a:ea typeface="Cambria Math"/>
                            </a:rPr>
                          </m:ctrlPr>
                        </m:sSubPr>
                        <m:e>
                          <m:r>
                            <a:rPr lang="tr-TR" sz="2000" i="1" dirty="0" smtClean="0">
                              <a:latin typeface="Cambria Math"/>
                            </a:rPr>
                            <m:t>𝑦</m:t>
                          </m:r>
                        </m:e>
                        <m:sub>
                          <m:r>
                            <a:rPr lang="tr-TR" sz="2000" i="1" dirty="0" smtClean="0">
                              <a:latin typeface="Cambria Math"/>
                            </a:rPr>
                            <m:t>𝑙𝑗</m:t>
                          </m:r>
                        </m:sub>
                      </m:sSub>
                      <m:r>
                        <a:rPr lang="tr-TR" sz="2000" i="1" dirty="0" smtClean="0">
                          <a:latin typeface="Cambria Math"/>
                        </a:rPr>
                        <m:t>}, </m:t>
                      </m:r>
                      <m:r>
                        <a:rPr lang="tr-TR" sz="2000" b="0" i="1" dirty="0" smtClean="0">
                          <a:latin typeface="Cambria Math"/>
                        </a:rPr>
                        <m:t>    </m:t>
                      </m:r>
                      <m:r>
                        <a:rPr lang="tr-TR" sz="2000" i="1" dirty="0" smtClean="0">
                          <a:latin typeface="Cambria Math"/>
                        </a:rPr>
                        <m:t>( </m:t>
                      </m:r>
                      <m:r>
                        <a:rPr lang="tr-TR" sz="2000" i="1" dirty="0" smtClean="0">
                          <a:latin typeface="Cambria Math"/>
                        </a:rPr>
                        <m:t>𝑗</m:t>
                      </m:r>
                      <m:r>
                        <a:rPr lang="tr-TR" sz="2000" i="1" dirty="0" smtClean="0">
                          <a:latin typeface="Cambria Math"/>
                        </a:rPr>
                        <m:t> = 1,2,3,….., </m:t>
                      </m:r>
                      <m:r>
                        <a:rPr lang="tr-TR" sz="2000" i="1" dirty="0" smtClean="0">
                          <a:latin typeface="Cambria Math"/>
                        </a:rPr>
                        <m:t>𝑛</m:t>
                      </m:r>
                      <m:r>
                        <a:rPr lang="tr-TR" sz="2000" i="1" dirty="0" smtClean="0">
                          <a:latin typeface="Cambria Math"/>
                        </a:rPr>
                        <m:t>).</m:t>
                      </m:r>
                    </m:oMath>
                  </m:oMathPara>
                </a14:m>
                <a:endParaRPr lang="tr-TR" sz="2000" dirty="0">
                  <a:latin typeface="Book Antiqua" pitchFamily="18" charset="0"/>
                </a:endParaRP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1185" t="-1348" r="-593"/>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25</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6476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457200" indent="-457200">
                  <a:buAutoNum type="arabicPeriod" startAt="4"/>
                </a:pPr>
                <a:r>
                  <a:rPr lang="tr-TR" sz="2400" dirty="0">
                    <a:latin typeface="Book Antiqua" pitchFamily="18" charset="0"/>
                  </a:rPr>
                  <a:t>Uyumluluk ve Uyumsuzluk matrisinin tanımlanması</a:t>
                </a:r>
              </a:p>
              <a:p>
                <a:pPr marL="400050" lvl="1" indent="0">
                  <a:buNone/>
                </a:pPr>
                <a:r>
                  <a:rPr lang="tr-TR" sz="2000" dirty="0">
                    <a:latin typeface="Book Antiqua" pitchFamily="18" charset="0"/>
                  </a:rPr>
                  <a:t>C’deki elemanların bağıl değerleri uyumluluk indeksinin ortalaması hesaplanılarak elde edilir. Uyumluluk indeksi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𝐶</m:t>
                        </m:r>
                      </m:e>
                      <m:sub>
                        <m:r>
                          <a:rPr lang="tr-TR" sz="2000" i="1" dirty="0" smtClean="0">
                            <a:latin typeface="Cambria Math"/>
                          </a:rPr>
                          <m:t>𝑘𝑙</m:t>
                        </m:r>
                      </m:sub>
                    </m:sSub>
                  </m:oMath>
                </a14:m>
                <a:r>
                  <a:rPr lang="tr-TR" sz="2000" dirty="0">
                    <a:latin typeface="Book Antiqua" pitchFamily="18" charset="0"/>
                  </a:rPr>
                  <a:t>  uyumluluk kümesinde bulunan kriterle birleşik ağırlıkların</a:t>
                </a:r>
              </a:p>
              <a:p>
                <a:pPr marL="400050" lvl="1" indent="0">
                  <a:buNone/>
                </a:pPr>
                <a:r>
                  <a:rPr lang="tr-TR" sz="2000" dirty="0">
                    <a:latin typeface="Book Antiqua" pitchFamily="18" charset="0"/>
                  </a:rPr>
                  <a:t>toplamıdır.</a:t>
                </a:r>
              </a:p>
              <a:p>
                <a:pPr marL="400050" lvl="1" indent="0">
                  <a:buNone/>
                </a:pPr>
                <a14:m>
                  <m:oMathPara xmlns:m="http://schemas.openxmlformats.org/officeDocument/2006/math">
                    <m:oMathParaPr>
                      <m:jc m:val="centerGroup"/>
                    </m:oMathParaPr>
                    <m:oMath xmlns:m="http://schemas.openxmlformats.org/officeDocument/2006/math">
                      <m:sSub>
                        <m:sSubPr>
                          <m:ctrlPr>
                            <a:rPr lang="tr-TR" sz="2000" b="0" i="1" dirty="0" smtClean="0">
                              <a:latin typeface="Cambria Math" panose="02040503050406030204" pitchFamily="18" charset="0"/>
                            </a:rPr>
                          </m:ctrlPr>
                        </m:sSubPr>
                        <m:e>
                          <m:r>
                            <a:rPr lang="pt-BR" sz="2000" i="1" dirty="0" smtClean="0">
                              <a:latin typeface="Cambria Math"/>
                            </a:rPr>
                            <m:t>𝐶</m:t>
                          </m:r>
                        </m:e>
                        <m:sub>
                          <m:r>
                            <a:rPr lang="pt-BR" sz="2000" i="1" dirty="0" smtClean="0">
                              <a:latin typeface="Cambria Math"/>
                            </a:rPr>
                            <m:t>𝑘𝑙</m:t>
                          </m:r>
                        </m:sub>
                      </m:sSub>
                      <m:r>
                        <a:rPr lang="tr-TR" sz="2000" b="0" i="1" dirty="0" smtClean="0">
                          <a:latin typeface="Cambria Math"/>
                        </a:rPr>
                        <m:t>=</m:t>
                      </m:r>
                      <m:r>
                        <a:rPr lang="pt-BR" sz="2000" i="1" dirty="0" smtClean="0">
                          <a:latin typeface="Cambria Math"/>
                        </a:rPr>
                        <m:t> </m:t>
                      </m:r>
                      <m:nary>
                        <m:naryPr>
                          <m:chr m:val="∑"/>
                          <m:supHide m:val="on"/>
                          <m:ctrlPr>
                            <a:rPr lang="pt-BR" sz="2000" i="1" dirty="0" smtClean="0">
                              <a:latin typeface="Cambria Math" panose="02040503050406030204" pitchFamily="18" charset="0"/>
                            </a:rPr>
                          </m:ctrlPr>
                        </m:naryPr>
                        <m:sub>
                          <m:r>
                            <m:rPr>
                              <m:brk m:alnAt="7"/>
                            </m:rPr>
                            <a:rPr lang="tr-TR" sz="2000" b="0" i="1" dirty="0" smtClean="0">
                              <a:latin typeface="Cambria Math"/>
                            </a:rPr>
                            <m:t>𝑗</m:t>
                          </m:r>
                          <m:r>
                            <a:rPr lang="tr-TR" sz="2000" b="0" i="1" dirty="0" smtClean="0">
                              <a:latin typeface="Cambria Math"/>
                              <a:ea typeface="Cambria Math"/>
                            </a:rPr>
                            <m:t>∈</m:t>
                          </m:r>
                          <m:sSub>
                            <m:sSubPr>
                              <m:ctrlPr>
                                <a:rPr lang="tr-TR" sz="2000" b="0" i="1" dirty="0" smtClean="0">
                                  <a:latin typeface="Cambria Math" panose="02040503050406030204" pitchFamily="18" charset="0"/>
                                  <a:ea typeface="Cambria Math"/>
                                </a:rPr>
                              </m:ctrlPr>
                            </m:sSubPr>
                            <m:e>
                              <m:r>
                                <m:rPr>
                                  <m:brk m:alnAt="7"/>
                                </m:rPr>
                                <a:rPr lang="tr-TR" sz="2000" b="0" i="1" dirty="0" smtClean="0">
                                  <a:latin typeface="Cambria Math"/>
                                  <a:ea typeface="Cambria Math"/>
                                </a:rPr>
                                <m:t>𝐶</m:t>
                              </m:r>
                            </m:e>
                            <m:sub>
                              <m:r>
                                <m:rPr>
                                  <m:brk m:alnAt="7"/>
                                </m:rPr>
                                <a:rPr lang="tr-TR" sz="2000" b="0" i="1" dirty="0" smtClean="0">
                                  <a:latin typeface="Cambria Math"/>
                                  <a:ea typeface="Cambria Math"/>
                                </a:rPr>
                                <m:t>𝑘</m:t>
                              </m:r>
                              <m:r>
                                <a:rPr lang="tr-TR" sz="2000" b="0" i="1" dirty="0" smtClean="0">
                                  <a:latin typeface="Cambria Math"/>
                                  <a:ea typeface="Cambria Math"/>
                                </a:rPr>
                                <m:t>𝑙</m:t>
                              </m:r>
                            </m:sub>
                          </m:sSub>
                        </m:sub>
                        <m:sup/>
                        <m:e>
                          <m:sSub>
                            <m:sSubPr>
                              <m:ctrlPr>
                                <a:rPr lang="tr-TR" sz="2000" b="0" i="1" dirty="0" smtClean="0">
                                  <a:latin typeface="Cambria Math" panose="02040503050406030204" pitchFamily="18" charset="0"/>
                                </a:rPr>
                              </m:ctrlPr>
                            </m:sSubPr>
                            <m:e>
                              <m:r>
                                <a:rPr lang="tr-TR" sz="2000" b="0" i="1" dirty="0" smtClean="0">
                                  <a:latin typeface="Cambria Math"/>
                                </a:rPr>
                                <m:t>𝑤</m:t>
                              </m:r>
                            </m:e>
                            <m:sub>
                              <m:r>
                                <a:rPr lang="tr-TR" sz="2000" b="0" i="1" dirty="0" smtClean="0">
                                  <a:latin typeface="Cambria Math"/>
                                </a:rPr>
                                <m:t>𝑗</m:t>
                              </m:r>
                            </m:sub>
                          </m:sSub>
                        </m:e>
                      </m:nary>
                      <m:r>
                        <a:rPr lang="tr-TR" sz="2000" b="0" i="1" dirty="0" smtClean="0">
                          <a:latin typeface="Cambria Math"/>
                        </a:rPr>
                        <m:t>   </m:t>
                      </m:r>
                      <m:r>
                        <a:rPr lang="pt-BR" sz="2000" i="1" dirty="0" smtClean="0">
                          <a:latin typeface="Cambria Math"/>
                        </a:rPr>
                        <m:t> ( </m:t>
                      </m:r>
                      <m:r>
                        <a:rPr lang="pt-BR" sz="2000" i="1" dirty="0" smtClean="0">
                          <a:latin typeface="Cambria Math"/>
                        </a:rPr>
                        <m:t>𝑗</m:t>
                      </m:r>
                      <m:r>
                        <a:rPr lang="pt-BR" sz="2000" i="1" dirty="0" smtClean="0">
                          <a:latin typeface="Cambria Math"/>
                        </a:rPr>
                        <m:t> = 1,2,3,….., </m:t>
                      </m:r>
                      <m:r>
                        <a:rPr lang="pt-BR" sz="2000" i="1" dirty="0" smtClean="0">
                          <a:latin typeface="Cambria Math"/>
                        </a:rPr>
                        <m:t>𝑛</m:t>
                      </m:r>
                      <m:r>
                        <a:rPr lang="pt-BR" sz="2000" i="1" dirty="0" smtClean="0">
                          <a:latin typeface="Cambria Math"/>
                        </a:rPr>
                        <m:t>).</m:t>
                      </m:r>
                    </m:oMath>
                  </m:oMathPara>
                </a14:m>
                <a:endParaRPr lang="tr-TR" sz="2000" dirty="0"/>
              </a:p>
              <a:p>
                <a:pPr marL="400050" lvl="1" indent="0">
                  <a:buNone/>
                </a:pPr>
                <a:r>
                  <a:rPr lang="tr-TR" sz="2000" dirty="0">
                    <a:latin typeface="Book Antiqua" pitchFamily="18" charset="0"/>
                  </a:rPr>
                  <a:t>Uyumluluk indeksi,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𝐴</m:t>
                        </m:r>
                      </m:e>
                      <m:sub>
                        <m:r>
                          <a:rPr lang="tr-TR" sz="2000" i="1" dirty="0" smtClean="0">
                            <a:latin typeface="Cambria Math"/>
                          </a:rPr>
                          <m:t>𝑙</m:t>
                        </m:r>
                      </m:sub>
                    </m:sSub>
                    <m:r>
                      <a:rPr lang="tr-TR" sz="2000" i="1" dirty="0" smtClean="0">
                        <a:latin typeface="Cambria Math"/>
                      </a:rPr>
                      <m:t> </m:t>
                    </m:r>
                  </m:oMath>
                </a14:m>
                <a:r>
                  <a:rPr lang="tr-TR" sz="2000" dirty="0">
                    <a:latin typeface="Book Antiqua" pitchFamily="18" charset="0"/>
                  </a:rPr>
                  <a:t>alternatifiyle ilgili olarak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a:rPr>
                          <m:t>𝐴</m:t>
                        </m:r>
                      </m:e>
                      <m:sub>
                        <m:r>
                          <a:rPr lang="tr-TR" sz="2000" b="0" i="1" dirty="0" smtClean="0">
                            <a:latin typeface="Cambria Math"/>
                          </a:rPr>
                          <m:t>𝑘</m:t>
                        </m:r>
                      </m:sub>
                    </m:sSub>
                  </m:oMath>
                </a14:m>
                <a:r>
                  <a:rPr lang="tr-TR" sz="2000" dirty="0">
                    <a:latin typeface="Book Antiqua" pitchFamily="18" charset="0"/>
                  </a:rPr>
                  <a:t> alternatifinin bağıl önemini gösterir. </a:t>
                </a:r>
              </a:p>
              <a:p>
                <a:pPr marL="400050" lvl="1" indent="0">
                  <a:buNone/>
                </a:pPr>
                <a14:m>
                  <m:oMathPara xmlns:m="http://schemas.openxmlformats.org/officeDocument/2006/math">
                    <m:oMathParaPr>
                      <m:jc m:val="centerGroup"/>
                    </m:oMathParaPr>
                    <m:oMath xmlns:m="http://schemas.openxmlformats.org/officeDocument/2006/math">
                      <m:r>
                        <a:rPr lang="tr-TR" sz="2000" i="1" dirty="0" smtClean="0">
                          <a:latin typeface="Cambria Math"/>
                        </a:rPr>
                        <m:t>0 </m:t>
                      </m:r>
                      <m:r>
                        <a:rPr lang="tr-TR" sz="2000" i="1" dirty="0">
                          <a:latin typeface="Cambria Math"/>
                        </a:rPr>
                        <m:t>≤ </m:t>
                      </m:r>
                      <m:sSub>
                        <m:sSubPr>
                          <m:ctrlPr>
                            <a:rPr lang="tr-TR" sz="2000" b="0" i="1" dirty="0" smtClean="0">
                              <a:latin typeface="Cambria Math" panose="02040503050406030204" pitchFamily="18" charset="0"/>
                            </a:rPr>
                          </m:ctrlPr>
                        </m:sSubPr>
                        <m:e>
                          <m:r>
                            <a:rPr lang="tr-TR" sz="2000" i="1" dirty="0">
                              <a:latin typeface="Cambria Math"/>
                            </a:rPr>
                            <m:t>𝑐</m:t>
                          </m:r>
                        </m:e>
                        <m:sub>
                          <m:r>
                            <a:rPr lang="tr-TR" sz="2000" i="1" dirty="0">
                              <a:latin typeface="Cambria Math"/>
                            </a:rPr>
                            <m:t>𝑘𝑙</m:t>
                          </m:r>
                        </m:sub>
                      </m:sSub>
                      <m:r>
                        <a:rPr lang="tr-TR" sz="2000" i="1" dirty="0">
                          <a:latin typeface="Cambria Math"/>
                        </a:rPr>
                        <m:t> ≤ 1</m:t>
                      </m:r>
                    </m:oMath>
                  </m:oMathPara>
                </a14:m>
                <a:endParaRPr lang="tr-TR" sz="2000" dirty="0">
                  <a:latin typeface="Book Antiqua" pitchFamily="18" charset="0"/>
                </a:endParaRPr>
              </a:p>
              <a:p>
                <a:pPr marL="400050" lvl="1" indent="0">
                  <a:buNone/>
                </a:pPr>
                <a:endParaRPr lang="tr-TR" sz="2000" dirty="0">
                  <a:latin typeface="Book Antiqua" pitchFamily="18" charset="0"/>
                </a:endParaRPr>
              </a:p>
              <a:p>
                <a:pPr marL="400050" lvl="1" indent="0">
                  <a:buNone/>
                </a:pPr>
                <a14:m>
                  <m:oMathPara xmlns:m="http://schemas.openxmlformats.org/officeDocument/2006/math">
                    <m:oMathParaPr>
                      <m:jc m:val="centerGroup"/>
                    </m:oMathParaPr>
                    <m:oMath xmlns:m="http://schemas.openxmlformats.org/officeDocument/2006/math">
                      <m:sSub>
                        <m:sSubPr>
                          <m:ctrlPr>
                            <a:rPr lang="tr-TR" sz="2000" i="1" dirty="0">
                              <a:latin typeface="Cambria Math" panose="02040503050406030204" pitchFamily="18" charset="0"/>
                            </a:rPr>
                          </m:ctrlPr>
                        </m:sSubPr>
                        <m:e>
                          <m:r>
                            <a:rPr lang="pt-BR" sz="2000" i="1" dirty="0">
                              <a:latin typeface="Cambria Math"/>
                            </a:rPr>
                            <m:t>𝐶</m:t>
                          </m:r>
                        </m:e>
                        <m:sub>
                          <m:r>
                            <a:rPr lang="pt-BR" sz="2000" i="1" dirty="0">
                              <a:latin typeface="Cambria Math"/>
                            </a:rPr>
                            <m:t>𝑘𝑙</m:t>
                          </m:r>
                        </m:sub>
                      </m:sSub>
                      <m:r>
                        <a:rPr lang="tr-TR" sz="2000" b="0" i="1" dirty="0" smtClean="0">
                          <a:latin typeface="Cambria Math"/>
                        </a:rPr>
                        <m:t>=</m:t>
                      </m:r>
                      <m:sSub>
                        <m:sSubPr>
                          <m:ctrlPr>
                            <a:rPr lang="tr-TR" sz="2000" b="0" i="1" dirty="0" smtClean="0">
                              <a:latin typeface="Cambria Math" panose="02040503050406030204" pitchFamily="18" charset="0"/>
                            </a:rPr>
                          </m:ctrlPr>
                        </m:sSubPr>
                        <m:e>
                          <m:d>
                            <m:dPr>
                              <m:begChr m:val="["/>
                              <m:endChr m:val="]"/>
                              <m:ctrlPr>
                                <a:rPr lang="tr-TR" sz="2000" b="0" i="1" dirty="0" smtClean="0">
                                  <a:latin typeface="Cambria Math" panose="02040503050406030204" pitchFamily="18" charset="0"/>
                                </a:rPr>
                              </m:ctrlPr>
                            </m:dPr>
                            <m:e>
                              <m:sSub>
                                <m:sSubPr>
                                  <m:ctrlPr>
                                    <a:rPr lang="tr-TR" sz="2000" b="0" i="1" dirty="0" smtClean="0">
                                      <a:latin typeface="Cambria Math" panose="02040503050406030204" pitchFamily="18" charset="0"/>
                                    </a:rPr>
                                  </m:ctrlPr>
                                </m:sSubPr>
                                <m:e>
                                  <m:r>
                                    <a:rPr lang="tr-TR" sz="2000" b="0" i="1" dirty="0" smtClean="0">
                                      <a:latin typeface="Cambria Math"/>
                                    </a:rPr>
                                    <m:t>𝑐</m:t>
                                  </m:r>
                                </m:e>
                                <m:sub>
                                  <m:r>
                                    <a:rPr lang="tr-TR" sz="2000" b="0" i="1" dirty="0" smtClean="0">
                                      <a:latin typeface="Cambria Math"/>
                                    </a:rPr>
                                    <m:t>𝑖𝑗</m:t>
                                  </m:r>
                                </m:sub>
                              </m:sSub>
                            </m:e>
                          </m:d>
                        </m:e>
                        <m:sub>
                          <m:r>
                            <a:rPr lang="tr-TR" sz="2000" b="0" i="1" dirty="0" smtClean="0">
                              <a:latin typeface="Cambria Math"/>
                            </a:rPr>
                            <m:t>𝑚</m:t>
                          </m:r>
                          <m:r>
                            <a:rPr lang="tr-TR" sz="2000" b="0" i="1" dirty="0" smtClean="0">
                              <a:latin typeface="Cambria Math"/>
                              <a:ea typeface="Cambria Math"/>
                            </a:rPr>
                            <m:t>×</m:t>
                          </m:r>
                          <m:r>
                            <a:rPr lang="tr-TR" sz="2000" b="0" i="1" dirty="0" smtClean="0">
                              <a:latin typeface="Cambria Math"/>
                              <a:ea typeface="Cambria Math"/>
                            </a:rPr>
                            <m:t>𝑚</m:t>
                          </m:r>
                        </m:sub>
                      </m:sSub>
                    </m:oMath>
                  </m:oMathPara>
                </a14:m>
                <a:endParaRPr lang="tr-TR" sz="2000" dirty="0">
                  <a:latin typeface="Book Antiqua" pitchFamily="18" charset="0"/>
                </a:endParaRP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1185" t="-1348"/>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26</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181001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457200" indent="-457200">
                  <a:buAutoNum type="arabicPeriod" startAt="4"/>
                </a:pPr>
                <a:r>
                  <a:rPr lang="tr-TR" sz="2400" dirty="0">
                    <a:latin typeface="Book Antiqua" pitchFamily="18" charset="0"/>
                  </a:rPr>
                  <a:t>Uyumluluk ve Uyumsuzluk matrisinin tanımlanması</a:t>
                </a:r>
              </a:p>
              <a:p>
                <a:pPr marL="400050" lvl="1" indent="0">
                  <a:buNone/>
                </a:pPr>
                <a:r>
                  <a:rPr lang="tr-TR" sz="2000" dirty="0">
                    <a:latin typeface="Book Antiqua" pitchFamily="18" charset="0"/>
                  </a:rPr>
                  <a:t>D uyumsuzluk matrisi,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a:rPr>
                          <m:t>𝐴</m:t>
                        </m:r>
                      </m:e>
                      <m:sub>
                        <m:r>
                          <a:rPr lang="tr-TR" sz="2000" i="1" dirty="0">
                            <a:latin typeface="Cambria Math"/>
                          </a:rPr>
                          <m:t>𝑘</m:t>
                        </m:r>
                      </m:sub>
                    </m:sSub>
                  </m:oMath>
                </a14:m>
                <a:r>
                  <a:rPr lang="tr-TR" sz="2000" dirty="0">
                    <a:latin typeface="Book Antiqua" pitchFamily="18" charset="0"/>
                  </a:rPr>
                  <a:t> alternatifi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a:rPr>
                          <m:t>𝐴</m:t>
                        </m:r>
                      </m:e>
                      <m:sub>
                        <m:r>
                          <a:rPr lang="tr-TR" sz="2000" b="0" i="1" dirty="0" smtClean="0">
                            <a:latin typeface="Cambria Math"/>
                          </a:rPr>
                          <m:t>𝑙</m:t>
                        </m:r>
                      </m:sub>
                    </m:sSub>
                  </m:oMath>
                </a14:m>
                <a:r>
                  <a:rPr lang="tr-TR" sz="2000" dirty="0">
                    <a:latin typeface="Book Antiqua" pitchFamily="18" charset="0"/>
                  </a:rPr>
                  <a:t> alternatifinden daha kötü olduğunu gösteren dereceyi ifade eder. Uyumsuzluk matrisinin </a:t>
                </a:r>
                <a14:m>
                  <m:oMath xmlns:m="http://schemas.openxmlformats.org/officeDocument/2006/math">
                    <m:sSub>
                      <m:sSubPr>
                        <m:ctrlPr>
                          <a:rPr lang="tr-TR" sz="2000" b="0" i="1" dirty="0" smtClean="0">
                            <a:latin typeface="Cambria Math" panose="02040503050406030204" pitchFamily="18" charset="0"/>
                          </a:rPr>
                        </m:ctrlPr>
                      </m:sSubPr>
                      <m:e>
                        <m:r>
                          <a:rPr lang="tr-TR" sz="2000" i="1" dirty="0" smtClean="0">
                            <a:latin typeface="Cambria Math"/>
                          </a:rPr>
                          <m:t>𝑑</m:t>
                        </m:r>
                      </m:e>
                      <m:sub>
                        <m:r>
                          <a:rPr lang="tr-TR" sz="2000" i="1" dirty="0" smtClean="0">
                            <a:latin typeface="Cambria Math"/>
                          </a:rPr>
                          <m:t>𝑘𝑙</m:t>
                        </m:r>
                      </m:sub>
                    </m:sSub>
                  </m:oMath>
                </a14:m>
                <a:r>
                  <a:rPr lang="tr-TR" sz="2000" dirty="0">
                    <a:latin typeface="Book Antiqua" pitchFamily="18" charset="0"/>
                  </a:rPr>
                  <a:t> elemanları aşağıdaki şekilde ifade edilir:</a:t>
                </a:r>
              </a:p>
              <a:p>
                <a:pPr marL="400050" lvl="1" indent="0">
                  <a:buNone/>
                </a:pPr>
                <a:endParaRPr lang="tr-TR" sz="2000" dirty="0">
                  <a:latin typeface="Book Antiqua" pitchFamily="18" charset="0"/>
                </a:endParaRPr>
              </a:p>
              <a:p>
                <a:pPr marL="400050" lvl="1" indent="0">
                  <a:buNone/>
                </a:pPr>
                <a14:m>
                  <m:oMathPara xmlns:m="http://schemas.openxmlformats.org/officeDocument/2006/math">
                    <m:oMathParaPr>
                      <m:jc m:val="centerGroup"/>
                    </m:oMathParaPr>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𝑑</m:t>
                          </m:r>
                        </m:e>
                        <m:sub>
                          <m:r>
                            <a:rPr lang="tr-TR" sz="2000" b="0" i="1" smtClean="0">
                              <a:latin typeface="Cambria Math"/>
                            </a:rPr>
                            <m:t>𝑘𝑙</m:t>
                          </m:r>
                        </m:sub>
                      </m:sSub>
                      <m:r>
                        <a:rPr lang="tr-TR" sz="2000" b="0" i="1" smtClean="0">
                          <a:latin typeface="Cambria Math"/>
                        </a:rPr>
                        <m:t>=</m:t>
                      </m:r>
                      <m:f>
                        <m:fPr>
                          <m:ctrlPr>
                            <a:rPr lang="tr-TR" sz="2000" b="0" i="1" smtClean="0">
                              <a:latin typeface="Cambria Math" panose="02040503050406030204" pitchFamily="18" charset="0"/>
                            </a:rPr>
                          </m:ctrlPr>
                        </m:fPr>
                        <m:num>
                          <m:func>
                            <m:funcPr>
                              <m:ctrlPr>
                                <a:rPr lang="tr-TR" sz="2000" b="0" i="1" smtClean="0">
                                  <a:latin typeface="Cambria Math" panose="02040503050406030204" pitchFamily="18" charset="0"/>
                                </a:rPr>
                              </m:ctrlPr>
                            </m:funcPr>
                            <m:fName>
                              <m:limLow>
                                <m:limLowPr>
                                  <m:ctrlPr>
                                    <a:rPr lang="tr-TR" sz="2000" b="0" i="1" smtClean="0">
                                      <a:latin typeface="Cambria Math" panose="02040503050406030204" pitchFamily="18" charset="0"/>
                                    </a:rPr>
                                  </m:ctrlPr>
                                </m:limLowPr>
                                <m:e>
                                  <m:r>
                                    <m:rPr>
                                      <m:sty m:val="p"/>
                                    </m:rPr>
                                    <a:rPr lang="tr-TR" sz="2000" b="0" i="0" smtClean="0">
                                      <a:latin typeface="Cambria Math"/>
                                    </a:rPr>
                                    <m:t>max</m:t>
                                  </m:r>
                                </m:e>
                                <m:lim>
                                  <m:r>
                                    <a:rPr lang="tr-TR" sz="2000" b="0" i="1" smtClean="0">
                                      <a:latin typeface="Cambria Math"/>
                                    </a:rPr>
                                    <m:t>𝑗</m:t>
                                  </m:r>
                                  <m:r>
                                    <a:rPr lang="tr-TR" sz="2000" b="0" i="1" smtClean="0">
                                      <a:latin typeface="Cambria Math"/>
                                      <a:ea typeface="Cambria Math"/>
                                    </a:rPr>
                                    <m:t>∈</m:t>
                                  </m:r>
                                  <m:sSub>
                                    <m:sSubPr>
                                      <m:ctrlPr>
                                        <a:rPr lang="tr-TR" sz="2000" b="0" i="1" smtClean="0">
                                          <a:latin typeface="Cambria Math" panose="02040503050406030204" pitchFamily="18" charset="0"/>
                                          <a:ea typeface="Cambria Math"/>
                                        </a:rPr>
                                      </m:ctrlPr>
                                    </m:sSubPr>
                                    <m:e>
                                      <m:r>
                                        <a:rPr lang="tr-TR" sz="2000" b="0" i="1" smtClean="0">
                                          <a:latin typeface="Cambria Math"/>
                                          <a:ea typeface="Cambria Math"/>
                                        </a:rPr>
                                        <m:t>𝐷</m:t>
                                      </m:r>
                                    </m:e>
                                    <m:sub>
                                      <m:r>
                                        <a:rPr lang="tr-TR" sz="2000" b="0" i="1" smtClean="0">
                                          <a:latin typeface="Cambria Math"/>
                                          <a:ea typeface="Cambria Math"/>
                                        </a:rPr>
                                        <m:t>𝑘𝑙</m:t>
                                      </m:r>
                                    </m:sub>
                                  </m:sSub>
                                </m:lim>
                              </m:limLow>
                            </m:fName>
                            <m:e>
                              <m:r>
                                <a:rPr lang="tr-TR" sz="2000" i="1">
                                  <a:latin typeface="Cambria Math"/>
                                </a:rPr>
                                <m:t>|</m:t>
                              </m:r>
                              <m:sSub>
                                <m:sSubPr>
                                  <m:ctrlPr>
                                    <a:rPr lang="tr-TR" sz="2000" i="1">
                                      <a:latin typeface="Cambria Math" panose="02040503050406030204" pitchFamily="18" charset="0"/>
                                    </a:rPr>
                                  </m:ctrlPr>
                                </m:sSubPr>
                                <m:e>
                                  <m:r>
                                    <a:rPr lang="tr-TR" sz="2000" i="1">
                                      <a:latin typeface="Cambria Math"/>
                                    </a:rPr>
                                    <m:t>𝑦</m:t>
                                  </m:r>
                                </m:e>
                                <m:sub>
                                  <m:r>
                                    <a:rPr lang="tr-TR" sz="2000" i="1">
                                      <a:latin typeface="Cambria Math"/>
                                    </a:rPr>
                                    <m:t>𝑘𝑗</m:t>
                                  </m:r>
                                </m:sub>
                              </m:sSub>
                              <m:r>
                                <a:rPr lang="tr-TR" sz="2000" i="1">
                                  <a:latin typeface="Cambria Math"/>
                                </a:rPr>
                                <m:t>−</m:t>
                              </m:r>
                              <m:sSub>
                                <m:sSubPr>
                                  <m:ctrlPr>
                                    <a:rPr lang="tr-TR" sz="2000" i="1">
                                      <a:latin typeface="Cambria Math" panose="02040503050406030204" pitchFamily="18" charset="0"/>
                                    </a:rPr>
                                  </m:ctrlPr>
                                </m:sSubPr>
                                <m:e>
                                  <m:r>
                                    <a:rPr lang="tr-TR" sz="2000" i="1">
                                      <a:latin typeface="Cambria Math"/>
                                    </a:rPr>
                                    <m:t>𝑦</m:t>
                                  </m:r>
                                </m:e>
                                <m:sub>
                                  <m:r>
                                    <a:rPr lang="tr-TR" sz="2000" i="1">
                                      <a:latin typeface="Cambria Math"/>
                                    </a:rPr>
                                    <m:t>𝑙𝑗</m:t>
                                  </m:r>
                                </m:sub>
                              </m:sSub>
                              <m:r>
                                <a:rPr lang="tr-TR" sz="2000" i="1">
                                  <a:latin typeface="Cambria Math"/>
                                </a:rPr>
                                <m:t>|</m:t>
                              </m:r>
                            </m:e>
                          </m:func>
                          <m:r>
                            <a:rPr lang="tr-TR" sz="2000" i="1">
                              <a:latin typeface="Cambria Math"/>
                            </a:rPr>
                            <m:t>⁡</m:t>
                          </m:r>
                        </m:num>
                        <m:den>
                          <m:func>
                            <m:funcPr>
                              <m:ctrlPr>
                                <a:rPr lang="tr-TR" sz="2000" i="1">
                                  <a:latin typeface="Cambria Math" panose="02040503050406030204" pitchFamily="18" charset="0"/>
                                </a:rPr>
                              </m:ctrlPr>
                            </m:funcPr>
                            <m:fName>
                              <m:limLow>
                                <m:limLowPr>
                                  <m:ctrlPr>
                                    <a:rPr lang="tr-TR" sz="2000" i="1">
                                      <a:latin typeface="Cambria Math" panose="02040503050406030204" pitchFamily="18" charset="0"/>
                                    </a:rPr>
                                  </m:ctrlPr>
                                </m:limLowPr>
                                <m:e>
                                  <m:r>
                                    <m:rPr>
                                      <m:sty m:val="p"/>
                                    </m:rPr>
                                    <a:rPr lang="tr-TR" sz="2000">
                                      <a:latin typeface="Cambria Math"/>
                                    </a:rPr>
                                    <m:t>max</m:t>
                                  </m:r>
                                </m:e>
                                <m:lim/>
                              </m:limLow>
                            </m:fName>
                            <m:e>
                              <m:r>
                                <a:rPr lang="tr-TR" sz="2000" i="1">
                                  <a:latin typeface="Cambria Math"/>
                                </a:rPr>
                                <m:t>|</m:t>
                              </m:r>
                              <m:sSub>
                                <m:sSubPr>
                                  <m:ctrlPr>
                                    <a:rPr lang="tr-TR" sz="2000" i="1">
                                      <a:latin typeface="Cambria Math" panose="02040503050406030204" pitchFamily="18" charset="0"/>
                                    </a:rPr>
                                  </m:ctrlPr>
                                </m:sSubPr>
                                <m:e>
                                  <m:r>
                                    <a:rPr lang="tr-TR" sz="2000" i="1">
                                      <a:latin typeface="Cambria Math"/>
                                    </a:rPr>
                                    <m:t>𝑦</m:t>
                                  </m:r>
                                </m:e>
                                <m:sub>
                                  <m:r>
                                    <a:rPr lang="tr-TR" sz="2000" i="1">
                                      <a:latin typeface="Cambria Math"/>
                                    </a:rPr>
                                    <m:t>𝑘𝑗</m:t>
                                  </m:r>
                                </m:sub>
                              </m:sSub>
                              <m:r>
                                <a:rPr lang="tr-TR" sz="2000" i="1">
                                  <a:latin typeface="Cambria Math"/>
                                </a:rPr>
                                <m:t>−</m:t>
                              </m:r>
                              <m:sSub>
                                <m:sSubPr>
                                  <m:ctrlPr>
                                    <a:rPr lang="tr-TR" sz="2000" i="1">
                                      <a:latin typeface="Cambria Math" panose="02040503050406030204" pitchFamily="18" charset="0"/>
                                    </a:rPr>
                                  </m:ctrlPr>
                                </m:sSubPr>
                                <m:e>
                                  <m:r>
                                    <a:rPr lang="tr-TR" sz="2000" i="1">
                                      <a:latin typeface="Cambria Math"/>
                                    </a:rPr>
                                    <m:t>𝑦</m:t>
                                  </m:r>
                                </m:e>
                                <m:sub>
                                  <m:r>
                                    <a:rPr lang="tr-TR" sz="2000" i="1">
                                      <a:latin typeface="Cambria Math"/>
                                    </a:rPr>
                                    <m:t>𝑙𝑗</m:t>
                                  </m:r>
                                </m:sub>
                              </m:sSub>
                              <m:r>
                                <a:rPr lang="tr-TR" sz="2000" i="1">
                                  <a:latin typeface="Cambria Math"/>
                                </a:rPr>
                                <m:t>|</m:t>
                              </m:r>
                            </m:e>
                          </m:func>
                        </m:den>
                      </m:f>
                    </m:oMath>
                  </m:oMathPara>
                </a14:m>
                <a:endParaRPr lang="tr-TR" sz="2000" dirty="0">
                  <a:latin typeface="Book Antiqua" pitchFamily="18" charset="0"/>
                </a:endParaRPr>
              </a:p>
              <a:p>
                <a:pPr marL="400050" lvl="1" indent="0">
                  <a:buNone/>
                </a:pPr>
                <a:endParaRPr lang="tr-TR" sz="2000" dirty="0">
                  <a:latin typeface="Book Antiqua" pitchFamily="18" charset="0"/>
                </a:endParaRPr>
              </a:p>
              <a:p>
                <a:pPr marL="400050" lvl="1" indent="0">
                  <a:buNone/>
                </a:pPr>
                <a:r>
                  <a:rPr lang="tr-TR" sz="2000" dirty="0">
                    <a:latin typeface="Book Antiqua" pitchFamily="18" charset="0"/>
                  </a:rPr>
                  <a:t>D matrisinin girdilerinin tanımlanmadığında uyumsuzluk matrisi şöyle tanımlanır:</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1185" t="-134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563888" y="5373216"/>
                <a:ext cx="1763175" cy="4489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dirty="0" smtClean="0">
                              <a:latin typeface="Cambria Math" panose="02040503050406030204" pitchFamily="18" charset="0"/>
                            </a:rPr>
                          </m:ctrlPr>
                        </m:sSubPr>
                        <m:e>
                          <m:r>
                            <a:rPr lang="tr-TR" b="0" i="1" dirty="0" smtClean="0">
                              <a:latin typeface="Cambria Math"/>
                            </a:rPr>
                            <m:t>𝐷</m:t>
                          </m:r>
                        </m:e>
                        <m:sub>
                          <m:r>
                            <a:rPr lang="pt-BR" i="1" dirty="0">
                              <a:latin typeface="Cambria Math"/>
                            </a:rPr>
                            <m:t>𝑘𝑙</m:t>
                          </m:r>
                        </m:sub>
                      </m:sSub>
                      <m:r>
                        <a:rPr lang="tr-TR" i="1" dirty="0">
                          <a:latin typeface="Cambria Math"/>
                        </a:rPr>
                        <m:t>=</m:t>
                      </m:r>
                      <m:sSub>
                        <m:sSubPr>
                          <m:ctrlPr>
                            <a:rPr lang="tr-TR" i="1" dirty="0">
                              <a:latin typeface="Cambria Math" panose="02040503050406030204" pitchFamily="18" charset="0"/>
                            </a:rPr>
                          </m:ctrlPr>
                        </m:sSubPr>
                        <m:e>
                          <m:d>
                            <m:dPr>
                              <m:begChr m:val="["/>
                              <m:endChr m:val="]"/>
                              <m:ctrlPr>
                                <a:rPr lang="tr-TR" i="1" dirty="0">
                                  <a:latin typeface="Cambria Math" panose="02040503050406030204" pitchFamily="18" charset="0"/>
                                </a:rPr>
                              </m:ctrlPr>
                            </m:dPr>
                            <m:e>
                              <m:sSub>
                                <m:sSubPr>
                                  <m:ctrlPr>
                                    <a:rPr lang="tr-TR" i="1" dirty="0">
                                      <a:latin typeface="Cambria Math" panose="02040503050406030204" pitchFamily="18" charset="0"/>
                                    </a:rPr>
                                  </m:ctrlPr>
                                </m:sSubPr>
                                <m:e>
                                  <m:r>
                                    <a:rPr lang="tr-TR" b="0" i="1" dirty="0" smtClean="0">
                                      <a:latin typeface="Cambria Math"/>
                                    </a:rPr>
                                    <m:t>𝑑</m:t>
                                  </m:r>
                                </m:e>
                                <m:sub>
                                  <m:r>
                                    <a:rPr lang="tr-TR" i="1" dirty="0">
                                      <a:latin typeface="Cambria Math"/>
                                    </a:rPr>
                                    <m:t>𝑖𝑗</m:t>
                                  </m:r>
                                </m:sub>
                              </m:sSub>
                            </m:e>
                          </m:d>
                        </m:e>
                        <m:sub>
                          <m:r>
                            <a:rPr lang="tr-TR" i="1" dirty="0">
                              <a:latin typeface="Cambria Math"/>
                            </a:rPr>
                            <m:t>𝑚</m:t>
                          </m:r>
                          <m:r>
                            <a:rPr lang="tr-TR" i="1" dirty="0">
                              <a:latin typeface="Cambria Math"/>
                              <a:ea typeface="Cambria Math"/>
                            </a:rPr>
                            <m:t>×</m:t>
                          </m:r>
                          <m:r>
                            <a:rPr lang="tr-TR" i="1" dirty="0">
                              <a:latin typeface="Cambria Math"/>
                              <a:ea typeface="Cambria Math"/>
                            </a:rPr>
                            <m:t>𝑚</m:t>
                          </m:r>
                        </m:sub>
                      </m:sSub>
                    </m:oMath>
                  </m:oMathPara>
                </a14:m>
                <a:endParaRPr lang="tr-TR" dirty="0"/>
              </a:p>
            </p:txBody>
          </p:sp>
        </mc:Choice>
        <mc:Fallback xmlns="">
          <p:sp>
            <p:nvSpPr>
              <p:cNvPr id="11" name="Rectangle 10"/>
              <p:cNvSpPr>
                <a:spLocks noRot="1" noChangeAspect="1" noMove="1" noResize="1" noEditPoints="1" noAdjustHandles="1" noChangeArrowheads="1" noChangeShapeType="1" noTextEdit="1"/>
              </p:cNvSpPr>
              <p:nvPr/>
            </p:nvSpPr>
            <p:spPr>
              <a:xfrm>
                <a:off x="3563888" y="5373216"/>
                <a:ext cx="1763175" cy="448969"/>
              </a:xfrm>
              <a:prstGeom prst="rect">
                <a:avLst/>
              </a:prstGeom>
              <a:blipFill rotWithShape="1">
                <a:blip r:embed="rId4"/>
                <a:stretch>
                  <a:fillRect/>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3845888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1412776"/>
                <a:ext cx="8229600" cy="4713387"/>
              </a:xfrm>
            </p:spPr>
            <p:txBody>
              <a:bodyPr>
                <a:normAutofit/>
              </a:bodyPr>
              <a:lstStyle/>
              <a:p>
                <a:pPr marL="0" indent="0">
                  <a:buNone/>
                </a:pPr>
                <a:r>
                  <a:rPr lang="tr-TR" sz="2400" dirty="0">
                    <a:latin typeface="Book Antiqua" pitchFamily="18" charset="0"/>
                  </a:rPr>
                  <a:t>5.   Uyum Üstünlük (F) ve Uyumsuzluk Üstünlük (G) Matrislerinin Oluşturulması</a:t>
                </a:r>
              </a:p>
              <a:p>
                <a:pPr marL="400050" lvl="1" indent="0">
                  <a:buNone/>
                </a:pPr>
                <a:r>
                  <a:rPr lang="tr-TR" sz="2000" dirty="0">
                    <a:latin typeface="Book Antiqua" pitchFamily="18" charset="0"/>
                  </a:rPr>
                  <a:t>Uyum üstünlük matrisi (F) m x m  boyutludur ve matrisin elemanları uyum eşik değerinin (</a:t>
                </a:r>
                <a14:m>
                  <m:oMath xmlns:m="http://schemas.openxmlformats.org/officeDocument/2006/math">
                    <m:bar>
                      <m:barPr>
                        <m:ctrlPr>
                          <a:rPr lang="tr-TR" sz="2000" i="1" dirty="0" smtClean="0">
                            <a:latin typeface="Cambria Math" panose="02040503050406030204" pitchFamily="18" charset="0"/>
                          </a:rPr>
                        </m:ctrlPr>
                      </m:barPr>
                      <m:e>
                        <m:r>
                          <a:rPr lang="tr-TR" sz="2000" b="0" i="1" dirty="0" smtClean="0">
                            <a:latin typeface="Cambria Math"/>
                          </a:rPr>
                          <m:t>𝑐</m:t>
                        </m:r>
                      </m:e>
                    </m:bar>
                  </m:oMath>
                </a14:m>
                <a:r>
                  <a:rPr lang="tr-TR" sz="2000" dirty="0">
                    <a:latin typeface="Book Antiqua" pitchFamily="18" charset="0"/>
                  </a:rPr>
                  <a:t> ) uyum matrisinin elemanlarıyla karşılaştırılmasından elde edilir. Uyum eşik değerinin (</a:t>
                </a:r>
                <a14:m>
                  <m:oMath xmlns:m="http://schemas.openxmlformats.org/officeDocument/2006/math">
                    <m:bar>
                      <m:barPr>
                        <m:ctrlPr>
                          <a:rPr lang="tr-TR" sz="2000" i="1" dirty="0">
                            <a:latin typeface="Cambria Math" panose="02040503050406030204" pitchFamily="18" charset="0"/>
                          </a:rPr>
                        </m:ctrlPr>
                      </m:barPr>
                      <m:e>
                        <m:r>
                          <a:rPr lang="tr-TR" sz="2000" i="1" dirty="0">
                            <a:latin typeface="Cambria Math"/>
                          </a:rPr>
                          <m:t>𝑐</m:t>
                        </m:r>
                      </m:e>
                    </m:bar>
                  </m:oMath>
                </a14:m>
                <a:r>
                  <a:rPr lang="tr-TR" sz="2000" dirty="0">
                    <a:latin typeface="Book Antiqua" pitchFamily="18" charset="0"/>
                  </a:rPr>
                  <a:t>) şöyle hesaplanır: </a:t>
                </a:r>
              </a:p>
              <a:p>
                <a:pPr marL="400050" lvl="1" indent="0">
                  <a:buNone/>
                </a:pPr>
                <a:endParaRPr lang="tr-TR" sz="2000" dirty="0">
                  <a:latin typeface="Book Antiqua" pitchFamily="18" charset="0"/>
                </a:endParaRPr>
              </a:p>
              <a:p>
                <a:pPr marL="400050" lvl="1" indent="0">
                  <a:buNone/>
                </a:pPr>
                <a:endParaRPr lang="tr-TR" sz="2000" dirty="0">
                  <a:latin typeface="Book Antiqua" pitchFamily="18" charset="0"/>
                </a:endParaRPr>
              </a:p>
              <a:p>
                <a:pPr marL="400050" lvl="1" indent="0">
                  <a:buNone/>
                </a:pPr>
                <a:r>
                  <a:rPr lang="tr-TR" sz="2000" dirty="0">
                    <a:latin typeface="Book Antiqua" pitchFamily="18" charset="0"/>
                  </a:rPr>
                  <a:t>F matrisinin elemanları (</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𝑓</m:t>
                        </m:r>
                      </m:e>
                      <m:sub>
                        <m:r>
                          <a:rPr lang="tr-TR" sz="2000" b="0" i="1" smtClean="0">
                            <a:latin typeface="Cambria Math"/>
                          </a:rPr>
                          <m:t>𝑘𝑙</m:t>
                        </m:r>
                      </m:sub>
                    </m:sSub>
                  </m:oMath>
                </a14:m>
                <a:r>
                  <a:rPr lang="tr-TR" sz="2000" dirty="0">
                    <a:latin typeface="Book Antiqua" pitchFamily="18" charset="0"/>
                  </a:rPr>
                  <a:t>), 1 ya da 0 değerini alır ve matrisin köşegeni üzerinde aynı karar noktalarını gösterdiğinden değer yoktur. Eğer </a:t>
                </a:r>
                <a14:m>
                  <m:oMath xmlns:m="http://schemas.openxmlformats.org/officeDocument/2006/math">
                    <m:sSub>
                      <m:sSubPr>
                        <m:ctrlPr>
                          <a:rPr lang="tr-TR" sz="2400" b="0" i="1" dirty="0" smtClean="0">
                            <a:latin typeface="Cambria Math" panose="02040503050406030204" pitchFamily="18" charset="0"/>
                          </a:rPr>
                        </m:ctrlPr>
                      </m:sSubPr>
                      <m:e>
                        <m:r>
                          <a:rPr lang="tr-TR" sz="2400" i="1" dirty="0">
                            <a:latin typeface="Cambria Math"/>
                          </a:rPr>
                          <m:t>𝑐</m:t>
                        </m:r>
                      </m:e>
                      <m:sub>
                        <m:r>
                          <a:rPr lang="tr-TR" sz="2400" b="0" i="1" dirty="0" smtClean="0">
                            <a:latin typeface="Cambria Math"/>
                          </a:rPr>
                          <m:t>𝑘𝑙</m:t>
                        </m:r>
                      </m:sub>
                    </m:sSub>
                    <m:r>
                      <a:rPr lang="tr-TR" sz="2400" b="0" i="1" dirty="0" smtClean="0">
                        <a:latin typeface="Cambria Math"/>
                        <a:ea typeface="Cambria Math"/>
                      </a:rPr>
                      <m:t>≥</m:t>
                    </m:r>
                    <m:bar>
                      <m:barPr>
                        <m:ctrlPr>
                          <a:rPr lang="tr-TR" sz="2000" i="1" dirty="0">
                            <a:latin typeface="Cambria Math" panose="02040503050406030204" pitchFamily="18" charset="0"/>
                          </a:rPr>
                        </m:ctrlPr>
                      </m:barPr>
                      <m:e>
                        <m:r>
                          <a:rPr lang="tr-TR" sz="2000" i="1" dirty="0">
                            <a:latin typeface="Cambria Math"/>
                          </a:rPr>
                          <m:t>𝑐</m:t>
                        </m:r>
                      </m:e>
                    </m:bar>
                    <m:r>
                      <a:rPr lang="tr-TR" sz="2000" i="1" dirty="0" smtClean="0">
                        <a:latin typeface="Cambria Math"/>
                        <a:ea typeface="Cambria Math"/>
                      </a:rPr>
                      <m:t>→</m:t>
                    </m:r>
                    <m:sSub>
                      <m:sSubPr>
                        <m:ctrlPr>
                          <a:rPr lang="tr-TR" sz="2000" b="0" i="1" dirty="0" smtClean="0">
                            <a:latin typeface="Cambria Math" panose="02040503050406030204" pitchFamily="18" charset="0"/>
                            <a:ea typeface="Cambria Math"/>
                          </a:rPr>
                        </m:ctrlPr>
                      </m:sSubPr>
                      <m:e>
                        <m:r>
                          <a:rPr lang="tr-TR" sz="2000" b="0" i="1" dirty="0" smtClean="0">
                            <a:latin typeface="Cambria Math"/>
                            <a:ea typeface="Cambria Math"/>
                          </a:rPr>
                          <m:t>𝑓</m:t>
                        </m:r>
                      </m:e>
                      <m:sub>
                        <m:r>
                          <a:rPr lang="tr-TR" sz="2000" b="0" i="1" dirty="0" smtClean="0">
                            <a:latin typeface="Cambria Math"/>
                            <a:ea typeface="Cambria Math"/>
                          </a:rPr>
                          <m:t>𝑘𝑙</m:t>
                        </m:r>
                      </m:sub>
                    </m:sSub>
                    <m:r>
                      <a:rPr lang="tr-TR" sz="2000" b="0" i="1" dirty="0" smtClean="0">
                        <a:latin typeface="Cambria Math"/>
                        <a:ea typeface="Cambria Math"/>
                      </a:rPr>
                      <m:t>=1</m:t>
                    </m:r>
                    <m:r>
                      <a:rPr lang="tr-TR" sz="2000" b="0" i="0" dirty="0" smtClean="0">
                        <a:latin typeface="Cambria Math"/>
                        <a:ea typeface="Cambria Math"/>
                      </a:rPr>
                      <m:t>,</m:t>
                    </m:r>
                  </m:oMath>
                </a14:m>
                <a:r>
                  <a:rPr lang="tr-TR" sz="2000" dirty="0">
                    <a:latin typeface="Book Antiqua" pitchFamily="18" charset="0"/>
                  </a:rPr>
                  <a:t> eğer </a:t>
                </a:r>
                <a14:m>
                  <m:oMath xmlns:m="http://schemas.openxmlformats.org/officeDocument/2006/math">
                    <m:sSub>
                      <m:sSubPr>
                        <m:ctrlPr>
                          <a:rPr lang="tr-TR" sz="2400" i="1" dirty="0">
                            <a:latin typeface="Cambria Math" panose="02040503050406030204" pitchFamily="18" charset="0"/>
                          </a:rPr>
                        </m:ctrlPr>
                      </m:sSubPr>
                      <m:e>
                        <m:r>
                          <a:rPr lang="tr-TR" sz="2400" i="1" dirty="0">
                            <a:latin typeface="Cambria Math"/>
                          </a:rPr>
                          <m:t>𝑐</m:t>
                        </m:r>
                      </m:e>
                      <m:sub>
                        <m:r>
                          <a:rPr lang="tr-TR" sz="2400" i="1" dirty="0">
                            <a:latin typeface="Cambria Math"/>
                          </a:rPr>
                          <m:t>𝑘𝑙</m:t>
                        </m:r>
                      </m:sub>
                    </m:sSub>
                    <m:r>
                      <a:rPr lang="tr-TR" sz="2400" i="1" dirty="0" smtClean="0">
                        <a:latin typeface="Cambria Math"/>
                        <a:ea typeface="Cambria Math"/>
                      </a:rPr>
                      <m:t>&lt;</m:t>
                    </m:r>
                    <m:bar>
                      <m:barPr>
                        <m:ctrlPr>
                          <a:rPr lang="tr-TR" sz="2000" i="1" dirty="0">
                            <a:latin typeface="Cambria Math" panose="02040503050406030204" pitchFamily="18" charset="0"/>
                          </a:rPr>
                        </m:ctrlPr>
                      </m:barPr>
                      <m:e>
                        <m:r>
                          <a:rPr lang="tr-TR" sz="2000" i="1" dirty="0">
                            <a:latin typeface="Cambria Math"/>
                          </a:rPr>
                          <m:t>𝑐</m:t>
                        </m:r>
                      </m:e>
                    </m:bar>
                    <m:r>
                      <a:rPr lang="tr-TR" sz="2000" i="1" dirty="0">
                        <a:latin typeface="Cambria Math"/>
                        <a:ea typeface="Cambria Math"/>
                      </a:rPr>
                      <m:t>→</m:t>
                    </m:r>
                    <m:sSub>
                      <m:sSubPr>
                        <m:ctrlPr>
                          <a:rPr lang="tr-TR" sz="2000" i="1" dirty="0">
                            <a:latin typeface="Cambria Math" panose="02040503050406030204" pitchFamily="18" charset="0"/>
                            <a:ea typeface="Cambria Math"/>
                          </a:rPr>
                        </m:ctrlPr>
                      </m:sSubPr>
                      <m:e>
                        <m:r>
                          <a:rPr lang="tr-TR" sz="2000" i="1" dirty="0">
                            <a:latin typeface="Cambria Math"/>
                            <a:ea typeface="Cambria Math"/>
                          </a:rPr>
                          <m:t>𝑓</m:t>
                        </m:r>
                      </m:e>
                      <m:sub>
                        <m:r>
                          <a:rPr lang="tr-TR" sz="2000" i="1" dirty="0">
                            <a:latin typeface="Cambria Math"/>
                            <a:ea typeface="Cambria Math"/>
                          </a:rPr>
                          <m:t>𝑘𝑙</m:t>
                        </m:r>
                      </m:sub>
                    </m:sSub>
                    <m:r>
                      <a:rPr lang="tr-TR" sz="2000" i="1" dirty="0">
                        <a:latin typeface="Cambria Math"/>
                        <a:ea typeface="Cambria Math"/>
                      </a:rPr>
                      <m:t>=</m:t>
                    </m:r>
                    <m:r>
                      <a:rPr lang="tr-TR" sz="2000" b="0" i="1" dirty="0" smtClean="0">
                        <a:latin typeface="Cambria Math"/>
                        <a:ea typeface="Cambria Math"/>
                      </a:rPr>
                      <m:t>0</m:t>
                    </m:r>
                  </m:oMath>
                </a14:m>
                <a:r>
                  <a:rPr lang="tr-TR" sz="2000" dirty="0">
                    <a:latin typeface="Book Antiqua" pitchFamily="18" charset="0"/>
                  </a:rPr>
                  <a:t> değerini alır.</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1412776"/>
                <a:ext cx="8229600" cy="4713387"/>
              </a:xfrm>
              <a:blipFill rotWithShape="1">
                <a:blip r:embed="rId3"/>
                <a:stretch>
                  <a:fillRect l="-1111" t="-1035" r="-59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528759" y="3501008"/>
                <a:ext cx="2691313" cy="8485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bar>
                        <m:barPr>
                          <m:ctrlPr>
                            <a:rPr lang="tr-TR" i="1" dirty="0" smtClean="0">
                              <a:latin typeface="Cambria Math" panose="02040503050406030204" pitchFamily="18" charset="0"/>
                            </a:rPr>
                          </m:ctrlPr>
                        </m:barPr>
                        <m:e>
                          <m:r>
                            <a:rPr lang="tr-TR" i="1" dirty="0">
                              <a:latin typeface="Cambria Math"/>
                            </a:rPr>
                            <m:t>𝑐</m:t>
                          </m:r>
                        </m:e>
                      </m:bar>
                      <m:r>
                        <a:rPr lang="tr-TR" b="0" i="1" dirty="0" smtClean="0">
                          <a:latin typeface="Cambria Math"/>
                        </a:rPr>
                        <m:t>=</m:t>
                      </m:r>
                      <m:f>
                        <m:fPr>
                          <m:ctrlPr>
                            <a:rPr lang="tr-TR" b="0" i="1" dirty="0" smtClean="0">
                              <a:latin typeface="Cambria Math" panose="02040503050406030204" pitchFamily="18" charset="0"/>
                            </a:rPr>
                          </m:ctrlPr>
                        </m:fPr>
                        <m:num>
                          <m:r>
                            <a:rPr lang="tr-TR" b="0" i="1" dirty="0" smtClean="0">
                              <a:latin typeface="Cambria Math"/>
                            </a:rPr>
                            <m:t>1</m:t>
                          </m:r>
                        </m:num>
                        <m:den>
                          <m:r>
                            <a:rPr lang="tr-TR" b="0" i="1" dirty="0" smtClean="0">
                              <a:latin typeface="Cambria Math"/>
                            </a:rPr>
                            <m:t>𝑚</m:t>
                          </m:r>
                          <m:r>
                            <a:rPr lang="tr-TR" b="0" i="1" dirty="0" smtClean="0">
                              <a:latin typeface="Cambria Math"/>
                            </a:rPr>
                            <m:t>(</m:t>
                          </m:r>
                          <m:r>
                            <a:rPr lang="tr-TR" b="0" i="1" dirty="0" smtClean="0">
                              <a:latin typeface="Cambria Math"/>
                            </a:rPr>
                            <m:t>𝑚</m:t>
                          </m:r>
                          <m:r>
                            <a:rPr lang="tr-TR" b="0" i="1" dirty="0" smtClean="0">
                              <a:latin typeface="Cambria Math"/>
                            </a:rPr>
                            <m:t>−1)</m:t>
                          </m:r>
                        </m:den>
                      </m:f>
                      <m:nary>
                        <m:naryPr>
                          <m:chr m:val="∑"/>
                          <m:ctrlPr>
                            <a:rPr lang="tr-TR" b="0" i="1" dirty="0" smtClean="0">
                              <a:latin typeface="Cambria Math" panose="02040503050406030204" pitchFamily="18" charset="0"/>
                            </a:rPr>
                          </m:ctrlPr>
                        </m:naryPr>
                        <m:sub>
                          <m:r>
                            <m:rPr>
                              <m:brk m:alnAt="23"/>
                            </m:rPr>
                            <a:rPr lang="tr-TR" b="0" i="1" dirty="0" smtClean="0">
                              <a:latin typeface="Cambria Math"/>
                            </a:rPr>
                            <m:t>𝑘</m:t>
                          </m:r>
                          <m:r>
                            <a:rPr lang="tr-TR" b="0" i="1" dirty="0" smtClean="0">
                              <a:latin typeface="Cambria Math"/>
                            </a:rPr>
                            <m:t>=1</m:t>
                          </m:r>
                        </m:sub>
                        <m:sup>
                          <m:r>
                            <a:rPr lang="tr-TR" b="0" i="1" dirty="0" smtClean="0">
                              <a:latin typeface="Cambria Math"/>
                            </a:rPr>
                            <m:t>𝑚</m:t>
                          </m:r>
                        </m:sup>
                        <m:e>
                          <m:nary>
                            <m:naryPr>
                              <m:chr m:val="∑"/>
                              <m:ctrlPr>
                                <a:rPr lang="tr-TR" i="1" dirty="0">
                                  <a:latin typeface="Cambria Math" panose="02040503050406030204" pitchFamily="18" charset="0"/>
                                </a:rPr>
                              </m:ctrlPr>
                            </m:naryPr>
                            <m:sub>
                              <m:r>
                                <a:rPr lang="tr-TR" b="0" i="1" dirty="0" smtClean="0">
                                  <a:latin typeface="Cambria Math"/>
                                </a:rPr>
                                <m:t>𝑙</m:t>
                              </m:r>
                              <m:r>
                                <a:rPr lang="tr-TR" i="1" dirty="0">
                                  <a:latin typeface="Cambria Math"/>
                                </a:rPr>
                                <m:t>=1</m:t>
                              </m:r>
                            </m:sub>
                            <m:sup>
                              <m:r>
                                <a:rPr lang="tr-TR" i="1" dirty="0">
                                  <a:latin typeface="Cambria Math"/>
                                </a:rPr>
                                <m:t>𝑚</m:t>
                              </m:r>
                            </m:sup>
                            <m:e>
                              <m:sSub>
                                <m:sSubPr>
                                  <m:ctrlPr>
                                    <a:rPr lang="tr-TR" b="0" i="1" dirty="0" smtClean="0">
                                      <a:latin typeface="Cambria Math" panose="02040503050406030204" pitchFamily="18" charset="0"/>
                                    </a:rPr>
                                  </m:ctrlPr>
                                </m:sSubPr>
                                <m:e>
                                  <m:r>
                                    <a:rPr lang="tr-TR" b="0" i="1" dirty="0" smtClean="0">
                                      <a:latin typeface="Cambria Math"/>
                                    </a:rPr>
                                    <m:t>𝑐</m:t>
                                  </m:r>
                                </m:e>
                                <m:sub>
                                  <m:r>
                                    <a:rPr lang="tr-TR" b="0" i="1" dirty="0" smtClean="0">
                                      <a:latin typeface="Cambria Math"/>
                                    </a:rPr>
                                    <m:t>𝑘𝑙</m:t>
                                  </m:r>
                                </m:sub>
                              </m:sSub>
                            </m:e>
                          </m:nary>
                        </m:e>
                      </m:nary>
                    </m:oMath>
                  </m:oMathPara>
                </a14:m>
                <a:endParaRPr lang="tr-TR" dirty="0"/>
              </a:p>
            </p:txBody>
          </p:sp>
        </mc:Choice>
        <mc:Fallback xmlns="">
          <p:sp>
            <p:nvSpPr>
              <p:cNvPr id="5" name="Rectangle 4"/>
              <p:cNvSpPr>
                <a:spLocks noRot="1" noChangeAspect="1" noMove="1" noResize="1" noEditPoints="1" noAdjustHandles="1" noChangeArrowheads="1" noChangeShapeType="1" noTextEdit="1"/>
              </p:cNvSpPr>
              <p:nvPr/>
            </p:nvSpPr>
            <p:spPr>
              <a:xfrm>
                <a:off x="2528759" y="3501008"/>
                <a:ext cx="2691313" cy="848502"/>
              </a:xfrm>
              <a:prstGeom prst="rect">
                <a:avLst/>
              </a:prstGeom>
              <a:blipFill rotWithShape="1">
                <a:blip r:embed="rId4"/>
                <a:stretch>
                  <a:fillRect/>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28</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565509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1412776"/>
                <a:ext cx="8229600" cy="4713387"/>
              </a:xfrm>
            </p:spPr>
            <p:txBody>
              <a:bodyPr>
                <a:normAutofit/>
              </a:bodyPr>
              <a:lstStyle/>
              <a:p>
                <a:pPr marL="0" indent="0">
                  <a:buNone/>
                </a:pPr>
                <a:r>
                  <a:rPr lang="tr-TR" sz="2400" dirty="0">
                    <a:latin typeface="Book Antiqua" pitchFamily="18" charset="0"/>
                  </a:rPr>
                  <a:t>5.   Uyum Üstünlük (F) ve Uyumsuzluk Üstünlük (G) Matrislerinin Oluşturulması</a:t>
                </a:r>
              </a:p>
              <a:p>
                <a:pPr marL="400050" lvl="1" indent="0">
                  <a:buNone/>
                </a:pPr>
                <a:r>
                  <a:rPr lang="tr-TR" sz="2000" dirty="0">
                    <a:latin typeface="Book Antiqua" pitchFamily="18" charset="0"/>
                  </a:rPr>
                  <a:t>Uyumsuzluk üstünlük matrisi (G) m x m  boyutludur ve matrisin elemanları uyum eşik değerinin (</a:t>
                </a:r>
                <a14:m>
                  <m:oMath xmlns:m="http://schemas.openxmlformats.org/officeDocument/2006/math">
                    <m:bar>
                      <m:barPr>
                        <m:ctrlPr>
                          <a:rPr lang="tr-TR" sz="2000" i="1" dirty="0" smtClean="0">
                            <a:latin typeface="Cambria Math" panose="02040503050406030204" pitchFamily="18" charset="0"/>
                          </a:rPr>
                        </m:ctrlPr>
                      </m:barPr>
                      <m:e>
                        <m:r>
                          <a:rPr lang="tr-TR" sz="2000" b="0" i="1" dirty="0" smtClean="0">
                            <a:latin typeface="Cambria Math"/>
                          </a:rPr>
                          <m:t>𝑑</m:t>
                        </m:r>
                      </m:e>
                    </m:bar>
                  </m:oMath>
                </a14:m>
                <a:r>
                  <a:rPr lang="tr-TR" sz="2000" dirty="0">
                    <a:latin typeface="Book Antiqua" pitchFamily="18" charset="0"/>
                  </a:rPr>
                  <a:t> ) uyum matrisinin elemanlarıyla karşılaştırılmasından elde edilir. Uyumsuzluk eşik değerinin (</a:t>
                </a:r>
                <a14:m>
                  <m:oMath xmlns:m="http://schemas.openxmlformats.org/officeDocument/2006/math">
                    <m:bar>
                      <m:barPr>
                        <m:ctrlPr>
                          <a:rPr lang="tr-TR" sz="2000" i="1" dirty="0">
                            <a:latin typeface="Cambria Math" panose="02040503050406030204" pitchFamily="18" charset="0"/>
                          </a:rPr>
                        </m:ctrlPr>
                      </m:barPr>
                      <m:e>
                        <m:r>
                          <a:rPr lang="tr-TR" sz="2000" b="0" i="1" dirty="0" smtClean="0">
                            <a:latin typeface="Cambria Math"/>
                          </a:rPr>
                          <m:t>𝑑</m:t>
                        </m:r>
                      </m:e>
                    </m:bar>
                  </m:oMath>
                </a14:m>
                <a:r>
                  <a:rPr lang="tr-TR" sz="2000" dirty="0">
                    <a:latin typeface="Book Antiqua" pitchFamily="18" charset="0"/>
                  </a:rPr>
                  <a:t>) şöyle hesaplanır: </a:t>
                </a:r>
              </a:p>
              <a:p>
                <a:pPr marL="400050" lvl="1" indent="0">
                  <a:buNone/>
                </a:pPr>
                <a:endParaRPr lang="tr-TR" sz="2000" dirty="0">
                  <a:latin typeface="Book Antiqua" pitchFamily="18" charset="0"/>
                </a:endParaRPr>
              </a:p>
              <a:p>
                <a:pPr marL="400050" lvl="1" indent="0">
                  <a:buNone/>
                </a:pPr>
                <a:endParaRPr lang="tr-TR" sz="2000" dirty="0">
                  <a:latin typeface="Book Antiqua" pitchFamily="18" charset="0"/>
                </a:endParaRPr>
              </a:p>
              <a:p>
                <a:pPr marL="400050" lvl="1" indent="0">
                  <a:buNone/>
                </a:pPr>
                <a:r>
                  <a:rPr lang="tr-TR" sz="2000" dirty="0">
                    <a:latin typeface="Book Antiqua" pitchFamily="18" charset="0"/>
                  </a:rPr>
                  <a:t>G matrisinin elemanları (</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𝑓</m:t>
                        </m:r>
                      </m:e>
                      <m:sub>
                        <m:r>
                          <a:rPr lang="tr-TR" sz="2000" b="0" i="1" smtClean="0">
                            <a:latin typeface="Cambria Math"/>
                          </a:rPr>
                          <m:t>𝑘𝑙</m:t>
                        </m:r>
                      </m:sub>
                    </m:sSub>
                  </m:oMath>
                </a14:m>
                <a:r>
                  <a:rPr lang="tr-TR" sz="2000" dirty="0">
                    <a:latin typeface="Book Antiqua" pitchFamily="18" charset="0"/>
                  </a:rPr>
                  <a:t>), 1 ya da 0 değerini alır ve matrisin köşegeni üzerinde aynı karar noktalarını gösterdiğinden değer yoktur. Eğer </a:t>
                </a:r>
                <a14:m>
                  <m:oMath xmlns:m="http://schemas.openxmlformats.org/officeDocument/2006/math">
                    <m:sSub>
                      <m:sSubPr>
                        <m:ctrlPr>
                          <a:rPr lang="tr-TR" sz="2400" b="0" i="1" dirty="0" smtClean="0">
                            <a:latin typeface="Cambria Math" panose="02040503050406030204" pitchFamily="18" charset="0"/>
                          </a:rPr>
                        </m:ctrlPr>
                      </m:sSubPr>
                      <m:e>
                        <m:r>
                          <a:rPr lang="tr-TR" sz="2400" b="0" i="1" dirty="0" smtClean="0">
                            <a:latin typeface="Cambria Math"/>
                          </a:rPr>
                          <m:t>𝑑</m:t>
                        </m:r>
                      </m:e>
                      <m:sub>
                        <m:r>
                          <a:rPr lang="tr-TR" sz="2400" b="0" i="1" dirty="0" smtClean="0">
                            <a:latin typeface="Cambria Math"/>
                          </a:rPr>
                          <m:t>𝑘𝑙</m:t>
                        </m:r>
                      </m:sub>
                    </m:sSub>
                    <m:r>
                      <a:rPr lang="tr-TR" sz="2400" b="0" i="1" dirty="0" smtClean="0">
                        <a:latin typeface="Cambria Math"/>
                        <a:ea typeface="Cambria Math"/>
                      </a:rPr>
                      <m:t>≥</m:t>
                    </m:r>
                    <m:bar>
                      <m:barPr>
                        <m:ctrlPr>
                          <a:rPr lang="tr-TR" sz="2000" i="1" dirty="0">
                            <a:latin typeface="Cambria Math" panose="02040503050406030204" pitchFamily="18" charset="0"/>
                          </a:rPr>
                        </m:ctrlPr>
                      </m:barPr>
                      <m:e>
                        <m:r>
                          <a:rPr lang="tr-TR" sz="2000" b="0" i="1" dirty="0" smtClean="0">
                            <a:latin typeface="Cambria Math"/>
                          </a:rPr>
                          <m:t>𝑑</m:t>
                        </m:r>
                      </m:e>
                    </m:bar>
                    <m:r>
                      <a:rPr lang="tr-TR" sz="2000" i="1" dirty="0" smtClean="0">
                        <a:latin typeface="Cambria Math"/>
                        <a:ea typeface="Cambria Math"/>
                      </a:rPr>
                      <m:t>→</m:t>
                    </m:r>
                    <m:sSub>
                      <m:sSubPr>
                        <m:ctrlPr>
                          <a:rPr lang="tr-TR" sz="2000" b="0" i="1" dirty="0" smtClean="0">
                            <a:latin typeface="Cambria Math" panose="02040503050406030204" pitchFamily="18" charset="0"/>
                            <a:ea typeface="Cambria Math"/>
                          </a:rPr>
                        </m:ctrlPr>
                      </m:sSubPr>
                      <m:e>
                        <m:r>
                          <a:rPr lang="tr-TR" sz="2000" b="0" i="1" dirty="0" smtClean="0">
                            <a:latin typeface="Cambria Math"/>
                            <a:ea typeface="Cambria Math"/>
                          </a:rPr>
                          <m:t>𝑔</m:t>
                        </m:r>
                      </m:e>
                      <m:sub>
                        <m:r>
                          <a:rPr lang="tr-TR" sz="2000" b="0" i="1" dirty="0" smtClean="0">
                            <a:latin typeface="Cambria Math"/>
                            <a:ea typeface="Cambria Math"/>
                          </a:rPr>
                          <m:t>𝑘𝑙</m:t>
                        </m:r>
                      </m:sub>
                    </m:sSub>
                    <m:r>
                      <a:rPr lang="tr-TR" sz="2000" b="0" i="1" dirty="0" smtClean="0">
                        <a:latin typeface="Cambria Math"/>
                        <a:ea typeface="Cambria Math"/>
                      </a:rPr>
                      <m:t>=1</m:t>
                    </m:r>
                    <m:r>
                      <a:rPr lang="tr-TR" sz="2000" b="0" i="0" dirty="0" smtClean="0">
                        <a:latin typeface="Cambria Math"/>
                        <a:ea typeface="Cambria Math"/>
                      </a:rPr>
                      <m:t>,</m:t>
                    </m:r>
                  </m:oMath>
                </a14:m>
                <a:r>
                  <a:rPr lang="tr-TR" sz="2000" dirty="0">
                    <a:latin typeface="Book Antiqua" pitchFamily="18" charset="0"/>
                  </a:rPr>
                  <a:t> eğer </a:t>
                </a:r>
                <a14:m>
                  <m:oMath xmlns:m="http://schemas.openxmlformats.org/officeDocument/2006/math">
                    <m:sSub>
                      <m:sSubPr>
                        <m:ctrlPr>
                          <a:rPr lang="tr-TR" sz="2400" i="1" dirty="0">
                            <a:latin typeface="Cambria Math" panose="02040503050406030204" pitchFamily="18" charset="0"/>
                          </a:rPr>
                        </m:ctrlPr>
                      </m:sSubPr>
                      <m:e>
                        <m:r>
                          <a:rPr lang="tr-TR" sz="2400" b="0" i="1" dirty="0" smtClean="0">
                            <a:latin typeface="Cambria Math"/>
                          </a:rPr>
                          <m:t>𝑑</m:t>
                        </m:r>
                      </m:e>
                      <m:sub>
                        <m:r>
                          <a:rPr lang="tr-TR" sz="2400" i="1" dirty="0">
                            <a:latin typeface="Cambria Math"/>
                          </a:rPr>
                          <m:t>𝑘𝑙</m:t>
                        </m:r>
                      </m:sub>
                    </m:sSub>
                    <m:r>
                      <a:rPr lang="tr-TR" sz="2400" i="1" dirty="0" smtClean="0">
                        <a:latin typeface="Cambria Math"/>
                        <a:ea typeface="Cambria Math"/>
                      </a:rPr>
                      <m:t>&lt;</m:t>
                    </m:r>
                    <m:bar>
                      <m:barPr>
                        <m:ctrlPr>
                          <a:rPr lang="tr-TR" sz="2000" i="1" dirty="0">
                            <a:latin typeface="Cambria Math" panose="02040503050406030204" pitchFamily="18" charset="0"/>
                          </a:rPr>
                        </m:ctrlPr>
                      </m:barPr>
                      <m:e>
                        <m:r>
                          <a:rPr lang="tr-TR" sz="2000" b="0" i="1" dirty="0" smtClean="0">
                            <a:latin typeface="Cambria Math"/>
                          </a:rPr>
                          <m:t>𝑑</m:t>
                        </m:r>
                      </m:e>
                    </m:bar>
                    <m:r>
                      <a:rPr lang="tr-TR" sz="2000" i="1" dirty="0">
                        <a:latin typeface="Cambria Math"/>
                        <a:ea typeface="Cambria Math"/>
                      </a:rPr>
                      <m:t>→</m:t>
                    </m:r>
                    <m:sSub>
                      <m:sSubPr>
                        <m:ctrlPr>
                          <a:rPr lang="tr-TR" sz="2000" i="1" dirty="0">
                            <a:latin typeface="Cambria Math" panose="02040503050406030204" pitchFamily="18" charset="0"/>
                            <a:ea typeface="Cambria Math"/>
                          </a:rPr>
                        </m:ctrlPr>
                      </m:sSubPr>
                      <m:e>
                        <m:r>
                          <a:rPr lang="tr-TR" sz="2000" b="0" i="1" dirty="0" smtClean="0">
                            <a:latin typeface="Cambria Math"/>
                            <a:ea typeface="Cambria Math"/>
                          </a:rPr>
                          <m:t>𝑔</m:t>
                        </m:r>
                      </m:e>
                      <m:sub>
                        <m:r>
                          <a:rPr lang="tr-TR" sz="2000" i="1" dirty="0">
                            <a:latin typeface="Cambria Math"/>
                            <a:ea typeface="Cambria Math"/>
                          </a:rPr>
                          <m:t>𝑘𝑙</m:t>
                        </m:r>
                      </m:sub>
                    </m:sSub>
                    <m:r>
                      <a:rPr lang="tr-TR" sz="2000" i="1" dirty="0">
                        <a:latin typeface="Cambria Math"/>
                        <a:ea typeface="Cambria Math"/>
                      </a:rPr>
                      <m:t>=</m:t>
                    </m:r>
                    <m:r>
                      <a:rPr lang="tr-TR" sz="2000" b="0" i="1" dirty="0" smtClean="0">
                        <a:latin typeface="Cambria Math"/>
                        <a:ea typeface="Cambria Math"/>
                      </a:rPr>
                      <m:t>0</m:t>
                    </m:r>
                  </m:oMath>
                </a14:m>
                <a:r>
                  <a:rPr lang="tr-TR" sz="2000" dirty="0">
                    <a:latin typeface="Book Antiqua" pitchFamily="18" charset="0"/>
                  </a:rPr>
                  <a:t> değerini alır.</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1412776"/>
                <a:ext cx="8229600" cy="4713387"/>
              </a:xfrm>
              <a:blipFill rotWithShape="1">
                <a:blip r:embed="rId3"/>
                <a:stretch>
                  <a:fillRect l="-1111" t="-1035" r="-889"/>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528759" y="3501008"/>
                <a:ext cx="2836097" cy="8485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bar>
                        <m:barPr>
                          <m:ctrlPr>
                            <a:rPr lang="tr-TR" i="1" dirty="0" smtClean="0">
                              <a:latin typeface="Cambria Math" panose="02040503050406030204" pitchFamily="18" charset="0"/>
                            </a:rPr>
                          </m:ctrlPr>
                        </m:barPr>
                        <m:e>
                          <m:r>
                            <a:rPr lang="tr-TR" b="0" i="1" dirty="0" smtClean="0">
                              <a:latin typeface="Cambria Math"/>
                            </a:rPr>
                            <m:t>𝑑</m:t>
                          </m:r>
                        </m:e>
                      </m:bar>
                      <m:r>
                        <a:rPr lang="tr-TR" b="0" i="1" dirty="0" smtClean="0">
                          <a:latin typeface="Cambria Math"/>
                        </a:rPr>
                        <m:t>=</m:t>
                      </m:r>
                      <m:f>
                        <m:fPr>
                          <m:ctrlPr>
                            <a:rPr lang="tr-TR" b="0" i="1" dirty="0" smtClean="0">
                              <a:latin typeface="Cambria Math" panose="02040503050406030204" pitchFamily="18" charset="0"/>
                            </a:rPr>
                          </m:ctrlPr>
                        </m:fPr>
                        <m:num>
                          <m:r>
                            <a:rPr lang="tr-TR" b="0" i="1" dirty="0" smtClean="0">
                              <a:latin typeface="Cambria Math"/>
                            </a:rPr>
                            <m:t>1</m:t>
                          </m:r>
                        </m:num>
                        <m:den>
                          <m:r>
                            <a:rPr lang="tr-TR" b="0" i="1" dirty="0" smtClean="0">
                              <a:latin typeface="Cambria Math"/>
                            </a:rPr>
                            <m:t>𝑚</m:t>
                          </m:r>
                          <m:r>
                            <a:rPr lang="tr-TR" b="0" i="1" dirty="0" smtClean="0">
                              <a:latin typeface="Cambria Math"/>
                            </a:rPr>
                            <m:t>(</m:t>
                          </m:r>
                          <m:r>
                            <a:rPr lang="tr-TR" b="0" i="1" dirty="0" smtClean="0">
                              <a:latin typeface="Cambria Math"/>
                            </a:rPr>
                            <m:t>𝑚</m:t>
                          </m:r>
                          <m:r>
                            <a:rPr lang="tr-TR" b="0" i="1" dirty="0" smtClean="0">
                              <a:latin typeface="Cambria Math"/>
                            </a:rPr>
                            <m:t>−1)</m:t>
                          </m:r>
                        </m:den>
                      </m:f>
                      <m:nary>
                        <m:naryPr>
                          <m:chr m:val="∑"/>
                          <m:ctrlPr>
                            <a:rPr lang="tr-TR" b="0" i="1" dirty="0" smtClean="0">
                              <a:latin typeface="Cambria Math" panose="02040503050406030204" pitchFamily="18" charset="0"/>
                            </a:rPr>
                          </m:ctrlPr>
                        </m:naryPr>
                        <m:sub>
                          <m:r>
                            <m:rPr>
                              <m:brk m:alnAt="23"/>
                            </m:rPr>
                            <a:rPr lang="tr-TR" b="0" i="1" dirty="0" smtClean="0">
                              <a:latin typeface="Cambria Math"/>
                            </a:rPr>
                            <m:t>𝑘</m:t>
                          </m:r>
                          <m:r>
                            <a:rPr lang="tr-TR" b="0" i="1" dirty="0" smtClean="0">
                              <a:latin typeface="Cambria Math"/>
                            </a:rPr>
                            <m:t>=1</m:t>
                          </m:r>
                        </m:sub>
                        <m:sup>
                          <m:r>
                            <a:rPr lang="tr-TR" b="0" i="1" dirty="0" smtClean="0">
                              <a:latin typeface="Cambria Math"/>
                            </a:rPr>
                            <m:t>𝑚</m:t>
                          </m:r>
                        </m:sup>
                        <m:e>
                          <m:nary>
                            <m:naryPr>
                              <m:chr m:val="∑"/>
                              <m:ctrlPr>
                                <a:rPr lang="tr-TR" i="1" dirty="0">
                                  <a:latin typeface="Cambria Math" panose="02040503050406030204" pitchFamily="18" charset="0"/>
                                </a:rPr>
                              </m:ctrlPr>
                            </m:naryPr>
                            <m:sub>
                              <m:r>
                                <a:rPr lang="tr-TR" b="0" i="1" dirty="0" smtClean="0">
                                  <a:latin typeface="Cambria Math"/>
                                </a:rPr>
                                <m:t>𝑙</m:t>
                              </m:r>
                              <m:r>
                                <a:rPr lang="tr-TR" i="1" dirty="0">
                                  <a:latin typeface="Cambria Math"/>
                                </a:rPr>
                                <m:t>=1</m:t>
                              </m:r>
                            </m:sub>
                            <m:sup>
                              <m:r>
                                <a:rPr lang="tr-TR" i="1" dirty="0">
                                  <a:latin typeface="Cambria Math"/>
                                </a:rPr>
                                <m:t>𝑚</m:t>
                              </m:r>
                            </m:sup>
                            <m:e>
                              <m:sSub>
                                <m:sSubPr>
                                  <m:ctrlPr>
                                    <a:rPr lang="tr-TR" b="0" i="1" dirty="0" smtClean="0">
                                      <a:latin typeface="Cambria Math" panose="02040503050406030204" pitchFamily="18" charset="0"/>
                                    </a:rPr>
                                  </m:ctrlPr>
                                </m:sSubPr>
                                <m:e>
                                  <m:r>
                                    <a:rPr lang="tr-TR" b="0" i="1" dirty="0" smtClean="0">
                                      <a:latin typeface="Cambria Math"/>
                                    </a:rPr>
                                    <m:t>𝑑</m:t>
                                  </m:r>
                                </m:e>
                                <m:sub>
                                  <m:r>
                                    <a:rPr lang="tr-TR" b="0" i="1" dirty="0" smtClean="0">
                                      <a:latin typeface="Cambria Math"/>
                                    </a:rPr>
                                    <m:t>𝑘𝑙</m:t>
                                  </m:r>
                                </m:sub>
                              </m:sSub>
                            </m:e>
                          </m:nary>
                        </m:e>
                      </m:nary>
                    </m:oMath>
                  </m:oMathPara>
                </a14:m>
                <a:endParaRPr lang="tr-TR" dirty="0"/>
              </a:p>
            </p:txBody>
          </p:sp>
        </mc:Choice>
        <mc:Fallback xmlns="">
          <p:sp>
            <p:nvSpPr>
              <p:cNvPr id="5" name="Rectangle 4"/>
              <p:cNvSpPr>
                <a:spLocks noRot="1" noChangeAspect="1" noMove="1" noResize="1" noEditPoints="1" noAdjustHandles="1" noChangeArrowheads="1" noChangeShapeType="1" noTextEdit="1"/>
              </p:cNvSpPr>
              <p:nvPr/>
            </p:nvSpPr>
            <p:spPr>
              <a:xfrm>
                <a:off x="2528759" y="3501008"/>
                <a:ext cx="2836097" cy="848502"/>
              </a:xfrm>
              <a:prstGeom prst="rect">
                <a:avLst/>
              </a:prstGeom>
              <a:blipFill rotWithShape="1">
                <a:blip r:embed="rId4"/>
                <a:stretch>
                  <a:fillRect/>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29</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1661752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2656"/>
            <a:ext cx="8229600" cy="1143000"/>
          </a:xfrm>
        </p:spPr>
        <p:txBody>
          <a:bodyPr>
            <a:normAutofit/>
          </a:bodyPr>
          <a:lstStyle/>
          <a:p>
            <a:pPr algn="l"/>
            <a:r>
              <a:rPr lang="tr-TR" sz="3200" dirty="0">
                <a:latin typeface="Book Antiqua" pitchFamily="18" charset="0"/>
              </a:rPr>
              <a:t>ELECTRE</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1268760"/>
                <a:ext cx="8229600" cy="5112568"/>
              </a:xfrm>
            </p:spPr>
            <p:txBody>
              <a:bodyPr>
                <a:normAutofit lnSpcReduction="10000"/>
              </a:bodyPr>
              <a:lstStyle/>
              <a:p>
                <a:pPr marL="457200" indent="-457200">
                  <a:buFont typeface="+mj-lt"/>
                  <a:buAutoNum type="arabicPeriod" startAt="6"/>
                </a:pPr>
                <a:r>
                  <a:rPr lang="tr-TR" sz="2400" dirty="0">
                    <a:latin typeface="Book Antiqua" pitchFamily="18" charset="0"/>
                  </a:rPr>
                  <a:t>Toplam Baskınlık Matrisinin (E) Oluşturulması </a:t>
                </a:r>
              </a:p>
              <a:p>
                <a:pPr marL="400050" lvl="1" indent="0">
                  <a:buNone/>
                </a:pPr>
                <a:r>
                  <a:rPr lang="tr-TR" sz="2000" dirty="0">
                    <a:latin typeface="Book Antiqua" pitchFamily="18" charset="0"/>
                  </a:rPr>
                  <a:t>Toplam Baskınlık Matrisinin (E) elemanları ( </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𝑒</m:t>
                        </m:r>
                      </m:e>
                      <m:sub>
                        <m:r>
                          <a:rPr lang="tr-TR" sz="2000" b="0" i="1" smtClean="0">
                            <a:latin typeface="Cambria Math"/>
                          </a:rPr>
                          <m:t>𝑘𝑙</m:t>
                        </m:r>
                      </m:sub>
                    </m:sSub>
                  </m:oMath>
                </a14:m>
                <a:r>
                  <a:rPr lang="tr-TR" sz="2000" dirty="0">
                    <a:latin typeface="Book Antiqua" pitchFamily="18" charset="0"/>
                  </a:rPr>
                  <a:t>) aşağıda gösterildiği gibi </a:t>
                </a:r>
                <a14:m>
                  <m:oMath xmlns:m="http://schemas.openxmlformats.org/officeDocument/2006/math">
                    <m:sSub>
                      <m:sSubPr>
                        <m:ctrlPr>
                          <a:rPr lang="tr-TR" sz="2000" i="1">
                            <a:latin typeface="Cambria Math" panose="02040503050406030204" pitchFamily="18" charset="0"/>
                          </a:rPr>
                        </m:ctrlPr>
                      </m:sSubPr>
                      <m:e>
                        <m:r>
                          <a:rPr lang="tr-TR" sz="2000" b="0" i="1" smtClean="0">
                            <a:latin typeface="Cambria Math"/>
                          </a:rPr>
                          <m:t>𝑓</m:t>
                        </m:r>
                      </m:e>
                      <m:sub>
                        <m:r>
                          <a:rPr lang="tr-TR" sz="2000" i="1">
                            <a:latin typeface="Cambria Math"/>
                          </a:rPr>
                          <m:t>𝑘𝑙</m:t>
                        </m:r>
                      </m:sub>
                    </m:sSub>
                  </m:oMath>
                </a14:m>
                <a:r>
                  <a:rPr lang="tr-TR" sz="2000" dirty="0">
                    <a:latin typeface="Book Antiqua" pitchFamily="18" charset="0"/>
                  </a:rPr>
                  <a:t>  ve  </a:t>
                </a:r>
                <a14:m>
                  <m:oMath xmlns:m="http://schemas.openxmlformats.org/officeDocument/2006/math">
                    <m:sSub>
                      <m:sSubPr>
                        <m:ctrlPr>
                          <a:rPr lang="tr-TR" sz="2000" i="1">
                            <a:latin typeface="Cambria Math" panose="02040503050406030204" pitchFamily="18" charset="0"/>
                          </a:rPr>
                        </m:ctrlPr>
                      </m:sSubPr>
                      <m:e>
                        <m:r>
                          <a:rPr lang="tr-TR" sz="2000" b="0" i="1" smtClean="0">
                            <a:latin typeface="Cambria Math"/>
                          </a:rPr>
                          <m:t>𝑔</m:t>
                        </m:r>
                      </m:e>
                      <m:sub>
                        <m:r>
                          <a:rPr lang="tr-TR" sz="2000" i="1">
                            <a:latin typeface="Cambria Math"/>
                          </a:rPr>
                          <m:t>𝑘𝑙</m:t>
                        </m:r>
                      </m:sub>
                    </m:sSub>
                  </m:oMath>
                </a14:m>
                <a:r>
                  <a:rPr lang="tr-TR" sz="2000" dirty="0">
                    <a:latin typeface="Book Antiqua" pitchFamily="18" charset="0"/>
                  </a:rPr>
                  <a:t>  elemanlarının karşılıklı çarpımına eşittir. Burada  E matrisi C ve D matrislerine bağlı olarak    boyutludur ve yine 1 ya da 0 değerlerinden oluşur. </a:t>
                </a:r>
              </a:p>
              <a:p>
                <a:pPr marL="400050" lvl="1" indent="0">
                  <a:buNone/>
                </a:pPr>
                <a:endParaRPr lang="tr-TR" sz="2000" dirty="0">
                  <a:latin typeface="Book Antiqua" pitchFamily="18" charset="0"/>
                </a:endParaRPr>
              </a:p>
              <a:p>
                <a:pPr marL="457200" indent="-457200">
                  <a:buFont typeface="+mj-lt"/>
                  <a:buAutoNum type="arabicPeriod" startAt="6"/>
                </a:pPr>
                <a:r>
                  <a:rPr lang="tr-TR" sz="2400" dirty="0">
                    <a:latin typeface="Book Antiqua" pitchFamily="18" charset="0"/>
                  </a:rPr>
                  <a:t>Karar Noktalarının Önem Sırasının Belirlenmesi</a:t>
                </a:r>
              </a:p>
              <a:p>
                <a:pPr marL="400050" lvl="1" indent="0">
                  <a:buNone/>
                </a:pPr>
                <a:r>
                  <a:rPr lang="tr-TR" sz="2000" dirty="0">
                    <a:latin typeface="Book Antiqua" pitchFamily="18" charset="0"/>
                  </a:rPr>
                  <a:t>E matrisinin satır ve sütunları karar noktalarını gösterir. </a:t>
                </a:r>
              </a:p>
              <a:p>
                <a:pPr marL="400050" lvl="1" indent="0">
                  <a:buNone/>
                </a:pPr>
                <a14:m>
                  <m:oMathPara xmlns:m="http://schemas.openxmlformats.org/officeDocument/2006/math">
                    <m:oMathParaPr>
                      <m:jc m:val="centerGroup"/>
                    </m:oMathParaPr>
                    <m:oMath xmlns:m="http://schemas.openxmlformats.org/officeDocument/2006/math">
                      <m:r>
                        <a:rPr lang="tr-TR" sz="2000" b="0" i="1" smtClean="0">
                          <a:latin typeface="Cambria Math"/>
                        </a:rPr>
                        <m:t>𝐸</m:t>
                      </m:r>
                      <m:r>
                        <a:rPr lang="tr-TR" sz="2000" b="0" i="1" smtClean="0">
                          <a:latin typeface="Cambria Math"/>
                        </a:rPr>
                        <m:t>=</m:t>
                      </m:r>
                      <m:d>
                        <m:dPr>
                          <m:begChr m:val="["/>
                          <m:endChr m:val="]"/>
                          <m:ctrlPr>
                            <a:rPr lang="tr-TR" sz="2000" b="0" i="1" smtClean="0">
                              <a:latin typeface="Cambria Math" panose="02040503050406030204" pitchFamily="18" charset="0"/>
                            </a:rPr>
                          </m:ctrlPr>
                        </m:dPr>
                        <m:e>
                          <m:m>
                            <m:mPr>
                              <m:mcs>
                                <m:mc>
                                  <m:mcPr>
                                    <m:count m:val="3"/>
                                    <m:mcJc m:val="center"/>
                                  </m:mcPr>
                                </m:mc>
                              </m:mcs>
                              <m:ctrlPr>
                                <a:rPr lang="tr-TR" sz="2000" b="0" i="1" smtClean="0">
                                  <a:latin typeface="Cambria Math" panose="02040503050406030204" pitchFamily="18" charset="0"/>
                                </a:rPr>
                              </m:ctrlPr>
                            </m:mPr>
                            <m:mr>
                              <m:e>
                                <m:r>
                                  <m:rPr>
                                    <m:brk m:alnAt="7"/>
                                  </m:rPr>
                                  <a:rPr lang="tr-TR" sz="2000" b="0" i="1" smtClean="0">
                                    <a:latin typeface="Cambria Math"/>
                                  </a:rPr>
                                  <m:t>−</m:t>
                                </m:r>
                              </m:e>
                              <m:e>
                                <m:r>
                                  <a:rPr lang="tr-TR" sz="2000" b="0" i="1" smtClean="0">
                                    <a:latin typeface="Cambria Math"/>
                                  </a:rPr>
                                  <m:t>0</m:t>
                                </m:r>
                              </m:e>
                              <m:e>
                                <m:r>
                                  <a:rPr lang="tr-TR" sz="2000" b="0" i="1" smtClean="0">
                                    <a:latin typeface="Cambria Math"/>
                                  </a:rPr>
                                  <m:t>0</m:t>
                                </m:r>
                              </m:e>
                            </m:mr>
                            <m:mr>
                              <m:e>
                                <m:r>
                                  <a:rPr lang="tr-TR" sz="2000" b="0" i="1" smtClean="0">
                                    <a:latin typeface="Cambria Math"/>
                                  </a:rPr>
                                  <m:t>1</m:t>
                                </m:r>
                              </m:e>
                              <m:e>
                                <m:r>
                                  <a:rPr lang="tr-TR" sz="2000" b="0" i="1" smtClean="0">
                                    <a:latin typeface="Cambria Math"/>
                                  </a:rPr>
                                  <m:t>−</m:t>
                                </m:r>
                              </m:e>
                              <m:e>
                                <m:r>
                                  <a:rPr lang="tr-TR" sz="2000" b="0" i="1" smtClean="0">
                                    <a:latin typeface="Cambria Math"/>
                                  </a:rPr>
                                  <m:t>0</m:t>
                                </m:r>
                              </m:e>
                            </m:mr>
                            <m:mr>
                              <m:e>
                                <m:r>
                                  <a:rPr lang="tr-TR" sz="2000" b="0" i="1" smtClean="0">
                                    <a:latin typeface="Cambria Math"/>
                                  </a:rPr>
                                  <m:t>1</m:t>
                                </m:r>
                              </m:e>
                              <m:e>
                                <m:r>
                                  <a:rPr lang="tr-TR" sz="2000" b="0" i="1" smtClean="0">
                                    <a:latin typeface="Cambria Math"/>
                                  </a:rPr>
                                  <m:t>1</m:t>
                                </m:r>
                              </m:e>
                              <m:e>
                                <m:r>
                                  <a:rPr lang="tr-TR" sz="2000" b="0" i="1" smtClean="0">
                                    <a:latin typeface="Cambria Math"/>
                                  </a:rPr>
                                  <m:t>−</m:t>
                                </m:r>
                              </m:e>
                            </m:mr>
                          </m:m>
                        </m:e>
                      </m:d>
                    </m:oMath>
                  </m:oMathPara>
                </a14:m>
                <a:endParaRPr lang="tr-TR" sz="2000" dirty="0">
                  <a:latin typeface="Book Antiqua" pitchFamily="18" charset="0"/>
                </a:endParaRPr>
              </a:p>
              <a:p>
                <a:pPr marL="400050" lvl="1" indent="0">
                  <a:buNone/>
                </a:pPr>
                <a:r>
                  <a:rPr lang="tr-TR" sz="2000" dirty="0">
                    <a:latin typeface="Book Antiqua" pitchFamily="18" charset="0"/>
                  </a:rPr>
                  <a:t>Örneğin, E, </a:t>
                </a:r>
                <a:r>
                  <a:rPr lang="tr-TR" sz="2400" dirty="0">
                    <a:latin typeface="Book Antiqua" pitchFamily="18" charset="0"/>
                  </a:rPr>
                  <a:t>2. alternatifin 1. alternatife 3. alternatifin 1. alternatife ve 3. alternatifin 2. alternatife mutlak üstünlüğünü gösterir.</a:t>
                </a:r>
              </a:p>
              <a:p>
                <a:pPr marL="400050" lvl="1" indent="0">
                  <a:buNone/>
                </a:pPr>
                <a14:m>
                  <m:oMathPara xmlns:m="http://schemas.openxmlformats.org/officeDocument/2006/math">
                    <m:oMathParaPr>
                      <m:jc m:val="centerGroup"/>
                    </m:oMathParaPr>
                    <m:oMath xmlns:m="http://schemas.openxmlformats.org/officeDocument/2006/math">
                      <m:sSub>
                        <m:sSubPr>
                          <m:ctrlPr>
                            <a:rPr lang="tr-TR" sz="2400" b="0" i="1" smtClean="0">
                              <a:latin typeface="Cambria Math" panose="02040503050406030204" pitchFamily="18" charset="0"/>
                            </a:rPr>
                          </m:ctrlPr>
                        </m:sSubPr>
                        <m:e>
                          <m:r>
                            <a:rPr lang="tr-TR" sz="2400" b="0" i="1" smtClean="0">
                              <a:latin typeface="Cambria Math"/>
                            </a:rPr>
                            <m:t>𝐴</m:t>
                          </m:r>
                        </m:e>
                        <m:sub>
                          <m:r>
                            <a:rPr lang="tr-TR" sz="2400" b="0" i="1" smtClean="0">
                              <a:latin typeface="Cambria Math"/>
                            </a:rPr>
                            <m:t>3</m:t>
                          </m:r>
                        </m:sub>
                      </m:sSub>
                      <m:r>
                        <a:rPr lang="tr-TR" sz="2400" b="0" i="1" smtClean="0">
                          <a:latin typeface="Cambria Math"/>
                          <a:ea typeface="Cambria Math"/>
                        </a:rPr>
                        <m:t>&gt;</m:t>
                      </m:r>
                      <m:sSub>
                        <m:sSubPr>
                          <m:ctrlPr>
                            <a:rPr lang="tr-TR" sz="2400" b="0" i="1" smtClean="0">
                              <a:latin typeface="Cambria Math" panose="02040503050406030204" pitchFamily="18" charset="0"/>
                              <a:ea typeface="Cambria Math"/>
                            </a:rPr>
                          </m:ctrlPr>
                        </m:sSubPr>
                        <m:e>
                          <m:r>
                            <a:rPr lang="tr-TR" sz="2400" b="0" i="1" smtClean="0">
                              <a:latin typeface="Cambria Math"/>
                              <a:ea typeface="Cambria Math"/>
                            </a:rPr>
                            <m:t>𝐴</m:t>
                          </m:r>
                        </m:e>
                        <m:sub>
                          <m:r>
                            <a:rPr lang="tr-TR" sz="2400" b="0" i="1" smtClean="0">
                              <a:latin typeface="Cambria Math"/>
                              <a:ea typeface="Cambria Math"/>
                            </a:rPr>
                            <m:t>2</m:t>
                          </m:r>
                        </m:sub>
                      </m:sSub>
                      <m:r>
                        <a:rPr lang="tr-TR" sz="2400" b="0" i="1" smtClean="0">
                          <a:latin typeface="Cambria Math"/>
                          <a:ea typeface="Cambria Math"/>
                        </a:rPr>
                        <m:t>&gt;</m:t>
                      </m:r>
                      <m:sSub>
                        <m:sSubPr>
                          <m:ctrlPr>
                            <a:rPr lang="tr-TR" sz="2400" b="0" i="1" smtClean="0">
                              <a:latin typeface="Cambria Math" panose="02040503050406030204" pitchFamily="18" charset="0"/>
                              <a:ea typeface="Cambria Math"/>
                            </a:rPr>
                          </m:ctrlPr>
                        </m:sSubPr>
                        <m:e>
                          <m:r>
                            <a:rPr lang="tr-TR" sz="2400" b="0" i="1" smtClean="0">
                              <a:latin typeface="Cambria Math"/>
                              <a:ea typeface="Cambria Math"/>
                            </a:rPr>
                            <m:t>𝐴</m:t>
                          </m:r>
                        </m:e>
                        <m:sub>
                          <m:r>
                            <a:rPr lang="tr-TR" sz="2400" b="0" i="1" smtClean="0">
                              <a:latin typeface="Cambria Math"/>
                              <a:ea typeface="Cambria Math"/>
                            </a:rPr>
                            <m:t>1</m:t>
                          </m:r>
                        </m:sub>
                      </m:sSub>
                    </m:oMath>
                  </m:oMathPara>
                </a14:m>
                <a:endParaRPr lang="tr-TR" sz="2000" dirty="0">
                  <a:latin typeface="Book Antiqua" pitchFamily="18" charset="0"/>
                </a:endParaRP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1268760"/>
                <a:ext cx="8229600" cy="5112568"/>
              </a:xfrm>
              <a:blipFill rotWithShape="1">
                <a:blip r:embed="rId3"/>
                <a:stretch>
                  <a:fillRect l="-1185" t="-1788"/>
                </a:stretch>
              </a:blipFill>
            </p:spPr>
            <p:txBody>
              <a:bodyPr/>
              <a:lstStyle/>
              <a:p>
                <a:r>
                  <a:rPr lang="tr-TR">
                    <a:noFill/>
                  </a:rPr>
                  <a:t> </a:t>
                </a:r>
              </a:p>
            </p:txBody>
          </p:sp>
        </mc:Fallback>
      </mc:AlternateContent>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30</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Tree>
    <p:extLst>
      <p:ext uri="{BB962C8B-B14F-4D97-AF65-F5344CB8AC3E}">
        <p14:creationId xmlns:p14="http://schemas.microsoft.com/office/powerpoint/2010/main" val="4018927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31</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2" name="Table 1">
            <a:extLst>
              <a:ext uri="{FF2B5EF4-FFF2-40B4-BE49-F238E27FC236}">
                <a16:creationId xmlns:a16="http://schemas.microsoft.com/office/drawing/2014/main" id="{54A102F9-8B33-2ED4-2750-611342A2BE6C}"/>
              </a:ext>
            </a:extLst>
          </p:cNvPr>
          <p:cNvGraphicFramePr>
            <a:graphicFrameLocks noGrp="1"/>
          </p:cNvGraphicFramePr>
          <p:nvPr>
            <p:extLst>
              <p:ext uri="{D42A27DB-BD31-4B8C-83A1-F6EECF244321}">
                <p14:modId xmlns:p14="http://schemas.microsoft.com/office/powerpoint/2010/main" val="1716040765"/>
              </p:ext>
            </p:extLst>
          </p:nvPr>
        </p:nvGraphicFramePr>
        <p:xfrm>
          <a:off x="2195736" y="1196752"/>
          <a:ext cx="4239096" cy="4998489"/>
        </p:xfrm>
        <a:graphic>
          <a:graphicData uri="http://schemas.openxmlformats.org/drawingml/2006/table">
            <a:tbl>
              <a:tblPr>
                <a:tableStyleId>{5C22544A-7EE6-4342-B048-85BDC9FD1C3A}</a:tableStyleId>
              </a:tblPr>
              <a:tblGrid>
                <a:gridCol w="1767857">
                  <a:extLst>
                    <a:ext uri="{9D8B030D-6E8A-4147-A177-3AD203B41FA5}">
                      <a16:colId xmlns:a16="http://schemas.microsoft.com/office/drawing/2014/main" val="1864948729"/>
                    </a:ext>
                  </a:extLst>
                </a:gridCol>
                <a:gridCol w="880167">
                  <a:extLst>
                    <a:ext uri="{9D8B030D-6E8A-4147-A177-3AD203B41FA5}">
                      <a16:colId xmlns:a16="http://schemas.microsoft.com/office/drawing/2014/main" val="1121834489"/>
                    </a:ext>
                  </a:extLst>
                </a:gridCol>
                <a:gridCol w="914020">
                  <a:extLst>
                    <a:ext uri="{9D8B030D-6E8A-4147-A177-3AD203B41FA5}">
                      <a16:colId xmlns:a16="http://schemas.microsoft.com/office/drawing/2014/main" val="44134256"/>
                    </a:ext>
                  </a:extLst>
                </a:gridCol>
                <a:gridCol w="677052">
                  <a:extLst>
                    <a:ext uri="{9D8B030D-6E8A-4147-A177-3AD203B41FA5}">
                      <a16:colId xmlns:a16="http://schemas.microsoft.com/office/drawing/2014/main" val="1689157124"/>
                    </a:ext>
                  </a:extLst>
                </a:gridCol>
              </a:tblGrid>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gridSpan="3">
                  <a:txBody>
                    <a:bodyPr/>
                    <a:lstStyle/>
                    <a:p>
                      <a:pPr algn="ctr" fontAlgn="b"/>
                      <a:r>
                        <a:rPr lang="en-US" sz="1100" u="none" strike="noStrike">
                          <a:effectLst/>
                        </a:rPr>
                        <a:t>Kriterler</a:t>
                      </a:r>
                      <a:endParaRPr lang="en-US" sz="1100" b="0"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71918172"/>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3</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499863868"/>
                  </a:ext>
                </a:extLst>
              </a:tr>
              <a:tr h="209614">
                <a:tc>
                  <a:txBody>
                    <a:bodyPr/>
                    <a:lstStyle/>
                    <a:p>
                      <a:pPr algn="ctr" fontAlgn="b"/>
                      <a:r>
                        <a:rPr lang="en-US" sz="1100" u="none" strike="noStrike">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max</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max</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min</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086249420"/>
                  </a:ext>
                </a:extLst>
              </a:tr>
              <a:tr h="209614">
                <a:tc>
                  <a:txBody>
                    <a:bodyPr/>
                    <a:lstStyle/>
                    <a:p>
                      <a:pPr algn="ctr" fontAlgn="b"/>
                      <a:r>
                        <a:rPr lang="en-US" sz="1100" u="none" strike="noStrike">
                          <a:effectLst/>
                        </a:rPr>
                        <a:t>A</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5</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25</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25</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837563423"/>
                  </a:ext>
                </a:extLst>
              </a:tr>
              <a:tr h="209614">
                <a:tc>
                  <a:txBody>
                    <a:bodyPr/>
                    <a:lstStyle/>
                    <a:p>
                      <a:pPr algn="ctr" fontAlgn="b"/>
                      <a:r>
                        <a:rPr lang="en-US" sz="1100" u="none" strike="noStrike">
                          <a:effectLst/>
                        </a:rPr>
                        <a:t>B</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15</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5</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392866562"/>
                  </a:ext>
                </a:extLst>
              </a:tr>
              <a:tr h="209614">
                <a:tc>
                  <a:txBody>
                    <a:bodyPr/>
                    <a:lstStyle/>
                    <a:p>
                      <a:pPr algn="ctr" fontAlgn="b"/>
                      <a:r>
                        <a:rPr lang="en-US" sz="1100" u="none" strike="noStrike">
                          <a:effectLst/>
                        </a:rPr>
                        <a:t>C</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15</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658411886"/>
                  </a:ext>
                </a:extLst>
              </a:tr>
              <a:tr h="209614">
                <a:tc>
                  <a:txBody>
                    <a:bodyPr/>
                    <a:lstStyle/>
                    <a:p>
                      <a:pPr algn="ctr" fontAlgn="b"/>
                      <a:r>
                        <a:rPr lang="en-US" sz="1100" u="none" strike="noStrike">
                          <a:effectLst/>
                        </a:rPr>
                        <a:t>Ağırlık </a:t>
                      </a:r>
                      <a:endParaRPr lang="en-US" sz="11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0.35</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0.35</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67165012"/>
                  </a:ext>
                </a:extLst>
              </a:tr>
              <a:tr h="209614">
                <a:tc>
                  <a:txBody>
                    <a:bodyPr/>
                    <a:lstStyle/>
                    <a:p>
                      <a:pPr algn="ctr" fontAlgn="b"/>
                      <a:endParaRPr lang="en-US" sz="11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15849010"/>
                  </a:ext>
                </a:extLst>
              </a:tr>
              <a:tr h="209614">
                <a:tc gridSpan="2">
                  <a:txBody>
                    <a:bodyPr/>
                    <a:lstStyle/>
                    <a:p>
                      <a:pPr algn="l" fontAlgn="b"/>
                      <a:r>
                        <a:rPr lang="en-US" sz="1100" u="none" strike="noStrike">
                          <a:effectLst/>
                        </a:rPr>
                        <a:t>Normalize Karar Matrisi</a:t>
                      </a:r>
                      <a:endParaRPr lang="en-US" sz="1100" b="1"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36995839"/>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gridSpan="3">
                  <a:txBody>
                    <a:bodyPr/>
                    <a:lstStyle/>
                    <a:p>
                      <a:pPr algn="ctr" fontAlgn="b"/>
                      <a:r>
                        <a:rPr lang="en-US" sz="1100" u="none" strike="noStrike">
                          <a:effectLst/>
                        </a:rPr>
                        <a:t>Kriterler</a:t>
                      </a:r>
                      <a:endParaRPr lang="en-US" sz="1100" b="0"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37627693"/>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1</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3</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959182370"/>
                  </a:ext>
                </a:extLst>
              </a:tr>
              <a:tr h="209614">
                <a:tc>
                  <a:txBody>
                    <a:bodyPr/>
                    <a:lstStyle/>
                    <a:p>
                      <a:pPr algn="ctr" fontAlgn="b"/>
                      <a:r>
                        <a:rPr lang="en-US" sz="1100" u="none" strike="noStrike">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max</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max</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min</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90782715"/>
                  </a:ext>
                </a:extLst>
              </a:tr>
              <a:tr h="209614">
                <a:tc>
                  <a:txBody>
                    <a:bodyPr/>
                    <a:lstStyle/>
                    <a:p>
                      <a:pPr algn="ctr" fontAlgn="b"/>
                      <a:r>
                        <a:rPr lang="en-US" sz="1100" u="none" strike="noStrike">
                          <a:effectLst/>
                        </a:rPr>
                        <a:t>A</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0.2180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0.8110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0.8450</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862423136"/>
                  </a:ext>
                </a:extLst>
              </a:tr>
              <a:tr h="209614">
                <a:tc>
                  <a:txBody>
                    <a:bodyPr/>
                    <a:lstStyle/>
                    <a:p>
                      <a:pPr algn="ctr" fontAlgn="b"/>
                      <a:r>
                        <a:rPr lang="en-US" sz="1100" u="none" strike="noStrike">
                          <a:effectLst/>
                        </a:rPr>
                        <a:t>B</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0.4360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0.4870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0.1690</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235351225"/>
                  </a:ext>
                </a:extLst>
              </a:tr>
              <a:tr h="209614">
                <a:tc>
                  <a:txBody>
                    <a:bodyPr/>
                    <a:lstStyle/>
                    <a:p>
                      <a:pPr algn="ctr" fontAlgn="b"/>
                      <a:r>
                        <a:rPr lang="en-US" sz="1100" u="none" strike="noStrike">
                          <a:effectLst/>
                        </a:rPr>
                        <a:t>C</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0.8730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0.3240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0.5070</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65432625"/>
                  </a:ext>
                </a:extLst>
              </a:tr>
              <a:tr h="209614">
                <a:tc>
                  <a:txBody>
                    <a:bodyPr/>
                    <a:lstStyle/>
                    <a:p>
                      <a:pPr algn="ctr" fontAlgn="b"/>
                      <a:r>
                        <a:rPr lang="en-US" sz="1100" u="none" strike="noStrike">
                          <a:effectLst/>
                        </a:rPr>
                        <a:t>Ağırlık </a:t>
                      </a:r>
                      <a:endParaRPr lang="en-US" sz="11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0.35</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0.35</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31381274"/>
                  </a:ext>
                </a:extLst>
              </a:tr>
              <a:tr h="386981">
                <a:tc gridSpan="2">
                  <a:txBody>
                    <a:bodyPr/>
                    <a:lstStyle/>
                    <a:p>
                      <a:pPr algn="l" fontAlgn="b"/>
                      <a:r>
                        <a:rPr lang="en-US" sz="1100" u="none" strike="noStrike" dirty="0" err="1">
                          <a:effectLst/>
                        </a:rPr>
                        <a:t>Ağırlıklandırılmış</a:t>
                      </a:r>
                      <a:r>
                        <a:rPr lang="en-US" sz="1100" u="none" strike="noStrike" dirty="0">
                          <a:effectLst/>
                        </a:rPr>
                        <a:t> </a:t>
                      </a:r>
                      <a:r>
                        <a:rPr lang="en-US" sz="1100" u="none" strike="noStrike" dirty="0" err="1">
                          <a:effectLst/>
                        </a:rPr>
                        <a:t>Karar</a:t>
                      </a:r>
                      <a:r>
                        <a:rPr lang="en-US" sz="1100" u="none" strike="noStrike" dirty="0">
                          <a:effectLst/>
                        </a:rPr>
                        <a:t> </a:t>
                      </a:r>
                      <a:r>
                        <a:rPr lang="en-US" sz="1100" u="none" strike="noStrike" dirty="0" err="1">
                          <a:effectLst/>
                        </a:rPr>
                        <a:t>Matrisi</a:t>
                      </a:r>
                      <a:endParaRPr lang="en-US" sz="1100" b="1" i="0" u="none" strike="noStrike" dirty="0">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940779340"/>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gridSpan="3">
                  <a:txBody>
                    <a:bodyPr/>
                    <a:lstStyle/>
                    <a:p>
                      <a:pPr algn="ctr" fontAlgn="b"/>
                      <a:r>
                        <a:rPr lang="en-US" sz="1100" u="none" strike="noStrike" dirty="0" err="1">
                          <a:effectLst/>
                        </a:rPr>
                        <a:t>Kriterler</a:t>
                      </a:r>
                      <a:endParaRPr lang="en-US" sz="1100" b="0" i="0" u="none" strike="noStrike" dirty="0">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668365222"/>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1</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2</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3</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067036092"/>
                  </a:ext>
                </a:extLst>
              </a:tr>
              <a:tr h="209614">
                <a:tc>
                  <a:txBody>
                    <a:bodyPr/>
                    <a:lstStyle/>
                    <a:p>
                      <a:pPr algn="ctr" fontAlgn="b"/>
                      <a:r>
                        <a:rPr lang="en-US" sz="1100" u="none" strike="noStrike">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max</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max</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min</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997095629"/>
                  </a:ext>
                </a:extLst>
              </a:tr>
              <a:tr h="209614">
                <a:tc>
                  <a:txBody>
                    <a:bodyPr/>
                    <a:lstStyle/>
                    <a:p>
                      <a:pPr algn="ctr" fontAlgn="b"/>
                      <a:r>
                        <a:rPr lang="en-US" sz="1100" u="none" strike="noStrike">
                          <a:effectLst/>
                        </a:rPr>
                        <a:t>A</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0.0650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0.2840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0.2960</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335737794"/>
                  </a:ext>
                </a:extLst>
              </a:tr>
              <a:tr h="209614">
                <a:tc>
                  <a:txBody>
                    <a:bodyPr/>
                    <a:lstStyle/>
                    <a:p>
                      <a:pPr algn="ctr" fontAlgn="b"/>
                      <a:r>
                        <a:rPr lang="en-US" sz="1100" u="none" strike="noStrike">
                          <a:effectLst/>
                        </a:rPr>
                        <a:t>B</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0.1310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0.1700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0.0590</a:t>
                      </a:r>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991146652"/>
                  </a:ext>
                </a:extLst>
              </a:tr>
              <a:tr h="209614">
                <a:tc>
                  <a:txBody>
                    <a:bodyPr/>
                    <a:lstStyle/>
                    <a:p>
                      <a:pPr algn="ctr" fontAlgn="b"/>
                      <a:r>
                        <a:rPr lang="en-US" sz="1100" u="none" strike="noStrike">
                          <a:effectLst/>
                        </a:rPr>
                        <a:t>C</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0.2620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0.1130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0.1770</a:t>
                      </a:r>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731493596"/>
                  </a:ext>
                </a:extLst>
              </a:tr>
            </a:tbl>
          </a:graphicData>
        </a:graphic>
      </p:graphicFrame>
    </p:spTree>
    <p:extLst>
      <p:ext uri="{BB962C8B-B14F-4D97-AF65-F5344CB8AC3E}">
        <p14:creationId xmlns:p14="http://schemas.microsoft.com/office/powerpoint/2010/main" val="291452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9" name="Table 8">
            <a:extLst>
              <a:ext uri="{FF2B5EF4-FFF2-40B4-BE49-F238E27FC236}">
                <a16:creationId xmlns:a16="http://schemas.microsoft.com/office/drawing/2014/main" id="{928A0C42-05DB-8156-52F0-DFDC59BB95F3}"/>
              </a:ext>
            </a:extLst>
          </p:cNvPr>
          <p:cNvGraphicFramePr>
            <a:graphicFrameLocks noGrp="1"/>
          </p:cNvGraphicFramePr>
          <p:nvPr>
            <p:extLst>
              <p:ext uri="{D42A27DB-BD31-4B8C-83A1-F6EECF244321}">
                <p14:modId xmlns:p14="http://schemas.microsoft.com/office/powerpoint/2010/main" val="2100752510"/>
              </p:ext>
            </p:extLst>
          </p:nvPr>
        </p:nvGraphicFramePr>
        <p:xfrm>
          <a:off x="457200" y="1600200"/>
          <a:ext cx="4239096" cy="1644665"/>
        </p:xfrm>
        <a:graphic>
          <a:graphicData uri="http://schemas.openxmlformats.org/drawingml/2006/table">
            <a:tbl>
              <a:tblPr>
                <a:tableStyleId>{5C22544A-7EE6-4342-B048-85BDC9FD1C3A}</a:tableStyleId>
              </a:tblPr>
              <a:tblGrid>
                <a:gridCol w="1767857">
                  <a:extLst>
                    <a:ext uri="{9D8B030D-6E8A-4147-A177-3AD203B41FA5}">
                      <a16:colId xmlns:a16="http://schemas.microsoft.com/office/drawing/2014/main" val="1734529496"/>
                    </a:ext>
                  </a:extLst>
                </a:gridCol>
                <a:gridCol w="880167">
                  <a:extLst>
                    <a:ext uri="{9D8B030D-6E8A-4147-A177-3AD203B41FA5}">
                      <a16:colId xmlns:a16="http://schemas.microsoft.com/office/drawing/2014/main" val="3931701821"/>
                    </a:ext>
                  </a:extLst>
                </a:gridCol>
                <a:gridCol w="914020">
                  <a:extLst>
                    <a:ext uri="{9D8B030D-6E8A-4147-A177-3AD203B41FA5}">
                      <a16:colId xmlns:a16="http://schemas.microsoft.com/office/drawing/2014/main" val="1393409704"/>
                    </a:ext>
                  </a:extLst>
                </a:gridCol>
                <a:gridCol w="677052">
                  <a:extLst>
                    <a:ext uri="{9D8B030D-6E8A-4147-A177-3AD203B41FA5}">
                      <a16:colId xmlns:a16="http://schemas.microsoft.com/office/drawing/2014/main" val="2962889673"/>
                    </a:ext>
                  </a:extLst>
                </a:gridCol>
              </a:tblGrid>
              <a:tr h="386981">
                <a:tc gridSpan="2">
                  <a:txBody>
                    <a:bodyPr/>
                    <a:lstStyle/>
                    <a:p>
                      <a:pPr algn="l" fontAlgn="b"/>
                      <a:r>
                        <a:rPr lang="en-US" sz="1100" u="none" strike="noStrike" dirty="0" err="1">
                          <a:effectLst/>
                        </a:rPr>
                        <a:t>Ağırlıklandırılmış</a:t>
                      </a:r>
                      <a:r>
                        <a:rPr lang="en-US" sz="1100" u="none" strike="noStrike" dirty="0">
                          <a:effectLst/>
                        </a:rPr>
                        <a:t> </a:t>
                      </a:r>
                      <a:r>
                        <a:rPr lang="en-US" sz="1100" u="none" strike="noStrike" dirty="0" err="1">
                          <a:effectLst/>
                        </a:rPr>
                        <a:t>Karar</a:t>
                      </a:r>
                      <a:r>
                        <a:rPr lang="en-US" sz="1100" u="none" strike="noStrike" dirty="0">
                          <a:effectLst/>
                        </a:rPr>
                        <a:t> </a:t>
                      </a:r>
                      <a:r>
                        <a:rPr lang="en-US" sz="1100" u="none" strike="noStrike" dirty="0" err="1">
                          <a:effectLst/>
                        </a:rPr>
                        <a:t>Matrisi</a:t>
                      </a:r>
                      <a:endParaRPr lang="en-US" sz="1100" b="1" i="0" u="none" strike="noStrike" dirty="0">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a:txBody>
                    <a:bodyPr/>
                    <a:lstStyle/>
                    <a:p>
                      <a:pPr algn="ctr" fontAlgn="b"/>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612802246"/>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gridSpan="3">
                  <a:txBody>
                    <a:bodyPr/>
                    <a:lstStyle/>
                    <a:p>
                      <a:pPr algn="ctr" fontAlgn="b"/>
                      <a:r>
                        <a:rPr lang="en-US" sz="1100" u="none" strike="noStrike" dirty="0" err="1">
                          <a:effectLst/>
                        </a:rPr>
                        <a:t>Kriterler</a:t>
                      </a:r>
                      <a:endParaRPr lang="en-US" sz="1100" b="0" i="0" u="none" strike="noStrike" dirty="0">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50128142"/>
                  </a:ext>
                </a:extLst>
              </a:tr>
              <a:tr h="209614">
                <a:tc>
                  <a:txBody>
                    <a:bodyPr/>
                    <a:lstStyle/>
                    <a:p>
                      <a:pPr algn="ctr"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1 (0.30)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2 (0.35)</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3 (0.35)</a:t>
                      </a:r>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939361879"/>
                  </a:ext>
                </a:extLst>
              </a:tr>
              <a:tr h="209614">
                <a:tc>
                  <a:txBody>
                    <a:bodyPr/>
                    <a:lstStyle/>
                    <a:p>
                      <a:pPr algn="ctr" fontAlgn="b"/>
                      <a:r>
                        <a:rPr lang="en-US" sz="1100" u="none" strike="noStrike">
                          <a:effectLst/>
                        </a:rPr>
                        <a:t>Alternatifler</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max</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max</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min</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582185236"/>
                  </a:ext>
                </a:extLst>
              </a:tr>
              <a:tr h="209614">
                <a:tc>
                  <a:txBody>
                    <a:bodyPr/>
                    <a:lstStyle/>
                    <a:p>
                      <a:pPr algn="ctr" fontAlgn="b"/>
                      <a:r>
                        <a:rPr lang="en-US" sz="1100" u="none" strike="noStrike">
                          <a:effectLst/>
                        </a:rPr>
                        <a:t>A</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0.0650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0.2840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0.2960</a:t>
                      </a:r>
                      <a:endParaRPr lang="en-US" sz="11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49651360"/>
                  </a:ext>
                </a:extLst>
              </a:tr>
              <a:tr h="209614">
                <a:tc>
                  <a:txBody>
                    <a:bodyPr/>
                    <a:lstStyle/>
                    <a:p>
                      <a:pPr algn="ctr" fontAlgn="b"/>
                      <a:r>
                        <a:rPr lang="en-US" sz="1100" u="none" strike="noStrike">
                          <a:effectLst/>
                        </a:rPr>
                        <a:t>B</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0.1310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0.1700</a:t>
                      </a:r>
                      <a:endParaRPr lang="en-US" sz="1100" b="0" i="0" u="none" strike="noStrike" dirty="0">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0.0590</a:t>
                      </a:r>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91161324"/>
                  </a:ext>
                </a:extLst>
              </a:tr>
              <a:tr h="209614">
                <a:tc>
                  <a:txBody>
                    <a:bodyPr/>
                    <a:lstStyle/>
                    <a:p>
                      <a:pPr algn="ctr" fontAlgn="b"/>
                      <a:r>
                        <a:rPr lang="en-US" sz="1100" u="none" strike="noStrike">
                          <a:effectLst/>
                        </a:rPr>
                        <a:t>C</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0.2620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a:effectLst/>
                        </a:rPr>
                        <a:t>0.1130</a:t>
                      </a:r>
                      <a:endParaRPr lang="en-US" sz="11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100" u="none" strike="noStrike" dirty="0">
                          <a:effectLst/>
                        </a:rPr>
                        <a:t>0.1770</a:t>
                      </a:r>
                      <a:endParaRPr lang="en-US" sz="11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17304688"/>
                  </a:ext>
                </a:extLst>
              </a:tr>
            </a:tbl>
          </a:graphicData>
        </a:graphic>
      </p:graphicFrame>
      <p:graphicFrame>
        <p:nvGraphicFramePr>
          <p:cNvPr id="10" name="Table 10">
            <a:extLst>
              <a:ext uri="{FF2B5EF4-FFF2-40B4-BE49-F238E27FC236}">
                <a16:creationId xmlns:a16="http://schemas.microsoft.com/office/drawing/2014/main" id="{3BD9A7BB-7123-CEEF-7C3F-A7EF3861ABD0}"/>
              </a:ext>
            </a:extLst>
          </p:cNvPr>
          <p:cNvGraphicFramePr>
            <a:graphicFrameLocks noGrp="1"/>
          </p:cNvGraphicFramePr>
          <p:nvPr>
            <p:extLst>
              <p:ext uri="{D42A27DB-BD31-4B8C-83A1-F6EECF244321}">
                <p14:modId xmlns:p14="http://schemas.microsoft.com/office/powerpoint/2010/main" val="3305668753"/>
              </p:ext>
            </p:extLst>
          </p:nvPr>
        </p:nvGraphicFramePr>
        <p:xfrm>
          <a:off x="457200" y="3564985"/>
          <a:ext cx="4546847" cy="1645538"/>
        </p:xfrm>
        <a:graphic>
          <a:graphicData uri="http://schemas.openxmlformats.org/drawingml/2006/table">
            <a:tbl>
              <a:tblPr firstRow="1" bandRow="1">
                <a:tableStyleId>{5C22544A-7EE6-4342-B048-85BDC9FD1C3A}</a:tableStyleId>
              </a:tblPr>
              <a:tblGrid>
                <a:gridCol w="677027">
                  <a:extLst>
                    <a:ext uri="{9D8B030D-6E8A-4147-A177-3AD203B41FA5}">
                      <a16:colId xmlns:a16="http://schemas.microsoft.com/office/drawing/2014/main" val="167503287"/>
                    </a:ext>
                  </a:extLst>
                </a:gridCol>
                <a:gridCol w="1560615">
                  <a:extLst>
                    <a:ext uri="{9D8B030D-6E8A-4147-A177-3AD203B41FA5}">
                      <a16:colId xmlns:a16="http://schemas.microsoft.com/office/drawing/2014/main" val="648797674"/>
                    </a:ext>
                  </a:extLst>
                </a:gridCol>
                <a:gridCol w="2309205">
                  <a:extLst>
                    <a:ext uri="{9D8B030D-6E8A-4147-A177-3AD203B41FA5}">
                      <a16:colId xmlns:a16="http://schemas.microsoft.com/office/drawing/2014/main" val="769271563"/>
                    </a:ext>
                  </a:extLst>
                </a:gridCol>
              </a:tblGrid>
              <a:tr h="548258">
                <a:tc>
                  <a:txBody>
                    <a:bodyPr/>
                    <a:lstStyle/>
                    <a:p>
                      <a:endParaRPr lang="tr-TR" dirty="0"/>
                    </a:p>
                  </a:txBody>
                  <a:tcPr/>
                </a:tc>
                <a:tc>
                  <a:txBody>
                    <a:bodyPr/>
                    <a:lstStyle/>
                    <a:p>
                      <a:r>
                        <a:rPr lang="en-US" dirty="0" err="1"/>
                        <a:t>Uyum</a:t>
                      </a:r>
                      <a:r>
                        <a:rPr lang="en-US" dirty="0"/>
                        <a:t> </a:t>
                      </a:r>
                      <a:r>
                        <a:rPr lang="en-US" dirty="0" err="1"/>
                        <a:t>Kümesi</a:t>
                      </a:r>
                      <a:endParaRPr lang="tr-TR" dirty="0"/>
                    </a:p>
                  </a:txBody>
                  <a:tcPr/>
                </a:tc>
                <a:tc>
                  <a:txBody>
                    <a:bodyPr/>
                    <a:lstStyle/>
                    <a:p>
                      <a:r>
                        <a:rPr lang="en-US" dirty="0" err="1"/>
                        <a:t>Uyumsuzluk</a:t>
                      </a:r>
                      <a:r>
                        <a:rPr lang="en-US" dirty="0"/>
                        <a:t> </a:t>
                      </a:r>
                      <a:r>
                        <a:rPr lang="en-US" dirty="0" err="1"/>
                        <a:t>Kümesi</a:t>
                      </a:r>
                      <a:endParaRPr lang="tr-TR" dirty="0"/>
                    </a:p>
                  </a:txBody>
                  <a:tcPr/>
                </a:tc>
                <a:extLst>
                  <a:ext uri="{0D108BD9-81ED-4DB2-BD59-A6C34878D82A}">
                    <a16:rowId xmlns:a16="http://schemas.microsoft.com/office/drawing/2014/main" val="2951932656"/>
                  </a:ext>
                </a:extLst>
              </a:tr>
              <a:tr h="350997">
                <a:tc>
                  <a:txBody>
                    <a:bodyPr/>
                    <a:lstStyle/>
                    <a:p>
                      <a:r>
                        <a:rPr lang="en-US" dirty="0"/>
                        <a:t>(A,B)</a:t>
                      </a:r>
                      <a:endParaRPr lang="tr-TR" dirty="0"/>
                    </a:p>
                  </a:txBody>
                  <a:tcPr/>
                </a:tc>
                <a:tc>
                  <a:txBody>
                    <a:bodyPr/>
                    <a:lstStyle/>
                    <a:p>
                      <a:r>
                        <a:rPr lang="en-US" dirty="0"/>
                        <a:t>{2}</a:t>
                      </a:r>
                      <a:endParaRPr lang="tr-TR" dirty="0"/>
                    </a:p>
                  </a:txBody>
                  <a:tcPr/>
                </a:tc>
                <a:tc>
                  <a:txBody>
                    <a:bodyPr/>
                    <a:lstStyle/>
                    <a:p>
                      <a:r>
                        <a:rPr lang="en-US" dirty="0"/>
                        <a:t>{1,3}</a:t>
                      </a:r>
                      <a:endParaRPr lang="tr-TR" dirty="0"/>
                    </a:p>
                  </a:txBody>
                  <a:tcPr/>
                </a:tc>
                <a:extLst>
                  <a:ext uri="{0D108BD9-81ED-4DB2-BD59-A6C34878D82A}">
                    <a16:rowId xmlns:a16="http://schemas.microsoft.com/office/drawing/2014/main" val="3398640480"/>
                  </a:ext>
                </a:extLst>
              </a:tr>
              <a:tr h="350997">
                <a:tc>
                  <a:txBody>
                    <a:bodyPr/>
                    <a:lstStyle/>
                    <a:p>
                      <a:r>
                        <a:rPr lang="en-US" dirty="0"/>
                        <a:t>(A,C)</a:t>
                      </a:r>
                      <a:endParaRPr lang="tr-TR" dirty="0"/>
                    </a:p>
                  </a:txBody>
                  <a:tcPr/>
                </a:tc>
                <a:tc>
                  <a:txBody>
                    <a:bodyPr/>
                    <a:lstStyle/>
                    <a:p>
                      <a:r>
                        <a:rPr lang="en-US" dirty="0"/>
                        <a:t>{2}</a:t>
                      </a:r>
                      <a:endParaRPr lang="tr-TR" dirty="0"/>
                    </a:p>
                  </a:txBody>
                  <a:tcPr/>
                </a:tc>
                <a:tc>
                  <a:txBody>
                    <a:bodyPr/>
                    <a:lstStyle/>
                    <a:p>
                      <a:r>
                        <a:rPr lang="en-US" dirty="0"/>
                        <a:t>{1,3}</a:t>
                      </a:r>
                      <a:endParaRPr lang="tr-TR" dirty="0"/>
                    </a:p>
                  </a:txBody>
                  <a:tcPr/>
                </a:tc>
                <a:extLst>
                  <a:ext uri="{0D108BD9-81ED-4DB2-BD59-A6C34878D82A}">
                    <a16:rowId xmlns:a16="http://schemas.microsoft.com/office/drawing/2014/main" val="283712528"/>
                  </a:ext>
                </a:extLst>
              </a:tr>
              <a:tr h="350997">
                <a:tc>
                  <a:txBody>
                    <a:bodyPr/>
                    <a:lstStyle/>
                    <a:p>
                      <a:r>
                        <a:rPr lang="en-US" dirty="0"/>
                        <a:t>(B,C)</a:t>
                      </a:r>
                      <a:endParaRPr lang="tr-TR" dirty="0"/>
                    </a:p>
                  </a:txBody>
                  <a:tcPr/>
                </a:tc>
                <a:tc>
                  <a:txBody>
                    <a:bodyPr/>
                    <a:lstStyle/>
                    <a:p>
                      <a:r>
                        <a:rPr lang="en-US" dirty="0"/>
                        <a:t>{2,3}</a:t>
                      </a:r>
                      <a:endParaRPr lang="tr-TR" dirty="0"/>
                    </a:p>
                  </a:txBody>
                  <a:tcPr/>
                </a:tc>
                <a:tc>
                  <a:txBody>
                    <a:bodyPr/>
                    <a:lstStyle/>
                    <a:p>
                      <a:r>
                        <a:rPr lang="en-US" dirty="0"/>
                        <a:t>{1}</a:t>
                      </a:r>
                      <a:endParaRPr lang="tr-TR" dirty="0"/>
                    </a:p>
                  </a:txBody>
                  <a:tcPr/>
                </a:tc>
                <a:extLst>
                  <a:ext uri="{0D108BD9-81ED-4DB2-BD59-A6C34878D82A}">
                    <a16:rowId xmlns:a16="http://schemas.microsoft.com/office/drawing/2014/main" val="1061200172"/>
                  </a:ext>
                </a:extLst>
              </a:tr>
            </a:tbl>
          </a:graphicData>
        </a:graphic>
      </p:graphicFrame>
      <p:graphicFrame>
        <p:nvGraphicFramePr>
          <p:cNvPr id="2" name="Table 1">
            <a:extLst>
              <a:ext uri="{FF2B5EF4-FFF2-40B4-BE49-F238E27FC236}">
                <a16:creationId xmlns:a16="http://schemas.microsoft.com/office/drawing/2014/main" id="{79A82BFE-3B72-0F95-F36C-B35329A23755}"/>
              </a:ext>
            </a:extLst>
          </p:cNvPr>
          <p:cNvGraphicFramePr>
            <a:graphicFrameLocks noGrp="1"/>
          </p:cNvGraphicFramePr>
          <p:nvPr>
            <p:extLst>
              <p:ext uri="{D42A27DB-BD31-4B8C-83A1-F6EECF244321}">
                <p14:modId xmlns:p14="http://schemas.microsoft.com/office/powerpoint/2010/main" val="4075094394"/>
              </p:ext>
            </p:extLst>
          </p:nvPr>
        </p:nvGraphicFramePr>
        <p:xfrm>
          <a:off x="5335836" y="3564985"/>
          <a:ext cx="3289300" cy="99060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2985253492"/>
                    </a:ext>
                  </a:extLst>
                </a:gridCol>
                <a:gridCol w="749300">
                  <a:extLst>
                    <a:ext uri="{9D8B030D-6E8A-4147-A177-3AD203B41FA5}">
                      <a16:colId xmlns:a16="http://schemas.microsoft.com/office/drawing/2014/main" val="3324238842"/>
                    </a:ext>
                  </a:extLst>
                </a:gridCol>
                <a:gridCol w="774700">
                  <a:extLst>
                    <a:ext uri="{9D8B030D-6E8A-4147-A177-3AD203B41FA5}">
                      <a16:colId xmlns:a16="http://schemas.microsoft.com/office/drawing/2014/main" val="2189926817"/>
                    </a:ext>
                  </a:extLst>
                </a:gridCol>
                <a:gridCol w="571500">
                  <a:extLst>
                    <a:ext uri="{9D8B030D-6E8A-4147-A177-3AD203B41FA5}">
                      <a16:colId xmlns:a16="http://schemas.microsoft.com/office/drawing/2014/main" val="2572928491"/>
                    </a:ext>
                  </a:extLst>
                </a:gridCol>
              </a:tblGrid>
              <a:tr h="198120">
                <a:tc>
                  <a:txBody>
                    <a:bodyPr/>
                    <a:lstStyle/>
                    <a:p>
                      <a:pPr algn="ctr" fontAlgn="b"/>
                      <a:r>
                        <a:rPr lang="en-US" sz="1200" u="none" strike="noStrike">
                          <a:effectLst/>
                        </a:rPr>
                        <a:t>Uyum Matrisi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cbar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0.50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781051447"/>
                  </a:ext>
                </a:extLst>
              </a:tr>
              <a:tr h="198120">
                <a:tc>
                  <a:txBody>
                    <a:bodyPr/>
                    <a:lstStyle/>
                    <a:p>
                      <a:pPr algn="ctr" fontAlgn="b"/>
                      <a:r>
                        <a:rPr lang="en-US" sz="1200" u="none" strike="noStrike">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847021387"/>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589360249"/>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0.70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60420801"/>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25881170"/>
                  </a:ext>
                </a:extLst>
              </a:tr>
            </a:tbl>
          </a:graphicData>
        </a:graphic>
      </p:graphicFrame>
      <p:graphicFrame>
        <p:nvGraphicFramePr>
          <p:cNvPr id="3" name="Table 2">
            <a:extLst>
              <a:ext uri="{FF2B5EF4-FFF2-40B4-BE49-F238E27FC236}">
                <a16:creationId xmlns:a16="http://schemas.microsoft.com/office/drawing/2014/main" id="{18C1B7A9-8599-287C-40EA-C90524ECBE07}"/>
              </a:ext>
            </a:extLst>
          </p:cNvPr>
          <p:cNvGraphicFramePr>
            <a:graphicFrameLocks noGrp="1"/>
          </p:cNvGraphicFramePr>
          <p:nvPr>
            <p:extLst>
              <p:ext uri="{D42A27DB-BD31-4B8C-83A1-F6EECF244321}">
                <p14:modId xmlns:p14="http://schemas.microsoft.com/office/powerpoint/2010/main" val="869941485"/>
              </p:ext>
            </p:extLst>
          </p:nvPr>
        </p:nvGraphicFramePr>
        <p:xfrm>
          <a:off x="5335836" y="4773919"/>
          <a:ext cx="3289300" cy="115824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1823223577"/>
                    </a:ext>
                  </a:extLst>
                </a:gridCol>
                <a:gridCol w="749300">
                  <a:extLst>
                    <a:ext uri="{9D8B030D-6E8A-4147-A177-3AD203B41FA5}">
                      <a16:colId xmlns:a16="http://schemas.microsoft.com/office/drawing/2014/main" val="3507405009"/>
                    </a:ext>
                  </a:extLst>
                </a:gridCol>
                <a:gridCol w="774700">
                  <a:extLst>
                    <a:ext uri="{9D8B030D-6E8A-4147-A177-3AD203B41FA5}">
                      <a16:colId xmlns:a16="http://schemas.microsoft.com/office/drawing/2014/main" val="4174700"/>
                    </a:ext>
                  </a:extLst>
                </a:gridCol>
                <a:gridCol w="571500">
                  <a:extLst>
                    <a:ext uri="{9D8B030D-6E8A-4147-A177-3AD203B41FA5}">
                      <a16:colId xmlns:a16="http://schemas.microsoft.com/office/drawing/2014/main" val="1036057145"/>
                    </a:ext>
                  </a:extLst>
                </a:gridCol>
              </a:tblGrid>
              <a:tr h="205740">
                <a:tc>
                  <a:txBody>
                    <a:bodyPr/>
                    <a:lstStyle/>
                    <a:p>
                      <a:pPr algn="l" fontAlgn="b"/>
                      <a:r>
                        <a:rPr lang="en-US" sz="1200" u="none" strike="noStrike">
                          <a:effectLst/>
                        </a:rPr>
                        <a:t>Uyumsuzluk Matrisi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dbar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0.875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562622196"/>
                  </a:ext>
                </a:extLst>
              </a:tr>
              <a:tr h="198120">
                <a:tc>
                  <a:txBody>
                    <a:bodyPr/>
                    <a:lstStyle/>
                    <a:p>
                      <a:pPr algn="ctr" fontAlgn="b"/>
                      <a:r>
                        <a:rPr lang="en-US" sz="1200" u="none" strike="noStrike">
                          <a:effectLst/>
                        </a:rPr>
                        <a:t>Alternatifler</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1"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09037766"/>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814401124"/>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55576713"/>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0.868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0.90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061825181"/>
                  </a:ext>
                </a:extLst>
              </a:tr>
            </a:tbl>
          </a:graphicData>
        </a:graphic>
      </p:graphicFrame>
    </p:spTree>
    <p:extLst>
      <p:ext uri="{BB962C8B-B14F-4D97-AF65-F5344CB8AC3E}">
        <p14:creationId xmlns:p14="http://schemas.microsoft.com/office/powerpoint/2010/main" val="1397587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sp>
        <p:nvSpPr>
          <p:cNvPr id="10" name="TextBox 9">
            <a:extLst>
              <a:ext uri="{FF2B5EF4-FFF2-40B4-BE49-F238E27FC236}">
                <a16:creationId xmlns:a16="http://schemas.microsoft.com/office/drawing/2014/main" id="{093B2B56-C4C6-24FB-D6F5-CACD593BD7ED}"/>
              </a:ext>
            </a:extLst>
          </p:cNvPr>
          <p:cNvSpPr txBox="1"/>
          <p:nvPr/>
        </p:nvSpPr>
        <p:spPr>
          <a:xfrm>
            <a:off x="4863269" y="5993077"/>
            <a:ext cx="1242648" cy="369332"/>
          </a:xfrm>
          <a:prstGeom prst="rect">
            <a:avLst/>
          </a:prstGeom>
          <a:noFill/>
        </p:spPr>
        <p:txBody>
          <a:bodyPr wrap="none" rtlCol="0">
            <a:spAutoFit/>
          </a:bodyPr>
          <a:lstStyle/>
          <a:p>
            <a:r>
              <a:rPr lang="en-US" dirty="0" err="1"/>
              <a:t>Sonuç</a:t>
            </a:r>
            <a:r>
              <a:rPr lang="en-US" dirty="0"/>
              <a:t>: B&gt;A</a:t>
            </a:r>
            <a:endParaRPr lang="tr-TR" dirty="0"/>
          </a:p>
        </p:txBody>
      </p:sp>
      <p:sp>
        <p:nvSpPr>
          <p:cNvPr id="17" name="TextBox 16">
            <a:extLst>
              <a:ext uri="{FF2B5EF4-FFF2-40B4-BE49-F238E27FC236}">
                <a16:creationId xmlns:a16="http://schemas.microsoft.com/office/drawing/2014/main" id="{A2DC5ADF-B91D-2711-C9A4-7169E4BA49F9}"/>
              </a:ext>
            </a:extLst>
          </p:cNvPr>
          <p:cNvSpPr txBox="1"/>
          <p:nvPr/>
        </p:nvSpPr>
        <p:spPr>
          <a:xfrm>
            <a:off x="6084032" y="5993077"/>
            <a:ext cx="558166" cy="369332"/>
          </a:xfrm>
          <a:prstGeom prst="rect">
            <a:avLst/>
          </a:prstGeom>
          <a:noFill/>
        </p:spPr>
        <p:txBody>
          <a:bodyPr wrap="none" rtlCol="0">
            <a:spAutoFit/>
          </a:bodyPr>
          <a:lstStyle/>
          <a:p>
            <a:r>
              <a:rPr lang="en-US" dirty="0"/>
              <a:t>C&gt;A</a:t>
            </a:r>
            <a:endParaRPr lang="tr-TR" dirty="0"/>
          </a:p>
        </p:txBody>
      </p:sp>
      <p:graphicFrame>
        <p:nvGraphicFramePr>
          <p:cNvPr id="3" name="Table 2">
            <a:extLst>
              <a:ext uri="{FF2B5EF4-FFF2-40B4-BE49-F238E27FC236}">
                <a16:creationId xmlns:a16="http://schemas.microsoft.com/office/drawing/2014/main" id="{AE6F9A68-4F21-670D-424E-ED03504250DF}"/>
              </a:ext>
            </a:extLst>
          </p:cNvPr>
          <p:cNvGraphicFramePr>
            <a:graphicFrameLocks noGrp="1"/>
          </p:cNvGraphicFramePr>
          <p:nvPr>
            <p:extLst>
              <p:ext uri="{D42A27DB-BD31-4B8C-83A1-F6EECF244321}">
                <p14:modId xmlns:p14="http://schemas.microsoft.com/office/powerpoint/2010/main" val="546904398"/>
              </p:ext>
            </p:extLst>
          </p:nvPr>
        </p:nvGraphicFramePr>
        <p:xfrm>
          <a:off x="611560" y="2220975"/>
          <a:ext cx="3289300" cy="99060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2985253492"/>
                    </a:ext>
                  </a:extLst>
                </a:gridCol>
                <a:gridCol w="749300">
                  <a:extLst>
                    <a:ext uri="{9D8B030D-6E8A-4147-A177-3AD203B41FA5}">
                      <a16:colId xmlns:a16="http://schemas.microsoft.com/office/drawing/2014/main" val="3324238842"/>
                    </a:ext>
                  </a:extLst>
                </a:gridCol>
                <a:gridCol w="774700">
                  <a:extLst>
                    <a:ext uri="{9D8B030D-6E8A-4147-A177-3AD203B41FA5}">
                      <a16:colId xmlns:a16="http://schemas.microsoft.com/office/drawing/2014/main" val="2189926817"/>
                    </a:ext>
                  </a:extLst>
                </a:gridCol>
                <a:gridCol w="571500">
                  <a:extLst>
                    <a:ext uri="{9D8B030D-6E8A-4147-A177-3AD203B41FA5}">
                      <a16:colId xmlns:a16="http://schemas.microsoft.com/office/drawing/2014/main" val="2572928491"/>
                    </a:ext>
                  </a:extLst>
                </a:gridCol>
              </a:tblGrid>
              <a:tr h="198120">
                <a:tc>
                  <a:txBody>
                    <a:bodyPr/>
                    <a:lstStyle/>
                    <a:p>
                      <a:pPr algn="ctr" fontAlgn="b"/>
                      <a:r>
                        <a:rPr lang="en-US" sz="1200" u="none" strike="noStrike">
                          <a:effectLst/>
                        </a:rPr>
                        <a:t>Uyum Matrisi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cbar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0.50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781051447"/>
                  </a:ext>
                </a:extLst>
              </a:tr>
              <a:tr h="198120">
                <a:tc>
                  <a:txBody>
                    <a:bodyPr/>
                    <a:lstStyle/>
                    <a:p>
                      <a:pPr algn="ctr" fontAlgn="b"/>
                      <a:r>
                        <a:rPr lang="en-US" sz="1200" u="none" strike="noStrike">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847021387"/>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589360249"/>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0.70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60420801"/>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0.65</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0.30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25881170"/>
                  </a:ext>
                </a:extLst>
              </a:tr>
            </a:tbl>
          </a:graphicData>
        </a:graphic>
      </p:graphicFrame>
      <p:graphicFrame>
        <p:nvGraphicFramePr>
          <p:cNvPr id="18" name="Table 17">
            <a:extLst>
              <a:ext uri="{FF2B5EF4-FFF2-40B4-BE49-F238E27FC236}">
                <a16:creationId xmlns:a16="http://schemas.microsoft.com/office/drawing/2014/main" id="{9D4C0ED8-99A0-E29F-1064-D532ED4E3B45}"/>
              </a:ext>
            </a:extLst>
          </p:cNvPr>
          <p:cNvGraphicFramePr>
            <a:graphicFrameLocks noGrp="1"/>
          </p:cNvGraphicFramePr>
          <p:nvPr>
            <p:extLst>
              <p:ext uri="{D42A27DB-BD31-4B8C-83A1-F6EECF244321}">
                <p14:modId xmlns:p14="http://schemas.microsoft.com/office/powerpoint/2010/main" val="3892722064"/>
              </p:ext>
            </p:extLst>
          </p:nvPr>
        </p:nvGraphicFramePr>
        <p:xfrm>
          <a:off x="611560" y="3429909"/>
          <a:ext cx="3289300" cy="1158240"/>
        </p:xfrm>
        <a:graphic>
          <a:graphicData uri="http://schemas.openxmlformats.org/drawingml/2006/table">
            <a:tbl>
              <a:tblPr>
                <a:tableStyleId>{5C22544A-7EE6-4342-B048-85BDC9FD1C3A}</a:tableStyleId>
              </a:tblPr>
              <a:tblGrid>
                <a:gridCol w="1193800">
                  <a:extLst>
                    <a:ext uri="{9D8B030D-6E8A-4147-A177-3AD203B41FA5}">
                      <a16:colId xmlns:a16="http://schemas.microsoft.com/office/drawing/2014/main" val="1823223577"/>
                    </a:ext>
                  </a:extLst>
                </a:gridCol>
                <a:gridCol w="749300">
                  <a:extLst>
                    <a:ext uri="{9D8B030D-6E8A-4147-A177-3AD203B41FA5}">
                      <a16:colId xmlns:a16="http://schemas.microsoft.com/office/drawing/2014/main" val="3507405009"/>
                    </a:ext>
                  </a:extLst>
                </a:gridCol>
                <a:gridCol w="774700">
                  <a:extLst>
                    <a:ext uri="{9D8B030D-6E8A-4147-A177-3AD203B41FA5}">
                      <a16:colId xmlns:a16="http://schemas.microsoft.com/office/drawing/2014/main" val="4174700"/>
                    </a:ext>
                  </a:extLst>
                </a:gridCol>
                <a:gridCol w="571500">
                  <a:extLst>
                    <a:ext uri="{9D8B030D-6E8A-4147-A177-3AD203B41FA5}">
                      <a16:colId xmlns:a16="http://schemas.microsoft.com/office/drawing/2014/main" val="1036057145"/>
                    </a:ext>
                  </a:extLst>
                </a:gridCol>
              </a:tblGrid>
              <a:tr h="205740">
                <a:tc>
                  <a:txBody>
                    <a:bodyPr/>
                    <a:lstStyle/>
                    <a:p>
                      <a:pPr algn="l" fontAlgn="b"/>
                      <a:r>
                        <a:rPr lang="en-US" sz="1200" u="none" strike="noStrike">
                          <a:effectLst/>
                        </a:rPr>
                        <a:t>Uyumsuzluk Matrisi</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dbar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0.875</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562622196"/>
                  </a:ext>
                </a:extLst>
              </a:tr>
              <a:tr h="198120">
                <a:tc>
                  <a:txBody>
                    <a:bodyPr/>
                    <a:lstStyle/>
                    <a:p>
                      <a:pPr algn="ctr" fontAlgn="b"/>
                      <a:r>
                        <a:rPr lang="en-US" sz="1200" u="none" strike="noStrike">
                          <a:effectLst/>
                        </a:rPr>
                        <a:t>Alternatifler</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1"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1"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709037766"/>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814401124"/>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0.48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55576713"/>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0.868</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0.90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061825181"/>
                  </a:ext>
                </a:extLst>
              </a:tr>
            </a:tbl>
          </a:graphicData>
        </a:graphic>
      </p:graphicFrame>
      <p:graphicFrame>
        <p:nvGraphicFramePr>
          <p:cNvPr id="20" name="Table 19">
            <a:extLst>
              <a:ext uri="{FF2B5EF4-FFF2-40B4-BE49-F238E27FC236}">
                <a16:creationId xmlns:a16="http://schemas.microsoft.com/office/drawing/2014/main" id="{54EE4E2D-0289-D299-3CE6-685586B77994}"/>
              </a:ext>
            </a:extLst>
          </p:cNvPr>
          <p:cNvGraphicFramePr>
            <a:graphicFrameLocks noGrp="1"/>
          </p:cNvGraphicFramePr>
          <p:nvPr>
            <p:extLst>
              <p:ext uri="{D42A27DB-BD31-4B8C-83A1-F6EECF244321}">
                <p14:modId xmlns:p14="http://schemas.microsoft.com/office/powerpoint/2010/main" val="1596498081"/>
              </p:ext>
            </p:extLst>
          </p:nvPr>
        </p:nvGraphicFramePr>
        <p:xfrm>
          <a:off x="4697857" y="2247289"/>
          <a:ext cx="3035300" cy="2186940"/>
        </p:xfrm>
        <a:graphic>
          <a:graphicData uri="http://schemas.openxmlformats.org/drawingml/2006/table">
            <a:tbl>
              <a:tblPr>
                <a:tableStyleId>{5C22544A-7EE6-4342-B048-85BDC9FD1C3A}</a:tableStyleId>
              </a:tblPr>
              <a:tblGrid>
                <a:gridCol w="965200">
                  <a:extLst>
                    <a:ext uri="{9D8B030D-6E8A-4147-A177-3AD203B41FA5}">
                      <a16:colId xmlns:a16="http://schemas.microsoft.com/office/drawing/2014/main" val="35399265"/>
                    </a:ext>
                  </a:extLst>
                </a:gridCol>
                <a:gridCol w="990600">
                  <a:extLst>
                    <a:ext uri="{9D8B030D-6E8A-4147-A177-3AD203B41FA5}">
                      <a16:colId xmlns:a16="http://schemas.microsoft.com/office/drawing/2014/main" val="2260722024"/>
                    </a:ext>
                  </a:extLst>
                </a:gridCol>
                <a:gridCol w="508000">
                  <a:extLst>
                    <a:ext uri="{9D8B030D-6E8A-4147-A177-3AD203B41FA5}">
                      <a16:colId xmlns:a16="http://schemas.microsoft.com/office/drawing/2014/main" val="748644965"/>
                    </a:ext>
                  </a:extLst>
                </a:gridCol>
                <a:gridCol w="571500">
                  <a:extLst>
                    <a:ext uri="{9D8B030D-6E8A-4147-A177-3AD203B41FA5}">
                      <a16:colId xmlns:a16="http://schemas.microsoft.com/office/drawing/2014/main" val="2690111450"/>
                    </a:ext>
                  </a:extLst>
                </a:gridCol>
              </a:tblGrid>
              <a:tr h="198120">
                <a:tc>
                  <a:txBody>
                    <a:bodyPr/>
                    <a:lstStyle/>
                    <a:p>
                      <a:pPr algn="l" fontAlgn="b"/>
                      <a:r>
                        <a:rPr lang="en-US" sz="1200" u="none" strike="noStrike">
                          <a:effectLst/>
                        </a:rPr>
                        <a:t>Uyum Üstünlük</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168196103"/>
                  </a:ext>
                </a:extLst>
              </a:tr>
              <a:tr h="198120">
                <a:tc>
                  <a:txBody>
                    <a:bodyPr/>
                    <a:lstStyle/>
                    <a:p>
                      <a:pPr algn="ctr" fontAlgn="b"/>
                      <a:r>
                        <a:rPr lang="en-US" sz="1200" u="none" strike="noStrike">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807924565"/>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154926760"/>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47505474"/>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051594909"/>
                  </a:ext>
                </a:extLst>
              </a:tr>
              <a:tr h="198120">
                <a:tc>
                  <a:txBody>
                    <a:bodyPr/>
                    <a:lstStyle/>
                    <a:p>
                      <a:pPr algn="l"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993278786"/>
                  </a:ext>
                </a:extLst>
              </a:tr>
              <a:tr h="205740">
                <a:tc gridSpan="2">
                  <a:txBody>
                    <a:bodyPr/>
                    <a:lstStyle/>
                    <a:p>
                      <a:pPr algn="l" fontAlgn="b"/>
                      <a:r>
                        <a:rPr lang="en-US" sz="1200" u="none" strike="noStrike">
                          <a:effectLst/>
                        </a:rPr>
                        <a:t>Uyumsuzluk Üstünlük</a:t>
                      </a:r>
                      <a:endParaRPr lang="en-US" sz="1200" b="0"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283457962"/>
                  </a:ext>
                </a:extLst>
              </a:tr>
              <a:tr h="198120">
                <a:tc>
                  <a:txBody>
                    <a:bodyPr/>
                    <a:lstStyle/>
                    <a:p>
                      <a:pPr algn="ctr" fontAlgn="b"/>
                      <a:r>
                        <a:rPr lang="en-US" sz="1200" u="none" strike="noStrike">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643358992"/>
                  </a:ext>
                </a:extLst>
              </a:tr>
              <a:tr h="198120">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4201446622"/>
                  </a:ext>
                </a:extLst>
              </a:tr>
              <a:tr h="198120">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654108975"/>
                  </a:ext>
                </a:extLst>
              </a:tr>
              <a:tr h="198120">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2055537858"/>
                  </a:ext>
                </a:extLst>
              </a:tr>
            </a:tbl>
          </a:graphicData>
        </a:graphic>
      </p:graphicFrame>
      <p:graphicFrame>
        <p:nvGraphicFramePr>
          <p:cNvPr id="21" name="Table 20">
            <a:extLst>
              <a:ext uri="{FF2B5EF4-FFF2-40B4-BE49-F238E27FC236}">
                <a16:creationId xmlns:a16="http://schemas.microsoft.com/office/drawing/2014/main" id="{12AFD238-BC02-E620-5083-4610D0B25DA5}"/>
              </a:ext>
            </a:extLst>
          </p:cNvPr>
          <p:cNvGraphicFramePr>
            <a:graphicFrameLocks noGrp="1"/>
          </p:cNvGraphicFramePr>
          <p:nvPr>
            <p:extLst>
              <p:ext uri="{D42A27DB-BD31-4B8C-83A1-F6EECF244321}">
                <p14:modId xmlns:p14="http://schemas.microsoft.com/office/powerpoint/2010/main" val="2193533192"/>
              </p:ext>
            </p:extLst>
          </p:nvPr>
        </p:nvGraphicFramePr>
        <p:xfrm>
          <a:off x="4697857" y="4661098"/>
          <a:ext cx="3035299" cy="1160388"/>
        </p:xfrm>
        <a:graphic>
          <a:graphicData uri="http://schemas.openxmlformats.org/drawingml/2006/table">
            <a:tbl>
              <a:tblPr>
                <a:tableStyleId>{5C22544A-7EE6-4342-B048-85BDC9FD1C3A}</a:tableStyleId>
              </a:tblPr>
              <a:tblGrid>
                <a:gridCol w="1119038">
                  <a:extLst>
                    <a:ext uri="{9D8B030D-6E8A-4147-A177-3AD203B41FA5}">
                      <a16:colId xmlns:a16="http://schemas.microsoft.com/office/drawing/2014/main" val="342437720"/>
                    </a:ext>
                  </a:extLst>
                </a:gridCol>
                <a:gridCol w="581461">
                  <a:extLst>
                    <a:ext uri="{9D8B030D-6E8A-4147-A177-3AD203B41FA5}">
                      <a16:colId xmlns:a16="http://schemas.microsoft.com/office/drawing/2014/main" val="1209628873"/>
                    </a:ext>
                  </a:extLst>
                </a:gridCol>
                <a:gridCol w="621688">
                  <a:extLst>
                    <a:ext uri="{9D8B030D-6E8A-4147-A177-3AD203B41FA5}">
                      <a16:colId xmlns:a16="http://schemas.microsoft.com/office/drawing/2014/main" val="1564309117"/>
                    </a:ext>
                  </a:extLst>
                </a:gridCol>
                <a:gridCol w="713112">
                  <a:extLst>
                    <a:ext uri="{9D8B030D-6E8A-4147-A177-3AD203B41FA5}">
                      <a16:colId xmlns:a16="http://schemas.microsoft.com/office/drawing/2014/main" val="3039116120"/>
                    </a:ext>
                  </a:extLst>
                </a:gridCol>
              </a:tblGrid>
              <a:tr h="239164">
                <a:tc gridSpan="2">
                  <a:txBody>
                    <a:bodyPr/>
                    <a:lstStyle/>
                    <a:p>
                      <a:pPr algn="l" fontAlgn="b"/>
                      <a:r>
                        <a:rPr lang="en-US" sz="1200" u="none" strike="noStrike">
                          <a:effectLst/>
                        </a:rPr>
                        <a:t>Toplam Üstünlük</a:t>
                      </a:r>
                      <a:endParaRPr lang="en-US" sz="1200" b="0" i="0" u="none" strike="noStrike">
                        <a:solidFill>
                          <a:srgbClr val="000000"/>
                        </a:solidFill>
                        <a:effectLst/>
                        <a:latin typeface="Book Antiqua" panose="02040602050305030304" pitchFamily="18" charset="0"/>
                      </a:endParaRPr>
                    </a:p>
                  </a:txBody>
                  <a:tcPr marL="0" marR="0" marT="0" marB="0" anchor="b"/>
                </a:tc>
                <a:tc hMerge="1">
                  <a:txBody>
                    <a:bodyPr/>
                    <a:lstStyle/>
                    <a:p>
                      <a:endParaRPr lang="tr-TR"/>
                    </a:p>
                  </a:txBody>
                  <a:tcPr/>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595619416"/>
                  </a:ext>
                </a:extLst>
              </a:tr>
              <a:tr h="230306">
                <a:tc>
                  <a:txBody>
                    <a:bodyPr/>
                    <a:lstStyle/>
                    <a:p>
                      <a:pPr algn="ctr" fontAlgn="b"/>
                      <a:r>
                        <a:rPr lang="en-US" sz="1200" u="none" strike="noStrike">
                          <a:effectLst/>
                        </a:rPr>
                        <a:t>Alternatifler</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1565263578"/>
                  </a:ext>
                </a:extLst>
              </a:tr>
              <a:tr h="230306">
                <a:tc>
                  <a:txBody>
                    <a:bodyPr/>
                    <a:lstStyle/>
                    <a:p>
                      <a:pPr algn="ctr" fontAlgn="b"/>
                      <a:r>
                        <a:rPr lang="en-US" sz="1200" u="none" strike="noStrike">
                          <a:effectLst/>
                        </a:rPr>
                        <a:t>A</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0.00</a:t>
                      </a:r>
                      <a:endParaRPr lang="en-US" sz="1200" b="0" i="0" u="none" strike="noStrike">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677248535"/>
                  </a:ext>
                </a:extLst>
              </a:tr>
              <a:tr h="230306">
                <a:tc>
                  <a:txBody>
                    <a:bodyPr/>
                    <a:lstStyle/>
                    <a:p>
                      <a:pPr algn="ctr" fontAlgn="b"/>
                      <a:r>
                        <a:rPr lang="en-US" sz="1200" u="none" strike="noStrike">
                          <a:effectLst/>
                        </a:rPr>
                        <a:t>B</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018796533"/>
                  </a:ext>
                </a:extLst>
              </a:tr>
              <a:tr h="230306">
                <a:tc>
                  <a:txBody>
                    <a:bodyPr/>
                    <a:lstStyle/>
                    <a:p>
                      <a:pPr algn="ctr" fontAlgn="b"/>
                      <a:r>
                        <a:rPr lang="en-US" sz="1200" u="none" strike="noStrike">
                          <a:effectLst/>
                        </a:rPr>
                        <a:t>C</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a:effectLst/>
                        </a:rPr>
                        <a:t>1.00</a:t>
                      </a:r>
                      <a:endParaRPr lang="en-US" sz="1200" b="0" i="0" u="none" strike="noStrike">
                        <a:solidFill>
                          <a:srgbClr val="000000"/>
                        </a:solidFill>
                        <a:effectLst/>
                        <a:latin typeface="Book Antiqua" panose="0204060205030503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0000"/>
                        </a:solidFill>
                        <a:effectLst/>
                        <a:latin typeface="Book Antiqua" panose="02040602050305030304" pitchFamily="18" charset="0"/>
                      </a:endParaRPr>
                    </a:p>
                  </a:txBody>
                  <a:tcPr marL="0" marR="0" marT="0" marB="0" anchor="b"/>
                </a:tc>
                <a:extLst>
                  <a:ext uri="{0D108BD9-81ED-4DB2-BD59-A6C34878D82A}">
                    <a16:rowId xmlns:a16="http://schemas.microsoft.com/office/drawing/2014/main" val="3021458788"/>
                  </a:ext>
                </a:extLst>
              </a:tr>
            </a:tbl>
          </a:graphicData>
        </a:graphic>
      </p:graphicFrame>
    </p:spTree>
    <p:extLst>
      <p:ext uri="{BB962C8B-B14F-4D97-AF65-F5344CB8AC3E}">
        <p14:creationId xmlns:p14="http://schemas.microsoft.com/office/powerpoint/2010/main" val="45366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2" name="Table 1">
            <a:extLst>
              <a:ext uri="{FF2B5EF4-FFF2-40B4-BE49-F238E27FC236}">
                <a16:creationId xmlns:a16="http://schemas.microsoft.com/office/drawing/2014/main" id="{525315DA-BE23-4EA1-B361-02108A27CD5F}"/>
              </a:ext>
            </a:extLst>
          </p:cNvPr>
          <p:cNvGraphicFramePr>
            <a:graphicFrameLocks noGrp="1"/>
          </p:cNvGraphicFramePr>
          <p:nvPr/>
        </p:nvGraphicFramePr>
        <p:xfrm>
          <a:off x="3347864" y="3131486"/>
          <a:ext cx="4032447" cy="2194560"/>
        </p:xfrm>
        <a:graphic>
          <a:graphicData uri="http://schemas.openxmlformats.org/drawingml/2006/table">
            <a:tbl>
              <a:tblPr>
                <a:tableStyleId>{5C22544A-7EE6-4342-B048-85BDC9FD1C3A}</a:tableStyleId>
              </a:tblPr>
              <a:tblGrid>
                <a:gridCol w="679413">
                  <a:extLst>
                    <a:ext uri="{9D8B030D-6E8A-4147-A177-3AD203B41FA5}">
                      <a16:colId xmlns:a16="http://schemas.microsoft.com/office/drawing/2014/main" val="204212397"/>
                    </a:ext>
                  </a:extLst>
                </a:gridCol>
                <a:gridCol w="481251">
                  <a:extLst>
                    <a:ext uri="{9D8B030D-6E8A-4147-A177-3AD203B41FA5}">
                      <a16:colId xmlns:a16="http://schemas.microsoft.com/office/drawing/2014/main" val="2152913001"/>
                    </a:ext>
                  </a:extLst>
                </a:gridCol>
                <a:gridCol w="481251">
                  <a:extLst>
                    <a:ext uri="{9D8B030D-6E8A-4147-A177-3AD203B41FA5}">
                      <a16:colId xmlns:a16="http://schemas.microsoft.com/office/drawing/2014/main" val="2886509456"/>
                    </a:ext>
                  </a:extLst>
                </a:gridCol>
                <a:gridCol w="597633">
                  <a:extLst>
                    <a:ext uri="{9D8B030D-6E8A-4147-A177-3AD203B41FA5}">
                      <a16:colId xmlns:a16="http://schemas.microsoft.com/office/drawing/2014/main" val="4010331130"/>
                    </a:ext>
                  </a:extLst>
                </a:gridCol>
                <a:gridCol w="597633">
                  <a:extLst>
                    <a:ext uri="{9D8B030D-6E8A-4147-A177-3AD203B41FA5}">
                      <a16:colId xmlns:a16="http://schemas.microsoft.com/office/drawing/2014/main" val="225373753"/>
                    </a:ext>
                  </a:extLst>
                </a:gridCol>
                <a:gridCol w="597633">
                  <a:extLst>
                    <a:ext uri="{9D8B030D-6E8A-4147-A177-3AD203B41FA5}">
                      <a16:colId xmlns:a16="http://schemas.microsoft.com/office/drawing/2014/main" val="439881469"/>
                    </a:ext>
                  </a:extLst>
                </a:gridCol>
                <a:gridCol w="597633">
                  <a:extLst>
                    <a:ext uri="{9D8B030D-6E8A-4147-A177-3AD203B41FA5}">
                      <a16:colId xmlns:a16="http://schemas.microsoft.com/office/drawing/2014/main" val="3568903612"/>
                    </a:ext>
                  </a:extLst>
                </a:gridCol>
              </a:tblGrid>
              <a:tr h="184160">
                <a:tc gridSpan="7">
                  <a:txBody>
                    <a:bodyPr/>
                    <a:lstStyle/>
                    <a:p>
                      <a:pPr algn="l" fontAlgn="b"/>
                      <a:r>
                        <a:rPr lang="en-US" sz="1600" u="none" strike="noStrike" dirty="0" err="1">
                          <a:effectLst/>
                        </a:rPr>
                        <a:t>Uyum</a:t>
                      </a:r>
                      <a:r>
                        <a:rPr lang="en-US" sz="1600" u="none" strike="noStrike" dirty="0">
                          <a:effectLst/>
                        </a:rPr>
                        <a:t> </a:t>
                      </a:r>
                      <a:r>
                        <a:rPr lang="en-US" sz="1600" u="none" strike="noStrike" dirty="0" err="1">
                          <a:effectLst/>
                        </a:rPr>
                        <a:t>Kümesinin</a:t>
                      </a:r>
                      <a:r>
                        <a:rPr lang="en-US" sz="1600" u="none" strike="noStrike" dirty="0">
                          <a:effectLst/>
                        </a:rPr>
                        <a:t> </a:t>
                      </a:r>
                      <a:r>
                        <a:rPr lang="en-US" sz="1600" u="none" strike="noStrike" dirty="0" err="1">
                          <a:effectLst/>
                        </a:rPr>
                        <a:t>Bulunması</a:t>
                      </a:r>
                      <a:endParaRPr lang="en-US" sz="1600" b="0" i="0" u="none" strike="noStrike" dirty="0">
                        <a:solidFill>
                          <a:srgbClr val="000000"/>
                        </a:solidFill>
                        <a:effectLst/>
                        <a:latin typeface="Times New Roman" panose="02020603050405020304" pitchFamily="18"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81832455"/>
                  </a:ext>
                </a:extLst>
              </a:tr>
              <a:tr h="210117">
                <a:tc>
                  <a:txBody>
                    <a:bodyPr/>
                    <a:lstStyle/>
                    <a:p>
                      <a:pPr algn="ctr" fontAlgn="b"/>
                      <a:r>
                        <a:rPr lang="en-US" sz="1600" u="none" strike="noStrike" dirty="0">
                          <a:effectLst/>
                        </a:rPr>
                        <a:t>K1</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r" fontAlgn="b"/>
                      <a:r>
                        <a:rPr lang="en-US" sz="1600" u="none" strike="noStrike">
                          <a:effectLst/>
                        </a:rPr>
                        <a:t>0.25</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40329446"/>
                  </a:ext>
                </a:extLst>
              </a:tr>
              <a:tr h="210117">
                <a:tc>
                  <a:txBody>
                    <a:bodyPr/>
                    <a:lstStyle/>
                    <a:p>
                      <a:pPr algn="l"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D</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0589752"/>
                  </a:ext>
                </a:extLst>
              </a:tr>
              <a:tr h="210117">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0</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691760423"/>
                  </a:ext>
                </a:extLst>
              </a:tr>
              <a:tr h="210117">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1</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47270122"/>
                  </a:ext>
                </a:extLst>
              </a:tr>
              <a:tr h="210117">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0</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1</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45893958"/>
                  </a:ext>
                </a:extLst>
              </a:tr>
              <a:tr h="210117">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0</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49180819"/>
                  </a:ext>
                </a:extLst>
              </a:tr>
              <a:tr h="210117">
                <a:tc>
                  <a:txBody>
                    <a:bodyPr/>
                    <a:lstStyle/>
                    <a:p>
                      <a:pPr algn="ctr" fontAlgn="b"/>
                      <a:r>
                        <a:rPr lang="en-US" sz="1600" u="none" strike="noStrike" dirty="0">
                          <a:effectLst/>
                        </a:rPr>
                        <a:t>G</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262807143"/>
                  </a:ext>
                </a:extLst>
              </a:tr>
              <a:tr h="210117">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1</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97263321"/>
                  </a:ext>
                </a:extLst>
              </a:tr>
            </a:tbl>
          </a:graphicData>
        </a:graphic>
      </p:graphicFrame>
      <p:graphicFrame>
        <p:nvGraphicFramePr>
          <p:cNvPr id="9" name="Table 8">
            <a:extLst>
              <a:ext uri="{FF2B5EF4-FFF2-40B4-BE49-F238E27FC236}">
                <a16:creationId xmlns:a16="http://schemas.microsoft.com/office/drawing/2014/main" id="{B97A84DE-7091-4AB6-A30B-F802A303DC79}"/>
              </a:ext>
            </a:extLst>
          </p:cNvPr>
          <p:cNvGraphicFramePr>
            <a:graphicFrameLocks noGrp="1"/>
          </p:cNvGraphicFramePr>
          <p:nvPr/>
        </p:nvGraphicFramePr>
        <p:xfrm>
          <a:off x="611560" y="1668990"/>
          <a:ext cx="2016224" cy="2552098"/>
        </p:xfrm>
        <a:graphic>
          <a:graphicData uri="http://schemas.openxmlformats.org/drawingml/2006/table">
            <a:tbl>
              <a:tblPr>
                <a:tableStyleId>{5C22544A-7EE6-4342-B048-85BDC9FD1C3A}</a:tableStyleId>
              </a:tblPr>
              <a:tblGrid>
                <a:gridCol w="1183435">
                  <a:extLst>
                    <a:ext uri="{9D8B030D-6E8A-4147-A177-3AD203B41FA5}">
                      <a16:colId xmlns:a16="http://schemas.microsoft.com/office/drawing/2014/main" val="975297922"/>
                    </a:ext>
                  </a:extLst>
                </a:gridCol>
                <a:gridCol w="832789">
                  <a:extLst>
                    <a:ext uri="{9D8B030D-6E8A-4147-A177-3AD203B41FA5}">
                      <a16:colId xmlns:a16="http://schemas.microsoft.com/office/drawing/2014/main" val="1805932958"/>
                    </a:ext>
                  </a:extLst>
                </a:gridCol>
              </a:tblGrid>
              <a:tr h="284943">
                <a:tc>
                  <a:txBody>
                    <a:bodyPr/>
                    <a:lstStyle/>
                    <a:p>
                      <a:pPr algn="ctr"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K1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768632674"/>
                  </a:ext>
                </a:extLst>
              </a:tr>
              <a:tr h="545108">
                <a:tc>
                  <a:txBody>
                    <a:bodyPr/>
                    <a:lstStyle/>
                    <a:p>
                      <a:pPr algn="ctr" fontAlgn="b"/>
                      <a:r>
                        <a:rPr lang="en-US" sz="1600" u="none" strike="noStrike">
                          <a:effectLst/>
                        </a:rPr>
                        <a:t>Alternatifler</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max</a:t>
                      </a:r>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10138133"/>
                  </a:ext>
                </a:extLst>
              </a:tr>
              <a:tr h="284943">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0.11</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92845905"/>
                  </a:ext>
                </a:extLst>
              </a:tr>
              <a:tr h="284943">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0.08</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4280996"/>
                  </a:ext>
                </a:extLst>
              </a:tr>
              <a:tr h="284943">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0.09</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89152245"/>
                  </a:ext>
                </a:extLst>
              </a:tr>
              <a:tr h="284943">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0.11</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748234957"/>
                  </a:ext>
                </a:extLst>
              </a:tr>
              <a:tr h="284943">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0.11</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250980015"/>
                  </a:ext>
                </a:extLst>
              </a:tr>
              <a:tr h="297332">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0.09</a:t>
                      </a:r>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67879643"/>
                  </a:ext>
                </a:extLst>
              </a:tr>
            </a:tbl>
          </a:graphicData>
        </a:graphic>
      </p:graphicFrame>
    </p:spTree>
    <p:extLst>
      <p:ext uri="{BB962C8B-B14F-4D97-AF65-F5344CB8AC3E}">
        <p14:creationId xmlns:p14="http://schemas.microsoft.com/office/powerpoint/2010/main" val="346316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5" name="Table 4">
            <a:extLst>
              <a:ext uri="{FF2B5EF4-FFF2-40B4-BE49-F238E27FC236}">
                <a16:creationId xmlns:a16="http://schemas.microsoft.com/office/drawing/2014/main" id="{AD3C284E-8C72-4868-96D0-6A56988CBCF4}"/>
              </a:ext>
            </a:extLst>
          </p:cNvPr>
          <p:cNvGraphicFramePr>
            <a:graphicFrameLocks noGrp="1"/>
          </p:cNvGraphicFramePr>
          <p:nvPr/>
        </p:nvGraphicFramePr>
        <p:xfrm>
          <a:off x="539552" y="1349972"/>
          <a:ext cx="3528392" cy="2286008"/>
        </p:xfrm>
        <a:graphic>
          <a:graphicData uri="http://schemas.openxmlformats.org/drawingml/2006/table">
            <a:tbl>
              <a:tblPr>
                <a:tableStyleId>{5C22544A-7EE6-4342-B048-85BDC9FD1C3A}</a:tableStyleId>
              </a:tblPr>
              <a:tblGrid>
                <a:gridCol w="504056">
                  <a:extLst>
                    <a:ext uri="{9D8B030D-6E8A-4147-A177-3AD203B41FA5}">
                      <a16:colId xmlns:a16="http://schemas.microsoft.com/office/drawing/2014/main" val="2012742544"/>
                    </a:ext>
                  </a:extLst>
                </a:gridCol>
                <a:gridCol w="504056">
                  <a:extLst>
                    <a:ext uri="{9D8B030D-6E8A-4147-A177-3AD203B41FA5}">
                      <a16:colId xmlns:a16="http://schemas.microsoft.com/office/drawing/2014/main" val="1699809528"/>
                    </a:ext>
                  </a:extLst>
                </a:gridCol>
                <a:gridCol w="504056">
                  <a:extLst>
                    <a:ext uri="{9D8B030D-6E8A-4147-A177-3AD203B41FA5}">
                      <a16:colId xmlns:a16="http://schemas.microsoft.com/office/drawing/2014/main" val="3284563403"/>
                    </a:ext>
                  </a:extLst>
                </a:gridCol>
                <a:gridCol w="504056">
                  <a:extLst>
                    <a:ext uri="{9D8B030D-6E8A-4147-A177-3AD203B41FA5}">
                      <a16:colId xmlns:a16="http://schemas.microsoft.com/office/drawing/2014/main" val="394160302"/>
                    </a:ext>
                  </a:extLst>
                </a:gridCol>
                <a:gridCol w="504056">
                  <a:extLst>
                    <a:ext uri="{9D8B030D-6E8A-4147-A177-3AD203B41FA5}">
                      <a16:colId xmlns:a16="http://schemas.microsoft.com/office/drawing/2014/main" val="2813975661"/>
                    </a:ext>
                  </a:extLst>
                </a:gridCol>
                <a:gridCol w="504056">
                  <a:extLst>
                    <a:ext uri="{9D8B030D-6E8A-4147-A177-3AD203B41FA5}">
                      <a16:colId xmlns:a16="http://schemas.microsoft.com/office/drawing/2014/main" val="2311143298"/>
                    </a:ext>
                  </a:extLst>
                </a:gridCol>
                <a:gridCol w="504056">
                  <a:extLst>
                    <a:ext uri="{9D8B030D-6E8A-4147-A177-3AD203B41FA5}">
                      <a16:colId xmlns:a16="http://schemas.microsoft.com/office/drawing/2014/main" val="2852107463"/>
                    </a:ext>
                  </a:extLst>
                </a:gridCol>
              </a:tblGrid>
              <a:tr h="285751">
                <a:tc>
                  <a:txBody>
                    <a:bodyPr/>
                    <a:lstStyle/>
                    <a:p>
                      <a:pPr algn="ctr" fontAlgn="b"/>
                      <a:r>
                        <a:rPr lang="en-US" sz="1600" u="none" strike="noStrike">
                          <a:effectLst/>
                        </a:rPr>
                        <a:t>K2</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600" u="none" strike="noStrike">
                          <a:effectLst/>
                        </a:rPr>
                        <a:t>0.25</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463390634"/>
                  </a:ext>
                </a:extLst>
              </a:tr>
              <a:tr h="285751">
                <a:tc>
                  <a:txBody>
                    <a:bodyPr/>
                    <a:lstStyle/>
                    <a:p>
                      <a:pPr algn="l"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15825156"/>
                  </a:ext>
                </a:extLst>
              </a:tr>
              <a:tr h="285751">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51107157"/>
                  </a:ext>
                </a:extLst>
              </a:tr>
              <a:tr h="285751">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85668923"/>
                  </a:ext>
                </a:extLst>
              </a:tr>
              <a:tr h="285751">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30847168"/>
                  </a:ext>
                </a:extLst>
              </a:tr>
              <a:tr h="285751">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79274213"/>
                  </a:ext>
                </a:extLst>
              </a:tr>
              <a:tr h="285751">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0</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4246525"/>
                  </a:ext>
                </a:extLst>
              </a:tr>
              <a:tr h="285751">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225707834"/>
                  </a:ext>
                </a:extLst>
              </a:tr>
            </a:tbl>
          </a:graphicData>
        </a:graphic>
      </p:graphicFrame>
      <p:graphicFrame>
        <p:nvGraphicFramePr>
          <p:cNvPr id="6" name="Table 5">
            <a:extLst>
              <a:ext uri="{FF2B5EF4-FFF2-40B4-BE49-F238E27FC236}">
                <a16:creationId xmlns:a16="http://schemas.microsoft.com/office/drawing/2014/main" id="{1DC6B547-5C07-4563-84CE-75BAB177141C}"/>
              </a:ext>
            </a:extLst>
          </p:cNvPr>
          <p:cNvGraphicFramePr>
            <a:graphicFrameLocks noGrp="1"/>
          </p:cNvGraphicFramePr>
          <p:nvPr/>
        </p:nvGraphicFramePr>
        <p:xfrm>
          <a:off x="4373669" y="1304844"/>
          <a:ext cx="3240363" cy="2376264"/>
        </p:xfrm>
        <a:graphic>
          <a:graphicData uri="http://schemas.openxmlformats.org/drawingml/2006/table">
            <a:tbl>
              <a:tblPr>
                <a:tableStyleId>{5C22544A-7EE6-4342-B048-85BDC9FD1C3A}</a:tableStyleId>
              </a:tblPr>
              <a:tblGrid>
                <a:gridCol w="462909">
                  <a:extLst>
                    <a:ext uri="{9D8B030D-6E8A-4147-A177-3AD203B41FA5}">
                      <a16:colId xmlns:a16="http://schemas.microsoft.com/office/drawing/2014/main" val="1187004297"/>
                    </a:ext>
                  </a:extLst>
                </a:gridCol>
                <a:gridCol w="462909">
                  <a:extLst>
                    <a:ext uri="{9D8B030D-6E8A-4147-A177-3AD203B41FA5}">
                      <a16:colId xmlns:a16="http://schemas.microsoft.com/office/drawing/2014/main" val="2646894205"/>
                    </a:ext>
                  </a:extLst>
                </a:gridCol>
                <a:gridCol w="462909">
                  <a:extLst>
                    <a:ext uri="{9D8B030D-6E8A-4147-A177-3AD203B41FA5}">
                      <a16:colId xmlns:a16="http://schemas.microsoft.com/office/drawing/2014/main" val="2516804361"/>
                    </a:ext>
                  </a:extLst>
                </a:gridCol>
                <a:gridCol w="483481">
                  <a:extLst>
                    <a:ext uri="{9D8B030D-6E8A-4147-A177-3AD203B41FA5}">
                      <a16:colId xmlns:a16="http://schemas.microsoft.com/office/drawing/2014/main" val="3690266315"/>
                    </a:ext>
                  </a:extLst>
                </a:gridCol>
                <a:gridCol w="442337">
                  <a:extLst>
                    <a:ext uri="{9D8B030D-6E8A-4147-A177-3AD203B41FA5}">
                      <a16:colId xmlns:a16="http://schemas.microsoft.com/office/drawing/2014/main" val="1702757771"/>
                    </a:ext>
                  </a:extLst>
                </a:gridCol>
                <a:gridCol w="462909">
                  <a:extLst>
                    <a:ext uri="{9D8B030D-6E8A-4147-A177-3AD203B41FA5}">
                      <a16:colId xmlns:a16="http://schemas.microsoft.com/office/drawing/2014/main" val="1807491202"/>
                    </a:ext>
                  </a:extLst>
                </a:gridCol>
                <a:gridCol w="462909">
                  <a:extLst>
                    <a:ext uri="{9D8B030D-6E8A-4147-A177-3AD203B41FA5}">
                      <a16:colId xmlns:a16="http://schemas.microsoft.com/office/drawing/2014/main" val="2440130607"/>
                    </a:ext>
                  </a:extLst>
                </a:gridCol>
              </a:tblGrid>
              <a:tr h="297033">
                <a:tc>
                  <a:txBody>
                    <a:bodyPr/>
                    <a:lstStyle/>
                    <a:p>
                      <a:pPr algn="ctr" fontAlgn="b"/>
                      <a:r>
                        <a:rPr lang="en-US" sz="1600" u="none" strike="noStrike">
                          <a:effectLst/>
                        </a:rPr>
                        <a:t>K3</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600" u="none" strike="noStrike">
                          <a:effectLst/>
                        </a:rPr>
                        <a:t>0.10</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674815907"/>
                  </a:ext>
                </a:extLst>
              </a:tr>
              <a:tr h="297033">
                <a:tc>
                  <a:txBody>
                    <a:bodyPr/>
                    <a:lstStyle/>
                    <a:p>
                      <a:pPr algn="l"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123107924"/>
                  </a:ext>
                </a:extLst>
              </a:tr>
              <a:tr h="297033">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58366481"/>
                  </a:ext>
                </a:extLst>
              </a:tr>
              <a:tr h="297033">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97559684"/>
                  </a:ext>
                </a:extLst>
              </a:tr>
              <a:tr h="297033">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27794328"/>
                  </a:ext>
                </a:extLst>
              </a:tr>
              <a:tr h="297033">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61763931"/>
                  </a:ext>
                </a:extLst>
              </a:tr>
              <a:tr h="297033">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75026891"/>
                  </a:ext>
                </a:extLst>
              </a:tr>
              <a:tr h="297033">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7831338"/>
                  </a:ext>
                </a:extLst>
              </a:tr>
            </a:tbl>
          </a:graphicData>
        </a:graphic>
      </p:graphicFrame>
      <p:graphicFrame>
        <p:nvGraphicFramePr>
          <p:cNvPr id="7" name="Table 6">
            <a:extLst>
              <a:ext uri="{FF2B5EF4-FFF2-40B4-BE49-F238E27FC236}">
                <a16:creationId xmlns:a16="http://schemas.microsoft.com/office/drawing/2014/main" id="{727DBD6C-361F-4D36-9B81-B8380E1822BB}"/>
              </a:ext>
            </a:extLst>
          </p:cNvPr>
          <p:cNvGraphicFramePr>
            <a:graphicFrameLocks noGrp="1"/>
          </p:cNvGraphicFramePr>
          <p:nvPr/>
        </p:nvGraphicFramePr>
        <p:xfrm>
          <a:off x="613140" y="3787684"/>
          <a:ext cx="3382799" cy="2286011"/>
        </p:xfrm>
        <a:graphic>
          <a:graphicData uri="http://schemas.openxmlformats.org/drawingml/2006/table">
            <a:tbl>
              <a:tblPr>
                <a:tableStyleId>{5C22544A-7EE6-4342-B048-85BDC9FD1C3A}</a:tableStyleId>
              </a:tblPr>
              <a:tblGrid>
                <a:gridCol w="483257">
                  <a:extLst>
                    <a:ext uri="{9D8B030D-6E8A-4147-A177-3AD203B41FA5}">
                      <a16:colId xmlns:a16="http://schemas.microsoft.com/office/drawing/2014/main" val="3127355849"/>
                    </a:ext>
                  </a:extLst>
                </a:gridCol>
                <a:gridCol w="483257">
                  <a:extLst>
                    <a:ext uri="{9D8B030D-6E8A-4147-A177-3AD203B41FA5}">
                      <a16:colId xmlns:a16="http://schemas.microsoft.com/office/drawing/2014/main" val="896872677"/>
                    </a:ext>
                  </a:extLst>
                </a:gridCol>
                <a:gridCol w="483257">
                  <a:extLst>
                    <a:ext uri="{9D8B030D-6E8A-4147-A177-3AD203B41FA5}">
                      <a16:colId xmlns:a16="http://schemas.microsoft.com/office/drawing/2014/main" val="266814797"/>
                    </a:ext>
                  </a:extLst>
                </a:gridCol>
                <a:gridCol w="483257">
                  <a:extLst>
                    <a:ext uri="{9D8B030D-6E8A-4147-A177-3AD203B41FA5}">
                      <a16:colId xmlns:a16="http://schemas.microsoft.com/office/drawing/2014/main" val="2791983992"/>
                    </a:ext>
                  </a:extLst>
                </a:gridCol>
                <a:gridCol w="483257">
                  <a:extLst>
                    <a:ext uri="{9D8B030D-6E8A-4147-A177-3AD203B41FA5}">
                      <a16:colId xmlns:a16="http://schemas.microsoft.com/office/drawing/2014/main" val="517962154"/>
                    </a:ext>
                  </a:extLst>
                </a:gridCol>
                <a:gridCol w="483257">
                  <a:extLst>
                    <a:ext uri="{9D8B030D-6E8A-4147-A177-3AD203B41FA5}">
                      <a16:colId xmlns:a16="http://schemas.microsoft.com/office/drawing/2014/main" val="280263841"/>
                    </a:ext>
                  </a:extLst>
                </a:gridCol>
                <a:gridCol w="483257">
                  <a:extLst>
                    <a:ext uri="{9D8B030D-6E8A-4147-A177-3AD203B41FA5}">
                      <a16:colId xmlns:a16="http://schemas.microsoft.com/office/drawing/2014/main" val="3416865827"/>
                    </a:ext>
                  </a:extLst>
                </a:gridCol>
              </a:tblGrid>
              <a:tr h="455105">
                <a:tc>
                  <a:txBody>
                    <a:bodyPr/>
                    <a:lstStyle/>
                    <a:p>
                      <a:pPr algn="ctr" fontAlgn="b"/>
                      <a:r>
                        <a:rPr lang="en-US" sz="1600" u="none" strike="noStrike">
                          <a:effectLst/>
                        </a:rPr>
                        <a:t>K4</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600" u="none" strike="noStrike">
                          <a:effectLst/>
                        </a:rPr>
                        <a:t>0.20</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59886848"/>
                  </a:ext>
                </a:extLst>
              </a:tr>
              <a:tr h="261558">
                <a:tc>
                  <a:txBody>
                    <a:bodyPr/>
                    <a:lstStyle/>
                    <a:p>
                      <a:pPr algn="l"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7277917"/>
                  </a:ext>
                </a:extLst>
              </a:tr>
              <a:tr h="261558">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1634472"/>
                  </a:ext>
                </a:extLst>
              </a:tr>
              <a:tr h="261558">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92194724"/>
                  </a:ext>
                </a:extLst>
              </a:tr>
              <a:tr h="261558">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01873354"/>
                  </a:ext>
                </a:extLst>
              </a:tr>
              <a:tr h="261558">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07393460"/>
                  </a:ext>
                </a:extLst>
              </a:tr>
              <a:tr h="261558">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52120693"/>
                  </a:ext>
                </a:extLst>
              </a:tr>
              <a:tr h="261558">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92718670"/>
                  </a:ext>
                </a:extLst>
              </a:tr>
            </a:tbl>
          </a:graphicData>
        </a:graphic>
      </p:graphicFrame>
      <p:graphicFrame>
        <p:nvGraphicFramePr>
          <p:cNvPr id="8" name="Table 7">
            <a:extLst>
              <a:ext uri="{FF2B5EF4-FFF2-40B4-BE49-F238E27FC236}">
                <a16:creationId xmlns:a16="http://schemas.microsoft.com/office/drawing/2014/main" id="{C7031679-E2F4-447D-8AF2-BD237D6A5F9D}"/>
              </a:ext>
            </a:extLst>
          </p:cNvPr>
          <p:cNvGraphicFramePr>
            <a:graphicFrameLocks noGrp="1"/>
          </p:cNvGraphicFramePr>
          <p:nvPr/>
        </p:nvGraphicFramePr>
        <p:xfrm>
          <a:off x="4373669" y="3878280"/>
          <a:ext cx="3240363" cy="2195416"/>
        </p:xfrm>
        <a:graphic>
          <a:graphicData uri="http://schemas.openxmlformats.org/drawingml/2006/table">
            <a:tbl>
              <a:tblPr>
                <a:tableStyleId>{5C22544A-7EE6-4342-B048-85BDC9FD1C3A}</a:tableStyleId>
              </a:tblPr>
              <a:tblGrid>
                <a:gridCol w="462909">
                  <a:extLst>
                    <a:ext uri="{9D8B030D-6E8A-4147-A177-3AD203B41FA5}">
                      <a16:colId xmlns:a16="http://schemas.microsoft.com/office/drawing/2014/main" val="3965191135"/>
                    </a:ext>
                  </a:extLst>
                </a:gridCol>
                <a:gridCol w="462909">
                  <a:extLst>
                    <a:ext uri="{9D8B030D-6E8A-4147-A177-3AD203B41FA5}">
                      <a16:colId xmlns:a16="http://schemas.microsoft.com/office/drawing/2014/main" val="31203459"/>
                    </a:ext>
                  </a:extLst>
                </a:gridCol>
                <a:gridCol w="462909">
                  <a:extLst>
                    <a:ext uri="{9D8B030D-6E8A-4147-A177-3AD203B41FA5}">
                      <a16:colId xmlns:a16="http://schemas.microsoft.com/office/drawing/2014/main" val="1713515943"/>
                    </a:ext>
                  </a:extLst>
                </a:gridCol>
                <a:gridCol w="462909">
                  <a:extLst>
                    <a:ext uri="{9D8B030D-6E8A-4147-A177-3AD203B41FA5}">
                      <a16:colId xmlns:a16="http://schemas.microsoft.com/office/drawing/2014/main" val="1242253646"/>
                    </a:ext>
                  </a:extLst>
                </a:gridCol>
                <a:gridCol w="462909">
                  <a:extLst>
                    <a:ext uri="{9D8B030D-6E8A-4147-A177-3AD203B41FA5}">
                      <a16:colId xmlns:a16="http://schemas.microsoft.com/office/drawing/2014/main" val="1574815061"/>
                    </a:ext>
                  </a:extLst>
                </a:gridCol>
                <a:gridCol w="462909">
                  <a:extLst>
                    <a:ext uri="{9D8B030D-6E8A-4147-A177-3AD203B41FA5}">
                      <a16:colId xmlns:a16="http://schemas.microsoft.com/office/drawing/2014/main" val="2288829415"/>
                    </a:ext>
                  </a:extLst>
                </a:gridCol>
                <a:gridCol w="462909">
                  <a:extLst>
                    <a:ext uri="{9D8B030D-6E8A-4147-A177-3AD203B41FA5}">
                      <a16:colId xmlns:a16="http://schemas.microsoft.com/office/drawing/2014/main" val="4141225220"/>
                    </a:ext>
                  </a:extLst>
                </a:gridCol>
              </a:tblGrid>
              <a:tr h="274427">
                <a:tc>
                  <a:txBody>
                    <a:bodyPr/>
                    <a:lstStyle/>
                    <a:p>
                      <a:pPr algn="ctr" fontAlgn="b"/>
                      <a:r>
                        <a:rPr lang="en-US" sz="1600" u="none" strike="noStrike">
                          <a:effectLst/>
                        </a:rPr>
                        <a:t>K5</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600" u="none" strike="noStrike">
                          <a:effectLst/>
                        </a:rPr>
                        <a:t>0.20</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99832705"/>
                  </a:ext>
                </a:extLst>
              </a:tr>
              <a:tr h="274427">
                <a:tc>
                  <a:txBody>
                    <a:bodyPr/>
                    <a:lstStyle/>
                    <a:p>
                      <a:pPr algn="l" fontAlgn="b"/>
                      <a:r>
                        <a:rPr lang="en-US" sz="1600" u="none" strike="noStrike">
                          <a:effectLst/>
                        </a:rPr>
                        <a:t>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12399092"/>
                  </a:ext>
                </a:extLst>
              </a:tr>
              <a:tr h="274427">
                <a:tc>
                  <a:txBody>
                    <a:bodyPr/>
                    <a:lstStyle/>
                    <a:p>
                      <a:pPr algn="ctr" fontAlgn="b"/>
                      <a:r>
                        <a:rPr lang="en-US" sz="1600" u="none" strike="noStrike">
                          <a:effectLst/>
                        </a:rPr>
                        <a:t>A</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602969272"/>
                  </a:ext>
                </a:extLst>
              </a:tr>
              <a:tr h="274427">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15543605"/>
                  </a:ext>
                </a:extLst>
              </a:tr>
              <a:tr h="274427">
                <a:tc>
                  <a:txBody>
                    <a:bodyPr/>
                    <a:lstStyle/>
                    <a:p>
                      <a:pPr algn="ctr" fontAlgn="b"/>
                      <a:r>
                        <a:rPr lang="en-US" sz="1600" u="none" strike="noStrike">
                          <a:effectLst/>
                        </a:rPr>
                        <a:t>D</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92616097"/>
                  </a:ext>
                </a:extLst>
              </a:tr>
              <a:tr h="274427">
                <a:tc>
                  <a:txBody>
                    <a:bodyPr/>
                    <a:lstStyle/>
                    <a:p>
                      <a:pPr algn="ctr" fontAlgn="b"/>
                      <a:r>
                        <a:rPr lang="en-US" sz="1600" u="none" strike="noStrike">
                          <a:effectLst/>
                        </a:rPr>
                        <a:t>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037563613"/>
                  </a:ext>
                </a:extLst>
              </a:tr>
              <a:tr h="274427">
                <a:tc>
                  <a:txBody>
                    <a:bodyPr/>
                    <a:lstStyle/>
                    <a:p>
                      <a:pPr algn="ctr" fontAlgn="b"/>
                      <a:r>
                        <a:rPr lang="en-US" sz="1600" u="none" strike="noStrike">
                          <a:effectLst/>
                        </a:rPr>
                        <a:t>G</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 </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12926622"/>
                  </a:ext>
                </a:extLst>
              </a:tr>
              <a:tr h="274427">
                <a:tc>
                  <a:txBody>
                    <a:bodyPr/>
                    <a:lstStyle/>
                    <a:p>
                      <a:pPr algn="ctr" fontAlgn="b"/>
                      <a:r>
                        <a:rPr lang="en-US" sz="1600" u="none" strike="noStrike">
                          <a:effectLst/>
                        </a:rPr>
                        <a:t>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0</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1</a:t>
                      </a:r>
                      <a:endParaRPr lang="en-US" sz="16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 </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14718694"/>
                  </a:ext>
                </a:extLst>
              </a:tr>
            </a:tbl>
          </a:graphicData>
        </a:graphic>
      </p:graphicFrame>
    </p:spTree>
    <p:extLst>
      <p:ext uri="{BB962C8B-B14F-4D97-AF65-F5344CB8AC3E}">
        <p14:creationId xmlns:p14="http://schemas.microsoft.com/office/powerpoint/2010/main" val="2726867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5" name="Table 4">
            <a:extLst>
              <a:ext uri="{FF2B5EF4-FFF2-40B4-BE49-F238E27FC236}">
                <a16:creationId xmlns:a16="http://schemas.microsoft.com/office/drawing/2014/main" id="{AD3C284E-8C72-4868-96D0-6A56988CBCF4}"/>
              </a:ext>
            </a:extLst>
          </p:cNvPr>
          <p:cNvGraphicFramePr>
            <a:graphicFrameLocks noGrp="1"/>
          </p:cNvGraphicFramePr>
          <p:nvPr>
            <p:extLst>
              <p:ext uri="{D42A27DB-BD31-4B8C-83A1-F6EECF244321}">
                <p14:modId xmlns:p14="http://schemas.microsoft.com/office/powerpoint/2010/main" val="1591317774"/>
              </p:ext>
            </p:extLst>
          </p:nvPr>
        </p:nvGraphicFramePr>
        <p:xfrm>
          <a:off x="1403648" y="2891513"/>
          <a:ext cx="2070537" cy="1763187"/>
        </p:xfrm>
        <a:graphic>
          <a:graphicData uri="http://schemas.openxmlformats.org/drawingml/2006/table">
            <a:tbl>
              <a:tblPr>
                <a:tableStyleId>{5C22544A-7EE6-4342-B048-85BDC9FD1C3A}</a:tableStyleId>
              </a:tblPr>
              <a:tblGrid>
                <a:gridCol w="295791">
                  <a:extLst>
                    <a:ext uri="{9D8B030D-6E8A-4147-A177-3AD203B41FA5}">
                      <a16:colId xmlns:a16="http://schemas.microsoft.com/office/drawing/2014/main" val="2012742544"/>
                    </a:ext>
                  </a:extLst>
                </a:gridCol>
                <a:gridCol w="295791">
                  <a:extLst>
                    <a:ext uri="{9D8B030D-6E8A-4147-A177-3AD203B41FA5}">
                      <a16:colId xmlns:a16="http://schemas.microsoft.com/office/drawing/2014/main" val="1699809528"/>
                    </a:ext>
                  </a:extLst>
                </a:gridCol>
                <a:gridCol w="295791">
                  <a:extLst>
                    <a:ext uri="{9D8B030D-6E8A-4147-A177-3AD203B41FA5}">
                      <a16:colId xmlns:a16="http://schemas.microsoft.com/office/drawing/2014/main" val="3284563403"/>
                    </a:ext>
                  </a:extLst>
                </a:gridCol>
                <a:gridCol w="295791">
                  <a:extLst>
                    <a:ext uri="{9D8B030D-6E8A-4147-A177-3AD203B41FA5}">
                      <a16:colId xmlns:a16="http://schemas.microsoft.com/office/drawing/2014/main" val="394160302"/>
                    </a:ext>
                  </a:extLst>
                </a:gridCol>
                <a:gridCol w="295791">
                  <a:extLst>
                    <a:ext uri="{9D8B030D-6E8A-4147-A177-3AD203B41FA5}">
                      <a16:colId xmlns:a16="http://schemas.microsoft.com/office/drawing/2014/main" val="2813975661"/>
                    </a:ext>
                  </a:extLst>
                </a:gridCol>
                <a:gridCol w="295791">
                  <a:extLst>
                    <a:ext uri="{9D8B030D-6E8A-4147-A177-3AD203B41FA5}">
                      <a16:colId xmlns:a16="http://schemas.microsoft.com/office/drawing/2014/main" val="2311143298"/>
                    </a:ext>
                  </a:extLst>
                </a:gridCol>
                <a:gridCol w="295791">
                  <a:extLst>
                    <a:ext uri="{9D8B030D-6E8A-4147-A177-3AD203B41FA5}">
                      <a16:colId xmlns:a16="http://schemas.microsoft.com/office/drawing/2014/main" val="2852107463"/>
                    </a:ext>
                  </a:extLst>
                </a:gridCol>
              </a:tblGrid>
              <a:tr h="483027">
                <a:tc>
                  <a:txBody>
                    <a:bodyPr/>
                    <a:lstStyle/>
                    <a:p>
                      <a:pPr algn="ctr" fontAlgn="b"/>
                      <a:r>
                        <a:rPr lang="en-US" sz="1200" u="none" strike="noStrike" dirty="0">
                          <a:effectLst/>
                        </a:rPr>
                        <a:t>K2</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r" fontAlgn="b"/>
                      <a:r>
                        <a:rPr lang="en-US" sz="1200" u="none" strike="noStrike">
                          <a:effectLst/>
                        </a:rPr>
                        <a:t>0.25</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463390634"/>
                  </a:ext>
                </a:extLst>
              </a:tr>
              <a:tr h="178899">
                <a:tc>
                  <a:txBody>
                    <a:bodyPr/>
                    <a:lstStyle/>
                    <a:p>
                      <a:pPr algn="l" fontAlgn="b"/>
                      <a:r>
                        <a:rPr lang="en-US" sz="1200" u="none" strike="noStrike">
                          <a:effectLst/>
                        </a:rPr>
                        <a:t>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15825156"/>
                  </a:ext>
                </a:extLst>
              </a:tr>
              <a:tr h="178899">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51107157"/>
                  </a:ext>
                </a:extLst>
              </a:tr>
              <a:tr h="178899">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85668923"/>
                  </a:ext>
                </a:extLst>
              </a:tr>
              <a:tr h="178899">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30847168"/>
                  </a:ext>
                </a:extLst>
              </a:tr>
              <a:tr h="178899">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79274213"/>
                  </a:ext>
                </a:extLst>
              </a:tr>
              <a:tr h="178899">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4246525"/>
                  </a:ext>
                </a:extLst>
              </a:tr>
              <a:tr h="178899">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225707834"/>
                  </a:ext>
                </a:extLst>
              </a:tr>
            </a:tbl>
          </a:graphicData>
        </a:graphic>
      </p:graphicFrame>
      <p:graphicFrame>
        <p:nvGraphicFramePr>
          <p:cNvPr id="6" name="Table 5">
            <a:extLst>
              <a:ext uri="{FF2B5EF4-FFF2-40B4-BE49-F238E27FC236}">
                <a16:creationId xmlns:a16="http://schemas.microsoft.com/office/drawing/2014/main" id="{1DC6B547-5C07-4563-84CE-75BAB177141C}"/>
              </a:ext>
            </a:extLst>
          </p:cNvPr>
          <p:cNvGraphicFramePr>
            <a:graphicFrameLocks noGrp="1"/>
          </p:cNvGraphicFramePr>
          <p:nvPr>
            <p:extLst>
              <p:ext uri="{D42A27DB-BD31-4B8C-83A1-F6EECF244321}">
                <p14:modId xmlns:p14="http://schemas.microsoft.com/office/powerpoint/2010/main" val="1794208639"/>
              </p:ext>
            </p:extLst>
          </p:nvPr>
        </p:nvGraphicFramePr>
        <p:xfrm>
          <a:off x="3177301" y="1340737"/>
          <a:ext cx="1982133" cy="1750616"/>
        </p:xfrm>
        <a:graphic>
          <a:graphicData uri="http://schemas.openxmlformats.org/drawingml/2006/table">
            <a:tbl>
              <a:tblPr>
                <a:tableStyleId>{5C22544A-7EE6-4342-B048-85BDC9FD1C3A}</a:tableStyleId>
              </a:tblPr>
              <a:tblGrid>
                <a:gridCol w="283162">
                  <a:extLst>
                    <a:ext uri="{9D8B030D-6E8A-4147-A177-3AD203B41FA5}">
                      <a16:colId xmlns:a16="http://schemas.microsoft.com/office/drawing/2014/main" val="1187004297"/>
                    </a:ext>
                  </a:extLst>
                </a:gridCol>
                <a:gridCol w="283162">
                  <a:extLst>
                    <a:ext uri="{9D8B030D-6E8A-4147-A177-3AD203B41FA5}">
                      <a16:colId xmlns:a16="http://schemas.microsoft.com/office/drawing/2014/main" val="2646894205"/>
                    </a:ext>
                  </a:extLst>
                </a:gridCol>
                <a:gridCol w="283162">
                  <a:extLst>
                    <a:ext uri="{9D8B030D-6E8A-4147-A177-3AD203B41FA5}">
                      <a16:colId xmlns:a16="http://schemas.microsoft.com/office/drawing/2014/main" val="2516804361"/>
                    </a:ext>
                  </a:extLst>
                </a:gridCol>
                <a:gridCol w="295745">
                  <a:extLst>
                    <a:ext uri="{9D8B030D-6E8A-4147-A177-3AD203B41FA5}">
                      <a16:colId xmlns:a16="http://schemas.microsoft.com/office/drawing/2014/main" val="3690266315"/>
                    </a:ext>
                  </a:extLst>
                </a:gridCol>
                <a:gridCol w="270578">
                  <a:extLst>
                    <a:ext uri="{9D8B030D-6E8A-4147-A177-3AD203B41FA5}">
                      <a16:colId xmlns:a16="http://schemas.microsoft.com/office/drawing/2014/main" val="1702757771"/>
                    </a:ext>
                  </a:extLst>
                </a:gridCol>
                <a:gridCol w="283162">
                  <a:extLst>
                    <a:ext uri="{9D8B030D-6E8A-4147-A177-3AD203B41FA5}">
                      <a16:colId xmlns:a16="http://schemas.microsoft.com/office/drawing/2014/main" val="1807491202"/>
                    </a:ext>
                  </a:extLst>
                </a:gridCol>
                <a:gridCol w="283162">
                  <a:extLst>
                    <a:ext uri="{9D8B030D-6E8A-4147-A177-3AD203B41FA5}">
                      <a16:colId xmlns:a16="http://schemas.microsoft.com/office/drawing/2014/main" val="2440130607"/>
                    </a:ext>
                  </a:extLst>
                </a:gridCol>
              </a:tblGrid>
              <a:tr h="368984">
                <a:tc>
                  <a:txBody>
                    <a:bodyPr/>
                    <a:lstStyle/>
                    <a:p>
                      <a:pPr algn="ctr" fontAlgn="b"/>
                      <a:r>
                        <a:rPr lang="en-US" sz="1200" u="none" strike="noStrike">
                          <a:effectLst/>
                        </a:rPr>
                        <a:t>K3</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200" u="none" strike="noStrike">
                          <a:effectLst/>
                        </a:rPr>
                        <a:t>0.10</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674815907"/>
                  </a:ext>
                </a:extLst>
              </a:tr>
              <a:tr h="197376">
                <a:tc>
                  <a:txBody>
                    <a:bodyPr/>
                    <a:lstStyle/>
                    <a:p>
                      <a:pPr algn="l" fontAlgn="b"/>
                      <a:r>
                        <a:rPr lang="en-US" sz="1200" u="none" strike="noStrike">
                          <a:effectLst/>
                        </a:rPr>
                        <a:t>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123107924"/>
                  </a:ext>
                </a:extLst>
              </a:tr>
              <a:tr h="197376">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58366481"/>
                  </a:ext>
                </a:extLst>
              </a:tr>
              <a:tr h="197376">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97559684"/>
                  </a:ext>
                </a:extLst>
              </a:tr>
              <a:tr h="197376">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27794328"/>
                  </a:ext>
                </a:extLst>
              </a:tr>
              <a:tr h="197376">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61763931"/>
                  </a:ext>
                </a:extLst>
              </a:tr>
              <a:tr h="197376">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75026891"/>
                  </a:ext>
                </a:extLst>
              </a:tr>
              <a:tr h="197376">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7831338"/>
                  </a:ext>
                </a:extLst>
              </a:tr>
            </a:tbl>
          </a:graphicData>
        </a:graphic>
      </p:graphicFrame>
      <p:graphicFrame>
        <p:nvGraphicFramePr>
          <p:cNvPr id="7" name="Table 6">
            <a:extLst>
              <a:ext uri="{FF2B5EF4-FFF2-40B4-BE49-F238E27FC236}">
                <a16:creationId xmlns:a16="http://schemas.microsoft.com/office/drawing/2014/main" id="{727DBD6C-361F-4D36-9B81-B8380E1822BB}"/>
              </a:ext>
            </a:extLst>
          </p:cNvPr>
          <p:cNvGraphicFramePr>
            <a:graphicFrameLocks noGrp="1"/>
          </p:cNvGraphicFramePr>
          <p:nvPr>
            <p:extLst>
              <p:ext uri="{D42A27DB-BD31-4B8C-83A1-F6EECF244321}">
                <p14:modId xmlns:p14="http://schemas.microsoft.com/office/powerpoint/2010/main" val="2117389333"/>
              </p:ext>
            </p:extLst>
          </p:nvPr>
        </p:nvGraphicFramePr>
        <p:xfrm>
          <a:off x="4932040" y="2886011"/>
          <a:ext cx="2070537" cy="1630085"/>
        </p:xfrm>
        <a:graphic>
          <a:graphicData uri="http://schemas.openxmlformats.org/drawingml/2006/table">
            <a:tbl>
              <a:tblPr>
                <a:tableStyleId>{5C22544A-7EE6-4342-B048-85BDC9FD1C3A}</a:tableStyleId>
              </a:tblPr>
              <a:tblGrid>
                <a:gridCol w="295791">
                  <a:extLst>
                    <a:ext uri="{9D8B030D-6E8A-4147-A177-3AD203B41FA5}">
                      <a16:colId xmlns:a16="http://schemas.microsoft.com/office/drawing/2014/main" val="3127355849"/>
                    </a:ext>
                  </a:extLst>
                </a:gridCol>
                <a:gridCol w="295791">
                  <a:extLst>
                    <a:ext uri="{9D8B030D-6E8A-4147-A177-3AD203B41FA5}">
                      <a16:colId xmlns:a16="http://schemas.microsoft.com/office/drawing/2014/main" val="896872677"/>
                    </a:ext>
                  </a:extLst>
                </a:gridCol>
                <a:gridCol w="295791">
                  <a:extLst>
                    <a:ext uri="{9D8B030D-6E8A-4147-A177-3AD203B41FA5}">
                      <a16:colId xmlns:a16="http://schemas.microsoft.com/office/drawing/2014/main" val="266814797"/>
                    </a:ext>
                  </a:extLst>
                </a:gridCol>
                <a:gridCol w="295791">
                  <a:extLst>
                    <a:ext uri="{9D8B030D-6E8A-4147-A177-3AD203B41FA5}">
                      <a16:colId xmlns:a16="http://schemas.microsoft.com/office/drawing/2014/main" val="2791983992"/>
                    </a:ext>
                  </a:extLst>
                </a:gridCol>
                <a:gridCol w="295791">
                  <a:extLst>
                    <a:ext uri="{9D8B030D-6E8A-4147-A177-3AD203B41FA5}">
                      <a16:colId xmlns:a16="http://schemas.microsoft.com/office/drawing/2014/main" val="517962154"/>
                    </a:ext>
                  </a:extLst>
                </a:gridCol>
                <a:gridCol w="295791">
                  <a:extLst>
                    <a:ext uri="{9D8B030D-6E8A-4147-A177-3AD203B41FA5}">
                      <a16:colId xmlns:a16="http://schemas.microsoft.com/office/drawing/2014/main" val="280263841"/>
                    </a:ext>
                  </a:extLst>
                </a:gridCol>
                <a:gridCol w="295791">
                  <a:extLst>
                    <a:ext uri="{9D8B030D-6E8A-4147-A177-3AD203B41FA5}">
                      <a16:colId xmlns:a16="http://schemas.microsoft.com/office/drawing/2014/main" val="3416865827"/>
                    </a:ext>
                  </a:extLst>
                </a:gridCol>
              </a:tblGrid>
              <a:tr h="234621">
                <a:tc>
                  <a:txBody>
                    <a:bodyPr/>
                    <a:lstStyle/>
                    <a:p>
                      <a:pPr algn="ctr" fontAlgn="b"/>
                      <a:r>
                        <a:rPr lang="en-US" sz="1200" u="none" strike="noStrike">
                          <a:effectLst/>
                        </a:rPr>
                        <a:t>K4</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200" u="none" strike="noStrike">
                          <a:effectLst/>
                        </a:rPr>
                        <a:t>0.20</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59886848"/>
                  </a:ext>
                </a:extLst>
              </a:tr>
              <a:tr h="199352">
                <a:tc>
                  <a:txBody>
                    <a:bodyPr/>
                    <a:lstStyle/>
                    <a:p>
                      <a:pPr algn="l" fontAlgn="b"/>
                      <a:r>
                        <a:rPr lang="en-US" sz="1200" u="none" strike="noStrike">
                          <a:effectLst/>
                        </a:rPr>
                        <a:t>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7277917"/>
                  </a:ext>
                </a:extLst>
              </a:tr>
              <a:tr h="199352">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1634472"/>
                  </a:ext>
                </a:extLst>
              </a:tr>
              <a:tr h="199352">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92194724"/>
                  </a:ext>
                </a:extLst>
              </a:tr>
              <a:tr h="199352">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01873354"/>
                  </a:ext>
                </a:extLst>
              </a:tr>
              <a:tr h="199352">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07393460"/>
                  </a:ext>
                </a:extLst>
              </a:tr>
              <a:tr h="199352">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52120693"/>
                  </a:ext>
                </a:extLst>
              </a:tr>
              <a:tr h="199352">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92718670"/>
                  </a:ext>
                </a:extLst>
              </a:tr>
            </a:tbl>
          </a:graphicData>
        </a:graphic>
      </p:graphicFrame>
      <p:graphicFrame>
        <p:nvGraphicFramePr>
          <p:cNvPr id="8" name="Table 7">
            <a:extLst>
              <a:ext uri="{FF2B5EF4-FFF2-40B4-BE49-F238E27FC236}">
                <a16:creationId xmlns:a16="http://schemas.microsoft.com/office/drawing/2014/main" id="{C7031679-E2F4-447D-8AF2-BD237D6A5F9D}"/>
              </a:ext>
            </a:extLst>
          </p:cNvPr>
          <p:cNvGraphicFramePr>
            <a:graphicFrameLocks noGrp="1"/>
          </p:cNvGraphicFramePr>
          <p:nvPr>
            <p:extLst>
              <p:ext uri="{D42A27DB-BD31-4B8C-83A1-F6EECF244321}">
                <p14:modId xmlns:p14="http://schemas.microsoft.com/office/powerpoint/2010/main" val="2324479444"/>
              </p:ext>
            </p:extLst>
          </p:nvPr>
        </p:nvGraphicFramePr>
        <p:xfrm>
          <a:off x="6547232" y="1255187"/>
          <a:ext cx="2070537" cy="1782971"/>
        </p:xfrm>
        <a:graphic>
          <a:graphicData uri="http://schemas.openxmlformats.org/drawingml/2006/table">
            <a:tbl>
              <a:tblPr>
                <a:tableStyleId>{5C22544A-7EE6-4342-B048-85BDC9FD1C3A}</a:tableStyleId>
              </a:tblPr>
              <a:tblGrid>
                <a:gridCol w="295791">
                  <a:extLst>
                    <a:ext uri="{9D8B030D-6E8A-4147-A177-3AD203B41FA5}">
                      <a16:colId xmlns:a16="http://schemas.microsoft.com/office/drawing/2014/main" val="3965191135"/>
                    </a:ext>
                  </a:extLst>
                </a:gridCol>
                <a:gridCol w="295791">
                  <a:extLst>
                    <a:ext uri="{9D8B030D-6E8A-4147-A177-3AD203B41FA5}">
                      <a16:colId xmlns:a16="http://schemas.microsoft.com/office/drawing/2014/main" val="31203459"/>
                    </a:ext>
                  </a:extLst>
                </a:gridCol>
                <a:gridCol w="295791">
                  <a:extLst>
                    <a:ext uri="{9D8B030D-6E8A-4147-A177-3AD203B41FA5}">
                      <a16:colId xmlns:a16="http://schemas.microsoft.com/office/drawing/2014/main" val="1713515943"/>
                    </a:ext>
                  </a:extLst>
                </a:gridCol>
                <a:gridCol w="295791">
                  <a:extLst>
                    <a:ext uri="{9D8B030D-6E8A-4147-A177-3AD203B41FA5}">
                      <a16:colId xmlns:a16="http://schemas.microsoft.com/office/drawing/2014/main" val="1242253646"/>
                    </a:ext>
                  </a:extLst>
                </a:gridCol>
                <a:gridCol w="295791">
                  <a:extLst>
                    <a:ext uri="{9D8B030D-6E8A-4147-A177-3AD203B41FA5}">
                      <a16:colId xmlns:a16="http://schemas.microsoft.com/office/drawing/2014/main" val="1574815061"/>
                    </a:ext>
                  </a:extLst>
                </a:gridCol>
                <a:gridCol w="295791">
                  <a:extLst>
                    <a:ext uri="{9D8B030D-6E8A-4147-A177-3AD203B41FA5}">
                      <a16:colId xmlns:a16="http://schemas.microsoft.com/office/drawing/2014/main" val="2288829415"/>
                    </a:ext>
                  </a:extLst>
                </a:gridCol>
                <a:gridCol w="295791">
                  <a:extLst>
                    <a:ext uri="{9D8B030D-6E8A-4147-A177-3AD203B41FA5}">
                      <a16:colId xmlns:a16="http://schemas.microsoft.com/office/drawing/2014/main" val="4141225220"/>
                    </a:ext>
                  </a:extLst>
                </a:gridCol>
              </a:tblGrid>
              <a:tr h="396215">
                <a:tc>
                  <a:txBody>
                    <a:bodyPr/>
                    <a:lstStyle/>
                    <a:p>
                      <a:pPr algn="ctr" fontAlgn="b"/>
                      <a:r>
                        <a:rPr lang="en-US" sz="1200" u="none" strike="noStrike">
                          <a:effectLst/>
                        </a:rPr>
                        <a:t>K5</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r" fontAlgn="b"/>
                      <a:r>
                        <a:rPr lang="en-US" sz="1200" u="none" strike="noStrike">
                          <a:effectLst/>
                        </a:rPr>
                        <a:t>0.20</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99832705"/>
                  </a:ext>
                </a:extLst>
              </a:tr>
              <a:tr h="198108">
                <a:tc>
                  <a:txBody>
                    <a:bodyPr/>
                    <a:lstStyle/>
                    <a:p>
                      <a:pPr algn="l" fontAlgn="b"/>
                      <a:r>
                        <a:rPr lang="en-US" sz="1200" u="none" strike="noStrike">
                          <a:effectLst/>
                        </a:rPr>
                        <a:t>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12399092"/>
                  </a:ext>
                </a:extLst>
              </a:tr>
              <a:tr h="198108">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602969272"/>
                  </a:ext>
                </a:extLst>
              </a:tr>
              <a:tr h="198108">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15543605"/>
                  </a:ext>
                </a:extLst>
              </a:tr>
              <a:tr h="198108">
                <a:tc>
                  <a:txBody>
                    <a:bodyPr/>
                    <a:lstStyle/>
                    <a:p>
                      <a:pPr algn="ctr" fontAlgn="b"/>
                      <a:r>
                        <a:rPr lang="en-US" sz="1200" u="none" strike="noStrike" dirty="0">
                          <a:effectLst/>
                        </a:rPr>
                        <a:t>D</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92616097"/>
                  </a:ext>
                </a:extLst>
              </a:tr>
              <a:tr h="198108">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037563613"/>
                  </a:ext>
                </a:extLst>
              </a:tr>
              <a:tr h="198108">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12926622"/>
                  </a:ext>
                </a:extLst>
              </a:tr>
              <a:tr h="198108">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14718694"/>
                  </a:ext>
                </a:extLst>
              </a:tr>
            </a:tbl>
          </a:graphicData>
        </a:graphic>
      </p:graphicFrame>
      <p:graphicFrame>
        <p:nvGraphicFramePr>
          <p:cNvPr id="2" name="Table 1">
            <a:extLst>
              <a:ext uri="{FF2B5EF4-FFF2-40B4-BE49-F238E27FC236}">
                <a16:creationId xmlns:a16="http://schemas.microsoft.com/office/drawing/2014/main" id="{A02019E8-C3C3-4B65-B380-13576604B718}"/>
              </a:ext>
            </a:extLst>
          </p:cNvPr>
          <p:cNvGraphicFramePr>
            <a:graphicFrameLocks noGrp="1"/>
          </p:cNvGraphicFramePr>
          <p:nvPr>
            <p:extLst>
              <p:ext uri="{D42A27DB-BD31-4B8C-83A1-F6EECF244321}">
                <p14:modId xmlns:p14="http://schemas.microsoft.com/office/powerpoint/2010/main" val="1398555418"/>
              </p:ext>
            </p:extLst>
          </p:nvPr>
        </p:nvGraphicFramePr>
        <p:xfrm>
          <a:off x="1979712" y="4757429"/>
          <a:ext cx="4931291" cy="1501197"/>
        </p:xfrm>
        <a:graphic>
          <a:graphicData uri="http://schemas.openxmlformats.org/drawingml/2006/table">
            <a:tbl>
              <a:tblPr>
                <a:tableStyleId>{5C22544A-7EE6-4342-B048-85BDC9FD1C3A}</a:tableStyleId>
              </a:tblPr>
              <a:tblGrid>
                <a:gridCol w="830857">
                  <a:extLst>
                    <a:ext uri="{9D8B030D-6E8A-4147-A177-3AD203B41FA5}">
                      <a16:colId xmlns:a16="http://schemas.microsoft.com/office/drawing/2014/main" val="3929812291"/>
                    </a:ext>
                  </a:extLst>
                </a:gridCol>
                <a:gridCol w="588523">
                  <a:extLst>
                    <a:ext uri="{9D8B030D-6E8A-4147-A177-3AD203B41FA5}">
                      <a16:colId xmlns:a16="http://schemas.microsoft.com/office/drawing/2014/main" val="1665246373"/>
                    </a:ext>
                  </a:extLst>
                </a:gridCol>
                <a:gridCol w="588523">
                  <a:extLst>
                    <a:ext uri="{9D8B030D-6E8A-4147-A177-3AD203B41FA5}">
                      <a16:colId xmlns:a16="http://schemas.microsoft.com/office/drawing/2014/main" val="2851412196"/>
                    </a:ext>
                  </a:extLst>
                </a:gridCol>
                <a:gridCol w="730847">
                  <a:extLst>
                    <a:ext uri="{9D8B030D-6E8A-4147-A177-3AD203B41FA5}">
                      <a16:colId xmlns:a16="http://schemas.microsoft.com/office/drawing/2014/main" val="221620372"/>
                    </a:ext>
                  </a:extLst>
                </a:gridCol>
                <a:gridCol w="730847">
                  <a:extLst>
                    <a:ext uri="{9D8B030D-6E8A-4147-A177-3AD203B41FA5}">
                      <a16:colId xmlns:a16="http://schemas.microsoft.com/office/drawing/2014/main" val="1109707496"/>
                    </a:ext>
                  </a:extLst>
                </a:gridCol>
                <a:gridCol w="730847">
                  <a:extLst>
                    <a:ext uri="{9D8B030D-6E8A-4147-A177-3AD203B41FA5}">
                      <a16:colId xmlns:a16="http://schemas.microsoft.com/office/drawing/2014/main" val="3678307656"/>
                    </a:ext>
                  </a:extLst>
                </a:gridCol>
                <a:gridCol w="730847">
                  <a:extLst>
                    <a:ext uri="{9D8B030D-6E8A-4147-A177-3AD203B41FA5}">
                      <a16:colId xmlns:a16="http://schemas.microsoft.com/office/drawing/2014/main" val="4275183468"/>
                    </a:ext>
                  </a:extLst>
                </a:gridCol>
              </a:tblGrid>
              <a:tr h="322208">
                <a:tc gridSpan="3">
                  <a:txBody>
                    <a:bodyPr/>
                    <a:lstStyle/>
                    <a:p>
                      <a:pPr algn="l" fontAlgn="b"/>
                      <a:r>
                        <a:rPr lang="en-US" sz="1100" u="none" strike="noStrike">
                          <a:effectLst/>
                        </a:rPr>
                        <a:t>Uyum Matrisinin Bulunması</a:t>
                      </a:r>
                      <a:endParaRPr lang="en-US" sz="1100" b="0" i="0" u="none" strike="noStrike">
                        <a:solidFill>
                          <a:srgbClr val="000000"/>
                        </a:solidFill>
                        <a:effectLst/>
                        <a:latin typeface="Times New Roman" panose="02020603050405020304" pitchFamily="18"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221289527"/>
                  </a:ext>
                </a:extLst>
              </a:tr>
              <a:tr h="168427">
                <a:tc>
                  <a:txBody>
                    <a:bodyPr/>
                    <a:lstStyle/>
                    <a:p>
                      <a:pPr algn="l" fontAlgn="b"/>
                      <a:r>
                        <a:rPr lang="en-US" sz="1100" u="none" strike="noStrike">
                          <a:effectLst/>
                        </a:rPr>
                        <a:t> </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A</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B</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D</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E</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G</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H</a:t>
                      </a:r>
                      <a:endParaRPr lang="en-US" sz="11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76705012"/>
                  </a:ext>
                </a:extLst>
              </a:tr>
              <a:tr h="168427">
                <a:tc>
                  <a:txBody>
                    <a:bodyPr/>
                    <a:lstStyle/>
                    <a:p>
                      <a:pPr algn="ctr" fontAlgn="b"/>
                      <a:r>
                        <a:rPr lang="en-US" sz="1100" u="none" strike="noStrike">
                          <a:effectLst/>
                        </a:rPr>
                        <a:t>A</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 </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0.75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0.75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0.45</a:t>
                      </a:r>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439768571"/>
                  </a:ext>
                </a:extLst>
              </a:tr>
              <a:tr h="168427">
                <a:tc>
                  <a:txBody>
                    <a:bodyPr/>
                    <a:lstStyle/>
                    <a:p>
                      <a:pPr algn="ctr" fontAlgn="b"/>
                      <a:r>
                        <a:rPr lang="en-US" sz="1100" u="none" strike="noStrike">
                          <a:effectLst/>
                        </a:rPr>
                        <a:t>B</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0.60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 </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0.70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0.35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0.60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0.60</a:t>
                      </a:r>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6495681"/>
                  </a:ext>
                </a:extLst>
              </a:tr>
              <a:tr h="168427">
                <a:tc>
                  <a:txBody>
                    <a:bodyPr/>
                    <a:lstStyle/>
                    <a:p>
                      <a:pPr algn="ctr" fontAlgn="b"/>
                      <a:r>
                        <a:rPr lang="en-US" sz="1100" u="none" strike="noStrike">
                          <a:effectLst/>
                        </a:rPr>
                        <a:t>D</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0.25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 </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0.70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0.20</a:t>
                      </a:r>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10646753"/>
                  </a:ext>
                </a:extLst>
              </a:tr>
              <a:tr h="168427">
                <a:tc>
                  <a:txBody>
                    <a:bodyPr/>
                    <a:lstStyle/>
                    <a:p>
                      <a:pPr algn="ctr" fontAlgn="b"/>
                      <a:r>
                        <a:rPr lang="en-US" sz="1100" u="none" strike="noStrike">
                          <a:effectLst/>
                        </a:rPr>
                        <a:t>E</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0.60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0.65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0.55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 </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0.75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0.45</a:t>
                      </a:r>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88206837"/>
                  </a:ext>
                </a:extLst>
              </a:tr>
              <a:tr h="168427">
                <a:tc>
                  <a:txBody>
                    <a:bodyPr/>
                    <a:lstStyle/>
                    <a:p>
                      <a:pPr algn="ctr" fontAlgn="b"/>
                      <a:r>
                        <a:rPr lang="en-US" sz="1100" u="none" strike="noStrike">
                          <a:effectLst/>
                        </a:rPr>
                        <a:t>G</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0.25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0.30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0.25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 </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0.00</a:t>
                      </a:r>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75897430"/>
                  </a:ext>
                </a:extLst>
              </a:tr>
              <a:tr h="168427">
                <a:tc>
                  <a:txBody>
                    <a:bodyPr/>
                    <a:lstStyle/>
                    <a:p>
                      <a:pPr algn="ctr" fontAlgn="b"/>
                      <a:r>
                        <a:rPr lang="en-US" sz="1100" u="none" strike="noStrike">
                          <a:effectLst/>
                        </a:rPr>
                        <a:t>H</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0.55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0.40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0.80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0.55</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1.00</a:t>
                      </a:r>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u="none" strike="noStrike" dirty="0">
                          <a:effectLst/>
                        </a:rPr>
                        <a:t> </a:t>
                      </a:r>
                      <a:endParaRPr lang="en-US" sz="11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200761252"/>
                  </a:ext>
                </a:extLst>
              </a:tr>
            </a:tbl>
          </a:graphicData>
        </a:graphic>
      </p:graphicFrame>
      <p:graphicFrame>
        <p:nvGraphicFramePr>
          <p:cNvPr id="3" name="Table 2">
            <a:extLst>
              <a:ext uri="{FF2B5EF4-FFF2-40B4-BE49-F238E27FC236}">
                <a16:creationId xmlns:a16="http://schemas.microsoft.com/office/drawing/2014/main" id="{1CD9E87E-84C6-41F4-B3C5-1046899E5FB4}"/>
              </a:ext>
            </a:extLst>
          </p:cNvPr>
          <p:cNvGraphicFramePr>
            <a:graphicFrameLocks noGrp="1"/>
          </p:cNvGraphicFramePr>
          <p:nvPr>
            <p:extLst>
              <p:ext uri="{D42A27DB-BD31-4B8C-83A1-F6EECF244321}">
                <p14:modId xmlns:p14="http://schemas.microsoft.com/office/powerpoint/2010/main" val="3521689067"/>
              </p:ext>
            </p:extLst>
          </p:nvPr>
        </p:nvGraphicFramePr>
        <p:xfrm>
          <a:off x="254120" y="1296401"/>
          <a:ext cx="2299056" cy="1794952"/>
        </p:xfrm>
        <a:graphic>
          <a:graphicData uri="http://schemas.openxmlformats.org/drawingml/2006/table">
            <a:tbl>
              <a:tblPr>
                <a:tableStyleId>{5C22544A-7EE6-4342-B048-85BDC9FD1C3A}</a:tableStyleId>
              </a:tblPr>
              <a:tblGrid>
                <a:gridCol w="387360">
                  <a:extLst>
                    <a:ext uri="{9D8B030D-6E8A-4147-A177-3AD203B41FA5}">
                      <a16:colId xmlns:a16="http://schemas.microsoft.com/office/drawing/2014/main" val="153990866"/>
                    </a:ext>
                  </a:extLst>
                </a:gridCol>
                <a:gridCol w="274380">
                  <a:extLst>
                    <a:ext uri="{9D8B030D-6E8A-4147-A177-3AD203B41FA5}">
                      <a16:colId xmlns:a16="http://schemas.microsoft.com/office/drawing/2014/main" val="4200769955"/>
                    </a:ext>
                  </a:extLst>
                </a:gridCol>
                <a:gridCol w="274380">
                  <a:extLst>
                    <a:ext uri="{9D8B030D-6E8A-4147-A177-3AD203B41FA5}">
                      <a16:colId xmlns:a16="http://schemas.microsoft.com/office/drawing/2014/main" val="3434103158"/>
                    </a:ext>
                  </a:extLst>
                </a:gridCol>
                <a:gridCol w="340734">
                  <a:extLst>
                    <a:ext uri="{9D8B030D-6E8A-4147-A177-3AD203B41FA5}">
                      <a16:colId xmlns:a16="http://schemas.microsoft.com/office/drawing/2014/main" val="1556568284"/>
                    </a:ext>
                  </a:extLst>
                </a:gridCol>
                <a:gridCol w="340734">
                  <a:extLst>
                    <a:ext uri="{9D8B030D-6E8A-4147-A177-3AD203B41FA5}">
                      <a16:colId xmlns:a16="http://schemas.microsoft.com/office/drawing/2014/main" val="4262562695"/>
                    </a:ext>
                  </a:extLst>
                </a:gridCol>
                <a:gridCol w="340734">
                  <a:extLst>
                    <a:ext uri="{9D8B030D-6E8A-4147-A177-3AD203B41FA5}">
                      <a16:colId xmlns:a16="http://schemas.microsoft.com/office/drawing/2014/main" val="1892888304"/>
                    </a:ext>
                  </a:extLst>
                </a:gridCol>
                <a:gridCol w="340734">
                  <a:extLst>
                    <a:ext uri="{9D8B030D-6E8A-4147-A177-3AD203B41FA5}">
                      <a16:colId xmlns:a16="http://schemas.microsoft.com/office/drawing/2014/main" val="1841980815"/>
                    </a:ext>
                  </a:extLst>
                </a:gridCol>
              </a:tblGrid>
              <a:tr h="224369">
                <a:tc>
                  <a:txBody>
                    <a:bodyPr/>
                    <a:lstStyle/>
                    <a:p>
                      <a:pPr algn="ctr" fontAlgn="b"/>
                      <a:r>
                        <a:rPr lang="en-US" sz="1200" u="none" strike="noStrike" dirty="0">
                          <a:effectLst/>
                        </a:rPr>
                        <a:t>K1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r" fontAlgn="b"/>
                      <a:r>
                        <a:rPr lang="en-US" sz="1200" u="none" strike="noStrike">
                          <a:effectLst/>
                        </a:rPr>
                        <a:t>0.25</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82852204"/>
                  </a:ext>
                </a:extLst>
              </a:tr>
              <a:tr h="224369">
                <a:tc>
                  <a:txBody>
                    <a:bodyPr/>
                    <a:lstStyle/>
                    <a:p>
                      <a:pPr algn="l" fontAlgn="b"/>
                      <a:r>
                        <a:rPr lang="en-US" sz="1200" u="none" strike="noStrike">
                          <a:effectLst/>
                        </a:rPr>
                        <a:t>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D</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G</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7411663"/>
                  </a:ext>
                </a:extLst>
              </a:tr>
              <a:tr h="224369">
                <a:tc>
                  <a:txBody>
                    <a:bodyPr/>
                    <a:lstStyle/>
                    <a:p>
                      <a:pPr algn="ctr" fontAlgn="b"/>
                      <a:r>
                        <a:rPr lang="en-US" sz="1200" u="none" strike="noStrike">
                          <a:effectLst/>
                        </a:rPr>
                        <a:t>A</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35541015"/>
                  </a:ext>
                </a:extLst>
              </a:tr>
              <a:tr h="224369">
                <a:tc>
                  <a:txBody>
                    <a:bodyPr/>
                    <a:lstStyle/>
                    <a:p>
                      <a:pPr algn="ctr" fontAlgn="b"/>
                      <a:r>
                        <a:rPr lang="en-US" sz="1200" u="none" strike="noStrike">
                          <a:effectLst/>
                        </a:rPr>
                        <a:t>B</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73596899"/>
                  </a:ext>
                </a:extLst>
              </a:tr>
              <a:tr h="224369">
                <a:tc>
                  <a:txBody>
                    <a:bodyPr/>
                    <a:lstStyle/>
                    <a:p>
                      <a:pPr algn="ctr" fontAlgn="b"/>
                      <a:r>
                        <a:rPr lang="en-US" sz="1200" u="none" strike="noStrike">
                          <a:effectLst/>
                        </a:rPr>
                        <a:t>D</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233230939"/>
                  </a:ext>
                </a:extLst>
              </a:tr>
              <a:tr h="224369">
                <a:tc>
                  <a:txBody>
                    <a:bodyPr/>
                    <a:lstStyle/>
                    <a:p>
                      <a:pPr algn="ctr" fontAlgn="b"/>
                      <a:r>
                        <a:rPr lang="en-US" sz="1200" u="none" strike="noStrike">
                          <a:effectLst/>
                        </a:rPr>
                        <a:t>E</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0</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80666064"/>
                  </a:ext>
                </a:extLst>
              </a:tr>
              <a:tr h="224369">
                <a:tc>
                  <a:txBody>
                    <a:bodyPr/>
                    <a:lstStyle/>
                    <a:p>
                      <a:pPr algn="ctr" fontAlgn="b"/>
                      <a:r>
                        <a:rPr lang="en-US" sz="1200" u="none" strike="noStrike" dirty="0">
                          <a:effectLst/>
                        </a:rPr>
                        <a:t>G</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908936952"/>
                  </a:ext>
                </a:extLst>
              </a:tr>
              <a:tr h="224369">
                <a:tc>
                  <a:txBody>
                    <a:bodyPr/>
                    <a:lstStyle/>
                    <a:p>
                      <a:pPr algn="ctr" fontAlgn="b"/>
                      <a:r>
                        <a:rPr lang="en-US" sz="1200" u="none" strike="noStrike">
                          <a:effectLst/>
                        </a:rPr>
                        <a:t>H</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0</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1</a:t>
                      </a:r>
                      <a:endParaRPr lang="en-US" sz="12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1</a:t>
                      </a:r>
                      <a:endParaRPr lang="en-US" sz="12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a:t>
                      </a:r>
                      <a:endParaRPr lang="en-US" sz="12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86331501"/>
                  </a:ext>
                </a:extLst>
              </a:tr>
            </a:tbl>
          </a:graphicData>
        </a:graphic>
      </p:graphicFrame>
    </p:spTree>
    <p:extLst>
      <p:ext uri="{BB962C8B-B14F-4D97-AF65-F5344CB8AC3E}">
        <p14:creationId xmlns:p14="http://schemas.microsoft.com/office/powerpoint/2010/main" val="2766923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341784"/>
            <a:ext cx="8229600" cy="1143000"/>
          </a:xfrm>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2" name="Table 1">
            <a:extLst>
              <a:ext uri="{FF2B5EF4-FFF2-40B4-BE49-F238E27FC236}">
                <a16:creationId xmlns:a16="http://schemas.microsoft.com/office/drawing/2014/main" id="{A02019E8-C3C3-4B65-B380-13576604B718}"/>
              </a:ext>
            </a:extLst>
          </p:cNvPr>
          <p:cNvGraphicFramePr>
            <a:graphicFrameLocks noGrp="1"/>
          </p:cNvGraphicFramePr>
          <p:nvPr>
            <p:extLst>
              <p:ext uri="{D42A27DB-BD31-4B8C-83A1-F6EECF244321}">
                <p14:modId xmlns:p14="http://schemas.microsoft.com/office/powerpoint/2010/main" val="3752104536"/>
              </p:ext>
            </p:extLst>
          </p:nvPr>
        </p:nvGraphicFramePr>
        <p:xfrm>
          <a:off x="5684602" y="4818537"/>
          <a:ext cx="3168353" cy="1508760"/>
        </p:xfrm>
        <a:graphic>
          <a:graphicData uri="http://schemas.openxmlformats.org/drawingml/2006/table">
            <a:tbl>
              <a:tblPr>
                <a:tableStyleId>{5C22544A-7EE6-4342-B048-85BDC9FD1C3A}</a:tableStyleId>
              </a:tblPr>
              <a:tblGrid>
                <a:gridCol w="533825">
                  <a:extLst>
                    <a:ext uri="{9D8B030D-6E8A-4147-A177-3AD203B41FA5}">
                      <a16:colId xmlns:a16="http://schemas.microsoft.com/office/drawing/2014/main" val="3929812291"/>
                    </a:ext>
                  </a:extLst>
                </a:gridCol>
                <a:gridCol w="378126">
                  <a:extLst>
                    <a:ext uri="{9D8B030D-6E8A-4147-A177-3AD203B41FA5}">
                      <a16:colId xmlns:a16="http://schemas.microsoft.com/office/drawing/2014/main" val="1665246373"/>
                    </a:ext>
                  </a:extLst>
                </a:gridCol>
                <a:gridCol w="378126">
                  <a:extLst>
                    <a:ext uri="{9D8B030D-6E8A-4147-A177-3AD203B41FA5}">
                      <a16:colId xmlns:a16="http://schemas.microsoft.com/office/drawing/2014/main" val="2851412196"/>
                    </a:ext>
                  </a:extLst>
                </a:gridCol>
                <a:gridCol w="469569">
                  <a:extLst>
                    <a:ext uri="{9D8B030D-6E8A-4147-A177-3AD203B41FA5}">
                      <a16:colId xmlns:a16="http://schemas.microsoft.com/office/drawing/2014/main" val="221620372"/>
                    </a:ext>
                  </a:extLst>
                </a:gridCol>
                <a:gridCol w="469569">
                  <a:extLst>
                    <a:ext uri="{9D8B030D-6E8A-4147-A177-3AD203B41FA5}">
                      <a16:colId xmlns:a16="http://schemas.microsoft.com/office/drawing/2014/main" val="1109707496"/>
                    </a:ext>
                  </a:extLst>
                </a:gridCol>
                <a:gridCol w="469569">
                  <a:extLst>
                    <a:ext uri="{9D8B030D-6E8A-4147-A177-3AD203B41FA5}">
                      <a16:colId xmlns:a16="http://schemas.microsoft.com/office/drawing/2014/main" val="3678307656"/>
                    </a:ext>
                  </a:extLst>
                </a:gridCol>
                <a:gridCol w="469569">
                  <a:extLst>
                    <a:ext uri="{9D8B030D-6E8A-4147-A177-3AD203B41FA5}">
                      <a16:colId xmlns:a16="http://schemas.microsoft.com/office/drawing/2014/main" val="4275183468"/>
                    </a:ext>
                  </a:extLst>
                </a:gridCol>
              </a:tblGrid>
              <a:tr h="300033">
                <a:tc gridSpan="3">
                  <a:txBody>
                    <a:bodyPr/>
                    <a:lstStyle/>
                    <a:p>
                      <a:pPr algn="l" fontAlgn="b"/>
                      <a:r>
                        <a:rPr lang="en-US" sz="1100" u="none" strike="noStrike" dirty="0" err="1">
                          <a:effectLst/>
                        </a:rPr>
                        <a:t>Uyumsuzluk</a:t>
                      </a:r>
                      <a:r>
                        <a:rPr lang="en-US" sz="1100" u="none" strike="noStrike" dirty="0">
                          <a:effectLst/>
                        </a:rPr>
                        <a:t> </a:t>
                      </a:r>
                      <a:r>
                        <a:rPr lang="en-US" sz="1100" u="none" strike="noStrike" dirty="0" err="1">
                          <a:effectLst/>
                        </a:rPr>
                        <a:t>Üstünlük</a:t>
                      </a:r>
                      <a:r>
                        <a:rPr lang="en-US" sz="1100" u="none" strike="noStrike" dirty="0">
                          <a:effectLst/>
                        </a:rPr>
                        <a:t> </a:t>
                      </a:r>
                      <a:r>
                        <a:rPr lang="en-US" sz="1100" u="none" strike="noStrike" dirty="0" err="1">
                          <a:effectLst/>
                        </a:rPr>
                        <a:t>Matrisinin</a:t>
                      </a:r>
                      <a:r>
                        <a:rPr lang="en-US" sz="1100" u="none" strike="noStrike" dirty="0">
                          <a:effectLst/>
                        </a:rPr>
                        <a:t> </a:t>
                      </a:r>
                      <a:r>
                        <a:rPr lang="en-US" sz="1100" u="none" strike="noStrike" dirty="0" err="1">
                          <a:effectLst/>
                        </a:rPr>
                        <a:t>Bulunması</a:t>
                      </a:r>
                      <a:endParaRPr lang="en-US" sz="1100" b="0" i="0" u="none" strike="noStrike" dirty="0">
                        <a:solidFill>
                          <a:srgbClr val="000000"/>
                        </a:solidFill>
                        <a:effectLst/>
                        <a:latin typeface="Times New Roman" panose="02020603050405020304" pitchFamily="18"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221289527"/>
                  </a:ext>
                </a:extLst>
              </a:tr>
              <a:tr h="150721">
                <a:tc>
                  <a:txBody>
                    <a:bodyPr/>
                    <a:lstStyle/>
                    <a:p>
                      <a:pPr algn="l" fontAlgn="b"/>
                      <a:r>
                        <a:rPr lang="en-US" sz="1100" u="none" strike="noStrike">
                          <a:effectLst/>
                        </a:rPr>
                        <a:t> </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A</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B</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D</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E</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G</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100" u="none" strike="noStrike">
                          <a:effectLst/>
                        </a:rPr>
                        <a:t>H</a:t>
                      </a:r>
                      <a:endParaRPr lang="en-US" sz="11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76705012"/>
                  </a:ext>
                </a:extLst>
              </a:tr>
              <a:tr h="150721">
                <a:tc>
                  <a:txBody>
                    <a:bodyPr/>
                    <a:lstStyle/>
                    <a:p>
                      <a:pPr algn="ctr" fontAlgn="b"/>
                      <a:r>
                        <a:rPr lang="en-US" sz="1100" u="none" strike="noStrike">
                          <a:effectLst/>
                        </a:rPr>
                        <a:t>A</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solidFill>
                      <a:srgbClr val="FF0000"/>
                    </a:solidFill>
                  </a:tcPr>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0.29</a:t>
                      </a: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extLst>
                  <a:ext uri="{0D108BD9-81ED-4DB2-BD59-A6C34878D82A}">
                    <a16:rowId xmlns:a16="http://schemas.microsoft.com/office/drawing/2014/main" val="1439768571"/>
                  </a:ext>
                </a:extLst>
              </a:tr>
              <a:tr h="155232">
                <a:tc>
                  <a:txBody>
                    <a:bodyPr/>
                    <a:lstStyle/>
                    <a:p>
                      <a:pPr algn="ctr" fontAlgn="b"/>
                      <a:r>
                        <a:rPr lang="en-US" sz="1100" u="none" strike="noStrike">
                          <a:effectLst/>
                        </a:rPr>
                        <a:t>B</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0.83</a:t>
                      </a: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extLst>
                  <a:ext uri="{0D108BD9-81ED-4DB2-BD59-A6C34878D82A}">
                    <a16:rowId xmlns:a16="http://schemas.microsoft.com/office/drawing/2014/main" val="156495681"/>
                  </a:ext>
                </a:extLst>
              </a:tr>
              <a:tr h="150721">
                <a:tc>
                  <a:txBody>
                    <a:bodyPr/>
                    <a:lstStyle/>
                    <a:p>
                      <a:pPr algn="ctr" fontAlgn="b"/>
                      <a:r>
                        <a:rPr lang="en-US" sz="1100" u="none" strike="noStrike">
                          <a:effectLst/>
                        </a:rPr>
                        <a:t>D</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 </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0.16</a:t>
                      </a:r>
                    </a:p>
                  </a:txBody>
                  <a:tcPr marL="0" marR="0" marT="0" marB="0" anchor="b"/>
                </a:tc>
                <a:tc>
                  <a:txBody>
                    <a:bodyPr/>
                    <a:lstStyle/>
                    <a:p>
                      <a:pPr algn="ctr" fontAlgn="b"/>
                      <a:r>
                        <a:rPr lang="en-US" sz="1100" b="0" i="0" u="none" strike="noStrike">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0.38</a:t>
                      </a:r>
                    </a:p>
                  </a:txBody>
                  <a:tcPr marL="0" marR="0" marT="0" marB="0" anchor="b"/>
                </a:tc>
                <a:extLst>
                  <a:ext uri="{0D108BD9-81ED-4DB2-BD59-A6C34878D82A}">
                    <a16:rowId xmlns:a16="http://schemas.microsoft.com/office/drawing/2014/main" val="2710646753"/>
                  </a:ext>
                </a:extLst>
              </a:tr>
              <a:tr h="150721">
                <a:tc>
                  <a:txBody>
                    <a:bodyPr/>
                    <a:lstStyle/>
                    <a:p>
                      <a:pPr algn="ctr" fontAlgn="b"/>
                      <a:r>
                        <a:rPr lang="en-US" sz="1100" u="none" strike="noStrike">
                          <a:effectLst/>
                        </a:rPr>
                        <a:t>E</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88206837"/>
                  </a:ext>
                </a:extLst>
              </a:tr>
              <a:tr h="150721">
                <a:tc>
                  <a:txBody>
                    <a:bodyPr/>
                    <a:lstStyle/>
                    <a:p>
                      <a:pPr algn="ctr" fontAlgn="b"/>
                      <a:r>
                        <a:rPr lang="en-US" sz="1100" u="none" strike="noStrike">
                          <a:effectLst/>
                        </a:rPr>
                        <a:t>G</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75897430"/>
                  </a:ext>
                </a:extLst>
              </a:tr>
              <a:tr h="150721">
                <a:tc>
                  <a:txBody>
                    <a:bodyPr/>
                    <a:lstStyle/>
                    <a:p>
                      <a:pPr algn="ctr" fontAlgn="b"/>
                      <a:r>
                        <a:rPr lang="en-US" sz="1100" u="none" strike="noStrike">
                          <a:effectLst/>
                        </a:rPr>
                        <a:t>H</a:t>
                      </a:r>
                      <a:endParaRPr lang="en-US" sz="11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200761252"/>
                  </a:ext>
                </a:extLst>
              </a:tr>
            </a:tbl>
          </a:graphicData>
        </a:graphic>
      </p:graphicFrame>
      <p:graphicFrame>
        <p:nvGraphicFramePr>
          <p:cNvPr id="10" name="Table 9">
            <a:extLst>
              <a:ext uri="{FF2B5EF4-FFF2-40B4-BE49-F238E27FC236}">
                <a16:creationId xmlns:a16="http://schemas.microsoft.com/office/drawing/2014/main" id="{3528E4E5-8971-4293-AC69-29A0DE7DDB4F}"/>
              </a:ext>
            </a:extLst>
          </p:cNvPr>
          <p:cNvGraphicFramePr>
            <a:graphicFrameLocks noGrp="1"/>
          </p:cNvGraphicFramePr>
          <p:nvPr>
            <p:extLst>
              <p:ext uri="{D42A27DB-BD31-4B8C-83A1-F6EECF244321}">
                <p14:modId xmlns:p14="http://schemas.microsoft.com/office/powerpoint/2010/main" val="784458123"/>
              </p:ext>
            </p:extLst>
          </p:nvPr>
        </p:nvGraphicFramePr>
        <p:xfrm>
          <a:off x="395536" y="4970653"/>
          <a:ext cx="4673600" cy="403860"/>
        </p:xfrm>
        <a:graphic>
          <a:graphicData uri="http://schemas.openxmlformats.org/drawingml/2006/table">
            <a:tbl>
              <a:tblPr>
                <a:tableStyleId>{5C22544A-7EE6-4342-B048-85BDC9FD1C3A}</a:tableStyleId>
              </a:tblPr>
              <a:tblGrid>
                <a:gridCol w="787400">
                  <a:extLst>
                    <a:ext uri="{9D8B030D-6E8A-4147-A177-3AD203B41FA5}">
                      <a16:colId xmlns:a16="http://schemas.microsoft.com/office/drawing/2014/main" val="2190107184"/>
                    </a:ext>
                  </a:extLst>
                </a:gridCol>
                <a:gridCol w="787400">
                  <a:extLst>
                    <a:ext uri="{9D8B030D-6E8A-4147-A177-3AD203B41FA5}">
                      <a16:colId xmlns:a16="http://schemas.microsoft.com/office/drawing/2014/main" val="412388082"/>
                    </a:ext>
                  </a:extLst>
                </a:gridCol>
                <a:gridCol w="787400">
                  <a:extLst>
                    <a:ext uri="{9D8B030D-6E8A-4147-A177-3AD203B41FA5}">
                      <a16:colId xmlns:a16="http://schemas.microsoft.com/office/drawing/2014/main" val="2204950558"/>
                    </a:ext>
                  </a:extLst>
                </a:gridCol>
                <a:gridCol w="787400">
                  <a:extLst>
                    <a:ext uri="{9D8B030D-6E8A-4147-A177-3AD203B41FA5}">
                      <a16:colId xmlns:a16="http://schemas.microsoft.com/office/drawing/2014/main" val="3493238445"/>
                    </a:ext>
                  </a:extLst>
                </a:gridCol>
                <a:gridCol w="736600">
                  <a:extLst>
                    <a:ext uri="{9D8B030D-6E8A-4147-A177-3AD203B41FA5}">
                      <a16:colId xmlns:a16="http://schemas.microsoft.com/office/drawing/2014/main" val="3843077019"/>
                    </a:ext>
                  </a:extLst>
                </a:gridCol>
                <a:gridCol w="787400">
                  <a:extLst>
                    <a:ext uri="{9D8B030D-6E8A-4147-A177-3AD203B41FA5}">
                      <a16:colId xmlns:a16="http://schemas.microsoft.com/office/drawing/2014/main" val="1104527928"/>
                    </a:ext>
                  </a:extLst>
                </a:gridCol>
              </a:tblGrid>
              <a:tr h="20574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0.25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0.25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68337786"/>
                  </a:ext>
                </a:extLst>
              </a:tr>
              <a:tr h="198120">
                <a:tc>
                  <a:txBody>
                    <a:bodyPr/>
                    <a:lstStyle/>
                    <a:p>
                      <a:pPr algn="l" fontAlgn="b"/>
                      <a:r>
                        <a:rPr lang="en-US" sz="1100" u="none" strike="noStrike">
                          <a:effectLst/>
                        </a:rPr>
                        <a:t>A-B</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0.04</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0.06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0.00</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-0.06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-0.04</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28576910"/>
                  </a:ext>
                </a:extLst>
              </a:tr>
            </a:tbl>
          </a:graphicData>
        </a:graphic>
      </p:graphicFrame>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771016E-ECF7-4845-BE13-1042587C5458}"/>
                  </a:ext>
                </a:extLst>
              </p:cNvPr>
              <p:cNvSpPr txBox="1"/>
              <p:nvPr/>
            </p:nvSpPr>
            <p:spPr>
              <a:xfrm>
                <a:off x="251520" y="4069056"/>
                <a:ext cx="6072198" cy="8705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800" b="0" i="1" smtClean="0">
                              <a:latin typeface="Cambria Math" panose="02040503050406030204" pitchFamily="18" charset="0"/>
                            </a:rPr>
                          </m:ctrlPr>
                        </m:sSubPr>
                        <m:e>
                          <m:r>
                            <a:rPr lang="tr-TR" sz="1800" b="0" i="1" smtClean="0">
                              <a:latin typeface="Cambria Math"/>
                            </a:rPr>
                            <m:t>𝑑</m:t>
                          </m:r>
                        </m:e>
                        <m:sub>
                          <m:r>
                            <a:rPr lang="en-US" sz="1800" b="0" i="1" smtClean="0">
                              <a:latin typeface="Cambria Math" panose="02040503050406030204" pitchFamily="18" charset="0"/>
                            </a:rPr>
                            <m:t>𝐴𝐵</m:t>
                          </m:r>
                        </m:sub>
                      </m:sSub>
                      <m:r>
                        <a:rPr lang="tr-TR" sz="1800" b="0" i="1" smtClean="0">
                          <a:latin typeface="Cambria Math"/>
                        </a:rPr>
                        <m:t>=</m:t>
                      </m:r>
                      <m:f>
                        <m:fPr>
                          <m:ctrlPr>
                            <a:rPr lang="tr-TR" sz="1800" b="0" i="1" smtClean="0">
                              <a:latin typeface="Cambria Math" panose="02040503050406030204" pitchFamily="18" charset="0"/>
                            </a:rPr>
                          </m:ctrlPr>
                        </m:fPr>
                        <m:num>
                          <m:func>
                            <m:funcPr>
                              <m:ctrlPr>
                                <a:rPr lang="tr-TR" sz="1800" b="0" i="1" smtClean="0">
                                  <a:latin typeface="Cambria Math" panose="02040503050406030204" pitchFamily="18" charset="0"/>
                                </a:rPr>
                              </m:ctrlPr>
                            </m:funcPr>
                            <m:fName>
                              <m:limLow>
                                <m:limLowPr>
                                  <m:ctrlPr>
                                    <a:rPr lang="tr-TR" sz="1800" b="0" i="1" smtClean="0">
                                      <a:latin typeface="Cambria Math" panose="02040503050406030204" pitchFamily="18" charset="0"/>
                                    </a:rPr>
                                  </m:ctrlPr>
                                </m:limLowPr>
                                <m:e>
                                  <m:r>
                                    <m:rPr>
                                      <m:sty m:val="p"/>
                                    </m:rPr>
                                    <a:rPr lang="tr-TR" sz="1800" b="0" i="0" smtClean="0">
                                      <a:latin typeface="Cambria Math"/>
                                    </a:rPr>
                                    <m:t>max</m:t>
                                  </m:r>
                                </m:e>
                                <m:lim>
                                  <m:r>
                                    <a:rPr lang="tr-TR" sz="1800" b="0" i="1" smtClean="0">
                                      <a:latin typeface="Cambria Math"/>
                                    </a:rPr>
                                    <m:t>𝑗</m:t>
                                  </m:r>
                                  <m:r>
                                    <a:rPr lang="tr-TR" sz="1800" b="0" i="1" smtClean="0">
                                      <a:latin typeface="Cambria Math"/>
                                      <a:ea typeface="Cambria Math"/>
                                    </a:rPr>
                                    <m:t>∈</m:t>
                                  </m:r>
                                  <m:sSub>
                                    <m:sSubPr>
                                      <m:ctrlPr>
                                        <a:rPr lang="tr-TR" sz="1800" b="0" i="1" smtClean="0">
                                          <a:latin typeface="Cambria Math" panose="02040503050406030204" pitchFamily="18" charset="0"/>
                                          <a:ea typeface="Cambria Math"/>
                                        </a:rPr>
                                      </m:ctrlPr>
                                    </m:sSubPr>
                                    <m:e>
                                      <m:r>
                                        <a:rPr lang="tr-TR" sz="1800" b="0" i="1" smtClean="0">
                                          <a:latin typeface="Cambria Math"/>
                                          <a:ea typeface="Cambria Math"/>
                                        </a:rPr>
                                        <m:t>𝐷</m:t>
                                      </m:r>
                                    </m:e>
                                    <m:sub>
                                      <m:r>
                                        <a:rPr lang="tr-TR" sz="1800" b="0" i="1" smtClean="0">
                                          <a:latin typeface="Cambria Math"/>
                                          <a:ea typeface="Cambria Math"/>
                                        </a:rPr>
                                        <m:t>𝑘𝑙</m:t>
                                      </m:r>
                                    </m:sub>
                                  </m:sSub>
                                </m:lim>
                              </m:limLow>
                            </m:fName>
                            <m:e>
                              <m:r>
                                <a:rPr lang="tr-TR" sz="1800" i="1">
                                  <a:latin typeface="Cambria Math"/>
                                </a:rPr>
                                <m:t>|</m:t>
                              </m:r>
                              <m:sSub>
                                <m:sSubPr>
                                  <m:ctrlPr>
                                    <a:rPr lang="tr-TR" sz="1800" i="1">
                                      <a:latin typeface="Cambria Math" panose="02040503050406030204" pitchFamily="18" charset="0"/>
                                    </a:rPr>
                                  </m:ctrlPr>
                                </m:sSubPr>
                                <m:e>
                                  <m:r>
                                    <a:rPr lang="tr-TR" sz="1800" i="1">
                                      <a:latin typeface="Cambria Math"/>
                                    </a:rPr>
                                    <m:t>𝑦</m:t>
                                  </m:r>
                                </m:e>
                                <m:sub>
                                  <m:r>
                                    <a:rPr lang="tr-TR" sz="1800" i="1">
                                      <a:latin typeface="Cambria Math"/>
                                    </a:rPr>
                                    <m:t>𝑘𝑗</m:t>
                                  </m:r>
                                </m:sub>
                              </m:sSub>
                              <m:r>
                                <a:rPr lang="tr-TR" sz="1800" i="1">
                                  <a:latin typeface="Cambria Math"/>
                                </a:rPr>
                                <m:t>−</m:t>
                              </m:r>
                              <m:sSub>
                                <m:sSubPr>
                                  <m:ctrlPr>
                                    <a:rPr lang="tr-TR" sz="1800" i="1">
                                      <a:latin typeface="Cambria Math" panose="02040503050406030204" pitchFamily="18" charset="0"/>
                                    </a:rPr>
                                  </m:ctrlPr>
                                </m:sSubPr>
                                <m:e>
                                  <m:r>
                                    <a:rPr lang="tr-TR" sz="1800" i="1">
                                      <a:latin typeface="Cambria Math"/>
                                    </a:rPr>
                                    <m:t>𝑦</m:t>
                                  </m:r>
                                </m:e>
                                <m:sub>
                                  <m:r>
                                    <a:rPr lang="tr-TR" sz="1800" i="1">
                                      <a:latin typeface="Cambria Math"/>
                                    </a:rPr>
                                    <m:t>𝑙𝑗</m:t>
                                  </m:r>
                                </m:sub>
                              </m:sSub>
                              <m:r>
                                <a:rPr lang="tr-TR" sz="1800" i="1">
                                  <a:latin typeface="Cambria Math"/>
                                </a:rPr>
                                <m:t>|</m:t>
                              </m:r>
                            </m:e>
                          </m:func>
                          <m:r>
                            <a:rPr lang="tr-TR" sz="1800" i="1">
                              <a:latin typeface="Cambria Math"/>
                            </a:rPr>
                            <m:t>⁡</m:t>
                          </m:r>
                        </m:num>
                        <m:den>
                          <m:func>
                            <m:funcPr>
                              <m:ctrlPr>
                                <a:rPr lang="tr-TR" sz="1800" i="1">
                                  <a:latin typeface="Cambria Math" panose="02040503050406030204" pitchFamily="18" charset="0"/>
                                </a:rPr>
                              </m:ctrlPr>
                            </m:funcPr>
                            <m:fName>
                              <m:limLow>
                                <m:limLowPr>
                                  <m:ctrlPr>
                                    <a:rPr lang="tr-TR" sz="1800" i="1">
                                      <a:latin typeface="Cambria Math" panose="02040503050406030204" pitchFamily="18" charset="0"/>
                                    </a:rPr>
                                  </m:ctrlPr>
                                </m:limLowPr>
                                <m:e>
                                  <m:r>
                                    <m:rPr>
                                      <m:sty m:val="p"/>
                                    </m:rPr>
                                    <a:rPr lang="tr-TR" sz="1800">
                                      <a:latin typeface="Cambria Math"/>
                                    </a:rPr>
                                    <m:t>max</m:t>
                                  </m:r>
                                </m:e>
                                <m:lim/>
                              </m:limLow>
                            </m:fName>
                            <m:e>
                              <m:r>
                                <a:rPr lang="tr-TR" sz="1800" i="1">
                                  <a:latin typeface="Cambria Math"/>
                                </a:rPr>
                                <m:t>|</m:t>
                              </m:r>
                              <m:sSub>
                                <m:sSubPr>
                                  <m:ctrlPr>
                                    <a:rPr lang="tr-TR" sz="1800" i="1">
                                      <a:latin typeface="Cambria Math" panose="02040503050406030204" pitchFamily="18" charset="0"/>
                                    </a:rPr>
                                  </m:ctrlPr>
                                </m:sSubPr>
                                <m:e>
                                  <m:r>
                                    <a:rPr lang="tr-TR" sz="1800" i="1">
                                      <a:latin typeface="Cambria Math"/>
                                    </a:rPr>
                                    <m:t>𝑦</m:t>
                                  </m:r>
                                </m:e>
                                <m:sub>
                                  <m:r>
                                    <a:rPr lang="tr-TR" sz="1800" i="1">
                                      <a:latin typeface="Cambria Math"/>
                                    </a:rPr>
                                    <m:t>𝑘𝑗</m:t>
                                  </m:r>
                                </m:sub>
                              </m:sSub>
                              <m:r>
                                <a:rPr lang="tr-TR" sz="1800" i="1">
                                  <a:latin typeface="Cambria Math"/>
                                </a:rPr>
                                <m:t>−</m:t>
                              </m:r>
                              <m:sSub>
                                <m:sSubPr>
                                  <m:ctrlPr>
                                    <a:rPr lang="tr-TR" sz="1800" i="1">
                                      <a:latin typeface="Cambria Math" panose="02040503050406030204" pitchFamily="18" charset="0"/>
                                    </a:rPr>
                                  </m:ctrlPr>
                                </m:sSubPr>
                                <m:e>
                                  <m:r>
                                    <a:rPr lang="tr-TR" sz="1800" i="1">
                                      <a:latin typeface="Cambria Math"/>
                                    </a:rPr>
                                    <m:t>𝑦</m:t>
                                  </m:r>
                                </m:e>
                                <m:sub>
                                  <m:r>
                                    <a:rPr lang="tr-TR" sz="1800" i="1">
                                      <a:latin typeface="Cambria Math"/>
                                    </a:rPr>
                                    <m:t>𝑙𝑗</m:t>
                                  </m:r>
                                </m:sub>
                              </m:sSub>
                              <m:r>
                                <a:rPr lang="tr-TR" sz="1800" i="1">
                                  <a:latin typeface="Cambria Math"/>
                                </a:rPr>
                                <m:t>|</m:t>
                              </m:r>
                            </m:e>
                          </m:func>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m:rPr>
                              <m:sty m:val="p"/>
                            </m:rPr>
                            <a:rPr lang="en-US" sz="1800" b="0" i="0" smtClean="0">
                              <a:latin typeface="Cambria Math" panose="02040503050406030204" pitchFamily="18" charset="0"/>
                            </a:rPr>
                            <m:t>max</m:t>
                          </m:r>
                          <m:r>
                            <a:rPr lang="en-US" sz="1800" b="0" i="1" smtClean="0">
                              <a:latin typeface="Cambria Math" panose="02040503050406030204" pitchFamily="18" charset="0"/>
                            </a:rPr>
                            <m:t>⁡(0,05;0,05)</m:t>
                          </m:r>
                        </m:num>
                        <m:den>
                          <m:func>
                            <m:funcPr>
                              <m:ctrlPr>
                                <a:rPr lang="en-US" sz="1800" b="0" i="1" smtClean="0">
                                  <a:latin typeface="Cambria Math" panose="02040503050406030204" pitchFamily="18" charset="0"/>
                                </a:rPr>
                              </m:ctrlPr>
                            </m:funcPr>
                            <m:fName>
                              <m:r>
                                <m:rPr>
                                  <m:sty m:val="p"/>
                                </m:rPr>
                                <a:rPr lang="en-US" sz="1800" b="0" i="0" smtClean="0">
                                  <a:latin typeface="Cambria Math" panose="02040503050406030204" pitchFamily="18" charset="0"/>
                                </a:rPr>
                                <m:t>max</m:t>
                              </m:r>
                            </m:fName>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0,03;0,05;0;0,05;0,05</m:t>
                                  </m:r>
                                </m:e>
                              </m:d>
                            </m:e>
                          </m:func>
                        </m:den>
                      </m:f>
                      <m:r>
                        <a:rPr lang="en-US" sz="1800" b="0" i="1" smtClean="0">
                          <a:latin typeface="Cambria Math" panose="02040503050406030204" pitchFamily="18" charset="0"/>
                        </a:rPr>
                        <m:t>=1</m:t>
                      </m:r>
                    </m:oMath>
                  </m:oMathPara>
                </a14:m>
                <a:endParaRPr lang="en-US" dirty="0"/>
              </a:p>
            </p:txBody>
          </p:sp>
        </mc:Choice>
        <mc:Fallback xmlns="">
          <p:sp>
            <p:nvSpPr>
              <p:cNvPr id="17" name="TextBox 16">
                <a:extLst>
                  <a:ext uri="{FF2B5EF4-FFF2-40B4-BE49-F238E27FC236}">
                    <a16:creationId xmlns:a16="http://schemas.microsoft.com/office/drawing/2014/main" id="{9771016E-ECF7-4845-BE13-1042587C5458}"/>
                  </a:ext>
                </a:extLst>
              </p:cNvPr>
              <p:cNvSpPr txBox="1">
                <a:spLocks noRot="1" noChangeAspect="1" noMove="1" noResize="1" noEditPoints="1" noAdjustHandles="1" noChangeArrowheads="1" noChangeShapeType="1" noTextEdit="1"/>
              </p:cNvSpPr>
              <p:nvPr/>
            </p:nvSpPr>
            <p:spPr>
              <a:xfrm>
                <a:off x="251520" y="4069056"/>
                <a:ext cx="6072198" cy="870559"/>
              </a:xfrm>
              <a:prstGeom prst="rect">
                <a:avLst/>
              </a:prstGeom>
              <a:blipFill>
                <a:blip r:embed="rId3"/>
                <a:stretch>
                  <a:fillRect/>
                </a:stretch>
              </a:blipFill>
            </p:spPr>
            <p:txBody>
              <a:bodyPr/>
              <a:lstStyle/>
              <a:p>
                <a:r>
                  <a:rPr lang="en-US">
                    <a:noFill/>
                  </a:rPr>
                  <a:t> </a:t>
                </a:r>
              </a:p>
            </p:txBody>
          </p:sp>
        </mc:Fallback>
      </mc:AlternateContent>
      <p:graphicFrame>
        <p:nvGraphicFramePr>
          <p:cNvPr id="18" name="Table 17">
            <a:extLst>
              <a:ext uri="{FF2B5EF4-FFF2-40B4-BE49-F238E27FC236}">
                <a16:creationId xmlns:a16="http://schemas.microsoft.com/office/drawing/2014/main" id="{9DCFB3B7-0585-4187-B798-B9B6BA6FA4BE}"/>
              </a:ext>
            </a:extLst>
          </p:cNvPr>
          <p:cNvGraphicFramePr>
            <a:graphicFrameLocks noGrp="1"/>
          </p:cNvGraphicFramePr>
          <p:nvPr>
            <p:extLst>
              <p:ext uri="{D42A27DB-BD31-4B8C-83A1-F6EECF244321}">
                <p14:modId xmlns:p14="http://schemas.microsoft.com/office/powerpoint/2010/main" val="1054669582"/>
              </p:ext>
            </p:extLst>
          </p:nvPr>
        </p:nvGraphicFramePr>
        <p:xfrm>
          <a:off x="457200" y="1600200"/>
          <a:ext cx="6995120" cy="944880"/>
        </p:xfrm>
        <a:graphic>
          <a:graphicData uri="http://schemas.openxmlformats.org/drawingml/2006/table">
            <a:tbl>
              <a:tblPr>
                <a:tableStyleId>{5C22544A-7EE6-4342-B048-85BDC9FD1C3A}</a:tableStyleId>
              </a:tblPr>
              <a:tblGrid>
                <a:gridCol w="1484232">
                  <a:extLst>
                    <a:ext uri="{9D8B030D-6E8A-4147-A177-3AD203B41FA5}">
                      <a16:colId xmlns:a16="http://schemas.microsoft.com/office/drawing/2014/main" val="3050470978"/>
                    </a:ext>
                  </a:extLst>
                </a:gridCol>
                <a:gridCol w="1051329">
                  <a:extLst>
                    <a:ext uri="{9D8B030D-6E8A-4147-A177-3AD203B41FA5}">
                      <a16:colId xmlns:a16="http://schemas.microsoft.com/office/drawing/2014/main" val="450469221"/>
                    </a:ext>
                  </a:extLst>
                </a:gridCol>
                <a:gridCol w="1051329">
                  <a:extLst>
                    <a:ext uri="{9D8B030D-6E8A-4147-A177-3AD203B41FA5}">
                      <a16:colId xmlns:a16="http://schemas.microsoft.com/office/drawing/2014/main" val="44335660"/>
                    </a:ext>
                  </a:extLst>
                </a:gridCol>
                <a:gridCol w="1051329">
                  <a:extLst>
                    <a:ext uri="{9D8B030D-6E8A-4147-A177-3AD203B41FA5}">
                      <a16:colId xmlns:a16="http://schemas.microsoft.com/office/drawing/2014/main" val="4094852461"/>
                    </a:ext>
                  </a:extLst>
                </a:gridCol>
                <a:gridCol w="1051329">
                  <a:extLst>
                    <a:ext uri="{9D8B030D-6E8A-4147-A177-3AD203B41FA5}">
                      <a16:colId xmlns:a16="http://schemas.microsoft.com/office/drawing/2014/main" val="3785587045"/>
                    </a:ext>
                  </a:extLst>
                </a:gridCol>
                <a:gridCol w="1305572">
                  <a:extLst>
                    <a:ext uri="{9D8B030D-6E8A-4147-A177-3AD203B41FA5}">
                      <a16:colId xmlns:a16="http://schemas.microsoft.com/office/drawing/2014/main" val="4158161720"/>
                    </a:ext>
                  </a:extLst>
                </a:gridCol>
              </a:tblGrid>
              <a:tr h="457200">
                <a:tc>
                  <a:txBody>
                    <a:bodyPr/>
                    <a:lstStyle/>
                    <a:p>
                      <a:pPr algn="ctr" fontAlgn="b"/>
                      <a:r>
                        <a:rPr lang="en-US" sz="1600" u="none" strike="noStrike" dirty="0" err="1">
                          <a:effectLst/>
                        </a:rPr>
                        <a:t>Alternatifler</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K1</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K2</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K3</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K4</a:t>
                      </a:r>
                      <a:endParaRPr lang="en-US" sz="1600" b="0" i="0" u="none" strike="noStrike" dirty="0">
                        <a:solidFill>
                          <a:srgbClr val="00B05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K5</a:t>
                      </a:r>
                      <a:endParaRPr lang="en-US" sz="1600" b="0" i="0" u="none" strike="noStrike" dirty="0">
                        <a:solidFill>
                          <a:srgbClr val="00B05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91069399"/>
                  </a:ext>
                </a:extLst>
              </a:tr>
              <a:tr h="228600">
                <a:tc>
                  <a:txBody>
                    <a:bodyPr/>
                    <a:lstStyle/>
                    <a:p>
                      <a:pPr algn="ctr" fontAlgn="b"/>
                      <a:r>
                        <a:rPr lang="en-US" sz="1600" u="none" strike="noStrike" dirty="0">
                          <a:effectLst/>
                        </a:rPr>
                        <a:t>A</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0.11</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0.09</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0.04</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0.06</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0.05</a:t>
                      </a:r>
                      <a:endParaRPr lang="en-US" sz="1600" b="0" i="0" u="none" strike="noStrike" dirty="0">
                        <a:solidFill>
                          <a:srgbClr val="FF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98127069"/>
                  </a:ext>
                </a:extLst>
              </a:tr>
              <a:tr h="228600">
                <a:tc>
                  <a:txBody>
                    <a:bodyPr/>
                    <a:lstStyle/>
                    <a:p>
                      <a:pPr algn="ctr" fontAlgn="b"/>
                      <a:r>
                        <a:rPr lang="en-US" sz="1600" u="none" strike="noStrike">
                          <a:effectLst/>
                        </a:rPr>
                        <a:t>B</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solidFill>
                            <a:srgbClr val="FF0000"/>
                          </a:solidFill>
                          <a:effectLst/>
                        </a:rPr>
                        <a:t>0.08</a:t>
                      </a:r>
                      <a:endParaRPr lang="en-US" sz="16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a:solidFill>
                            <a:srgbClr val="FF0000"/>
                          </a:solidFill>
                          <a:effectLst/>
                        </a:rPr>
                        <a:t>0.04</a:t>
                      </a:r>
                      <a:endParaRPr lang="en-US" sz="16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0.04</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0.11</a:t>
                      </a:r>
                      <a:endParaRPr lang="en-US" sz="16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solidFill>
                            <a:srgbClr val="FF0000"/>
                          </a:solidFill>
                          <a:effectLst/>
                        </a:rPr>
                        <a:t>0.10</a:t>
                      </a:r>
                      <a:endParaRPr lang="en-US" sz="1600" b="0" i="0" u="none" strike="noStrike" dirty="0">
                        <a:solidFill>
                          <a:srgbClr val="FF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241803152"/>
                  </a:ext>
                </a:extLst>
              </a:tr>
            </a:tbl>
          </a:graphicData>
        </a:graphic>
      </p:graphicFrame>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1D45B72-04D6-4DA0-8D02-084BB3089D08}"/>
                  </a:ext>
                </a:extLst>
              </p:cNvPr>
              <p:cNvSpPr txBox="1"/>
              <p:nvPr/>
            </p:nvSpPr>
            <p:spPr>
              <a:xfrm>
                <a:off x="35382" y="3044108"/>
                <a:ext cx="6072198" cy="391646"/>
              </a:xfrm>
              <a:prstGeom prst="rect">
                <a:avLst/>
              </a:prstGeom>
              <a:noFill/>
            </p:spPr>
            <p:txBody>
              <a:bodyPr wrap="square">
                <a:spAutoFit/>
              </a:bodyPr>
              <a:lstStyle/>
              <a:p>
                <a:pPr marL="400050" lvl="1" indent="0">
                  <a:buNone/>
                </a:pPr>
                <a14:m>
                  <m:oMathPara xmlns:m="http://schemas.openxmlformats.org/officeDocument/2006/math">
                    <m:oMathParaPr>
                      <m:jc m:val="centerGroup"/>
                    </m:oMathParaPr>
                    <m:oMath xmlns:m="http://schemas.openxmlformats.org/officeDocument/2006/math">
                      <m:sSub>
                        <m:sSubPr>
                          <m:ctrlPr>
                            <a:rPr lang="tr-TR" sz="1800" b="0" i="1" dirty="0" smtClean="0">
                              <a:latin typeface="Cambria Math" panose="02040503050406030204" pitchFamily="18" charset="0"/>
                            </a:rPr>
                          </m:ctrlPr>
                        </m:sSubPr>
                        <m:e>
                          <m:r>
                            <a:rPr lang="tr-TR" sz="1800" i="1" dirty="0" smtClean="0">
                              <a:latin typeface="Cambria Math"/>
                            </a:rPr>
                            <m:t>𝐷</m:t>
                          </m:r>
                        </m:e>
                        <m:sub>
                          <m:r>
                            <a:rPr lang="en-US" sz="1800" b="0" i="1" dirty="0" smtClean="0">
                              <a:latin typeface="Cambria Math" panose="02040503050406030204" pitchFamily="18" charset="0"/>
                            </a:rPr>
                            <m:t>𝐴𝐵</m:t>
                          </m:r>
                        </m:sub>
                      </m:sSub>
                      <m:r>
                        <a:rPr lang="tr-TR" sz="1800" i="1" dirty="0" smtClean="0">
                          <a:latin typeface="Cambria Math"/>
                        </a:rPr>
                        <m:t> = {</m:t>
                      </m:r>
                      <m:r>
                        <a:rPr lang="tr-TR" sz="1800" i="1" dirty="0" smtClean="0">
                          <a:latin typeface="Cambria Math"/>
                        </a:rPr>
                        <m:t>𝑗</m:t>
                      </m:r>
                      <m:r>
                        <a:rPr lang="tr-TR" sz="1800" i="1" dirty="0" smtClean="0">
                          <a:latin typeface="Cambria Math"/>
                        </a:rPr>
                        <m:t>, </m:t>
                      </m:r>
                      <m:sSub>
                        <m:sSubPr>
                          <m:ctrlPr>
                            <a:rPr lang="tr-TR" sz="1800" b="0" i="1" dirty="0" smtClean="0">
                              <a:latin typeface="Cambria Math" panose="02040503050406030204" pitchFamily="18" charset="0"/>
                            </a:rPr>
                          </m:ctrlPr>
                        </m:sSubPr>
                        <m:e>
                          <m:r>
                            <a:rPr lang="tr-TR" sz="1800" i="1" dirty="0" smtClean="0">
                              <a:latin typeface="Cambria Math"/>
                            </a:rPr>
                            <m:t>𝑦</m:t>
                          </m:r>
                        </m:e>
                        <m:sub>
                          <m:r>
                            <a:rPr lang="en-US" sz="1800" b="0" i="1" dirty="0" smtClean="0">
                              <a:latin typeface="Cambria Math" panose="02040503050406030204" pitchFamily="18" charset="0"/>
                            </a:rPr>
                            <m:t>𝐴</m:t>
                          </m:r>
                          <m:r>
                            <a:rPr lang="tr-TR" sz="1800" i="1" dirty="0" smtClean="0">
                              <a:latin typeface="Cambria Math"/>
                            </a:rPr>
                            <m:t>𝑗</m:t>
                          </m:r>
                        </m:sub>
                      </m:sSub>
                      <m:r>
                        <a:rPr lang="tr-TR" sz="1800" i="1" dirty="0" smtClean="0">
                          <a:latin typeface="Cambria Math"/>
                          <a:ea typeface="Cambria Math"/>
                        </a:rPr>
                        <m:t>&lt;</m:t>
                      </m:r>
                      <m:r>
                        <a:rPr lang="tr-TR" sz="1800" i="1" dirty="0" smtClean="0">
                          <a:latin typeface="Cambria Math"/>
                        </a:rPr>
                        <m:t> </m:t>
                      </m:r>
                      <m:sSub>
                        <m:sSubPr>
                          <m:ctrlPr>
                            <a:rPr lang="tr-TR" sz="1800" b="0" i="1" dirty="0" smtClean="0">
                              <a:latin typeface="Cambria Math" panose="02040503050406030204" pitchFamily="18" charset="0"/>
                              <a:ea typeface="Cambria Math"/>
                            </a:rPr>
                          </m:ctrlPr>
                        </m:sSubPr>
                        <m:e>
                          <m:r>
                            <a:rPr lang="tr-TR" sz="1800" i="1" dirty="0" smtClean="0">
                              <a:latin typeface="Cambria Math"/>
                            </a:rPr>
                            <m:t>𝑦</m:t>
                          </m:r>
                        </m:e>
                        <m:sub>
                          <m:r>
                            <a:rPr lang="en-US" sz="1800" b="0" i="1" dirty="0" smtClean="0">
                              <a:latin typeface="Cambria Math" panose="02040503050406030204" pitchFamily="18" charset="0"/>
                            </a:rPr>
                            <m:t>𝐵</m:t>
                          </m:r>
                          <m:r>
                            <a:rPr lang="tr-TR" sz="1800" i="1" dirty="0" smtClean="0">
                              <a:latin typeface="Cambria Math"/>
                            </a:rPr>
                            <m:t>𝑗</m:t>
                          </m:r>
                        </m:sub>
                      </m:sSub>
                      <m:r>
                        <a:rPr lang="tr-TR" sz="1800" i="1" dirty="0" smtClean="0">
                          <a:latin typeface="Cambria Math"/>
                        </a:rPr>
                        <m:t>}, </m:t>
                      </m:r>
                      <m:r>
                        <a:rPr lang="tr-TR" sz="1800" b="0" i="1" dirty="0" smtClean="0">
                          <a:latin typeface="Cambria Math"/>
                        </a:rPr>
                        <m:t>    </m:t>
                      </m:r>
                      <m:r>
                        <a:rPr lang="tr-TR" sz="1800" i="1" dirty="0" smtClean="0">
                          <a:latin typeface="Cambria Math"/>
                        </a:rPr>
                        <m:t>( </m:t>
                      </m:r>
                      <m:r>
                        <a:rPr lang="tr-TR" sz="1800" i="1" dirty="0" smtClean="0">
                          <a:latin typeface="Cambria Math"/>
                        </a:rPr>
                        <m:t>𝑗</m:t>
                      </m:r>
                      <m:r>
                        <a:rPr lang="tr-TR" sz="1800" i="1" dirty="0" smtClean="0">
                          <a:latin typeface="Cambria Math"/>
                        </a:rPr>
                        <m:t> = 1,2,3,….., </m:t>
                      </m:r>
                      <m:r>
                        <a:rPr lang="tr-TR" sz="1800" i="1" dirty="0" smtClean="0">
                          <a:latin typeface="Cambria Math"/>
                        </a:rPr>
                        <m:t>𝑛</m:t>
                      </m:r>
                      <m:r>
                        <a:rPr lang="tr-TR" sz="1800" i="1" dirty="0" smtClean="0">
                          <a:latin typeface="Cambria Math"/>
                        </a:rPr>
                        <m:t>).</m:t>
                      </m:r>
                    </m:oMath>
                  </m:oMathPara>
                </a14:m>
                <a:endParaRPr lang="tr-TR" sz="1800" dirty="0">
                  <a:latin typeface="Book Antiqua" pitchFamily="18" charset="0"/>
                </a:endParaRPr>
              </a:p>
            </p:txBody>
          </p:sp>
        </mc:Choice>
        <mc:Fallback xmlns="">
          <p:sp>
            <p:nvSpPr>
              <p:cNvPr id="20" name="TextBox 19">
                <a:extLst>
                  <a:ext uri="{FF2B5EF4-FFF2-40B4-BE49-F238E27FC236}">
                    <a16:creationId xmlns:a16="http://schemas.microsoft.com/office/drawing/2014/main" id="{E1D45B72-04D6-4DA0-8D02-084BB3089D08}"/>
                  </a:ext>
                </a:extLst>
              </p:cNvPr>
              <p:cNvSpPr txBox="1">
                <a:spLocks noRot="1" noChangeAspect="1" noMove="1" noResize="1" noEditPoints="1" noAdjustHandles="1" noChangeArrowheads="1" noChangeShapeType="1" noTextEdit="1"/>
              </p:cNvSpPr>
              <p:nvPr/>
            </p:nvSpPr>
            <p:spPr>
              <a:xfrm>
                <a:off x="35382" y="3044108"/>
                <a:ext cx="6072198" cy="391646"/>
              </a:xfrm>
              <a:prstGeom prst="rect">
                <a:avLst/>
              </a:prstGeom>
              <a:blipFill>
                <a:blip r:embed="rId4"/>
                <a:stretch>
                  <a:fillRect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7F09554-72C3-441B-B167-2BC85B523B48}"/>
                  </a:ext>
                </a:extLst>
              </p:cNvPr>
              <p:cNvSpPr txBox="1"/>
              <p:nvPr/>
            </p:nvSpPr>
            <p:spPr>
              <a:xfrm>
                <a:off x="-632826" y="3462889"/>
                <a:ext cx="458758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800" b="0" i="1" dirty="0" smtClean="0">
                              <a:latin typeface="Cambria Math" panose="02040503050406030204" pitchFamily="18" charset="0"/>
                            </a:rPr>
                          </m:ctrlPr>
                        </m:sSubPr>
                        <m:e>
                          <m:r>
                            <a:rPr lang="tr-TR" sz="1800" i="1" dirty="0" smtClean="0">
                              <a:latin typeface="Cambria Math"/>
                            </a:rPr>
                            <m:t>𝐷</m:t>
                          </m:r>
                        </m:e>
                        <m:sub>
                          <m:r>
                            <a:rPr lang="en-US" sz="1800" b="0" i="1" dirty="0" smtClean="0">
                              <a:latin typeface="Cambria Math" panose="02040503050406030204" pitchFamily="18" charset="0"/>
                            </a:rPr>
                            <m:t>𝐴𝐵</m:t>
                          </m:r>
                        </m:sub>
                      </m:sSub>
                      <m:r>
                        <a:rPr lang="tr-TR" sz="1800" i="1" dirty="0" smtClean="0">
                          <a:latin typeface="Cambria Math"/>
                        </a:rPr>
                        <m:t> = {</m:t>
                      </m:r>
                      <m:r>
                        <a:rPr lang="en-US" sz="1800" b="0" i="1" dirty="0" smtClean="0">
                          <a:latin typeface="Cambria Math" panose="02040503050406030204" pitchFamily="18" charset="0"/>
                        </a:rPr>
                        <m:t>𝐾</m:t>
                      </m:r>
                      <m:r>
                        <a:rPr lang="en-US" sz="1800" b="0" i="1" dirty="0" smtClean="0">
                          <a:latin typeface="Cambria Math" panose="02040503050406030204" pitchFamily="18" charset="0"/>
                        </a:rPr>
                        <m:t>4,</m:t>
                      </m:r>
                      <m:r>
                        <a:rPr lang="en-US" sz="1800" b="0" i="1" dirty="0" smtClean="0">
                          <a:latin typeface="Cambria Math" panose="02040503050406030204" pitchFamily="18" charset="0"/>
                        </a:rPr>
                        <m:t>𝐾</m:t>
                      </m:r>
                      <m:r>
                        <a:rPr lang="en-US" sz="1800" b="0" i="1" dirty="0" smtClean="0">
                          <a:latin typeface="Cambria Math" panose="02040503050406030204" pitchFamily="18" charset="0"/>
                        </a:rPr>
                        <m:t>5}, </m:t>
                      </m:r>
                    </m:oMath>
                  </m:oMathPara>
                </a14:m>
                <a:endParaRPr lang="en-US" dirty="0"/>
              </a:p>
            </p:txBody>
          </p:sp>
        </mc:Choice>
        <mc:Fallback xmlns="">
          <p:sp>
            <p:nvSpPr>
              <p:cNvPr id="22" name="TextBox 21">
                <a:extLst>
                  <a:ext uri="{FF2B5EF4-FFF2-40B4-BE49-F238E27FC236}">
                    <a16:creationId xmlns:a16="http://schemas.microsoft.com/office/drawing/2014/main" id="{77F09554-72C3-441B-B167-2BC85B523B48}"/>
                  </a:ext>
                </a:extLst>
              </p:cNvPr>
              <p:cNvSpPr txBox="1">
                <a:spLocks noRot="1" noChangeAspect="1" noMove="1" noResize="1" noEditPoints="1" noAdjustHandles="1" noChangeArrowheads="1" noChangeShapeType="1" noTextEdit="1"/>
              </p:cNvSpPr>
              <p:nvPr/>
            </p:nvSpPr>
            <p:spPr>
              <a:xfrm>
                <a:off x="-632826" y="3462889"/>
                <a:ext cx="4587586" cy="369332"/>
              </a:xfrm>
              <a:prstGeom prst="rect">
                <a:avLst/>
              </a:prstGeom>
              <a:blipFill>
                <a:blip r:embed="rId5"/>
                <a:stretch>
                  <a:fillRect b="-14754"/>
                </a:stretch>
              </a:blipFill>
            </p:spPr>
            <p:txBody>
              <a:bodyPr/>
              <a:lstStyle/>
              <a:p>
                <a:r>
                  <a:rPr lang="en-US">
                    <a:noFill/>
                  </a:rPr>
                  <a:t> </a:t>
                </a:r>
              </a:p>
            </p:txBody>
          </p:sp>
        </mc:Fallback>
      </mc:AlternateContent>
    </p:spTree>
    <p:extLst>
      <p:ext uri="{BB962C8B-B14F-4D97-AF65-F5344CB8AC3E}">
        <p14:creationId xmlns:p14="http://schemas.microsoft.com/office/powerpoint/2010/main" val="267683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4000" dirty="0" err="1">
                <a:latin typeface="Book Antiqua" pitchFamily="18" charset="0"/>
              </a:rPr>
              <a:t>Uygulama</a:t>
            </a:r>
            <a:endParaRPr lang="tr-TR" sz="4000" dirty="0">
              <a:latin typeface="Book Antiqua" pitchFamily="18" charset="0"/>
            </a:endParaRPr>
          </a:p>
        </p:txBody>
      </p:sp>
      <p:sp>
        <p:nvSpPr>
          <p:cNvPr id="3" name="Content Placeholder 2">
            <a:extLst>
              <a:ext uri="{FF2B5EF4-FFF2-40B4-BE49-F238E27FC236}">
                <a16:creationId xmlns:a16="http://schemas.microsoft.com/office/drawing/2014/main" id="{0878C38F-8965-41EC-92BB-F8DA062DDE11}"/>
              </a:ext>
            </a:extLst>
          </p:cNvPr>
          <p:cNvSpPr>
            <a:spLocks noGrp="1"/>
          </p:cNvSpPr>
          <p:nvPr>
            <p:ph idx="1"/>
          </p:nvPr>
        </p:nvSpPr>
        <p:spPr/>
        <p:txBody>
          <a:bodyPr/>
          <a:lstStyle/>
          <a:p>
            <a:r>
              <a:rPr lang="en-US" dirty="0" err="1"/>
              <a:t>Uyum</a:t>
            </a:r>
            <a:r>
              <a:rPr lang="en-US" dirty="0"/>
              <a:t> </a:t>
            </a:r>
            <a:r>
              <a:rPr lang="en-US" dirty="0" err="1"/>
              <a:t>Üstünlük</a:t>
            </a:r>
            <a:r>
              <a:rPr lang="en-US" dirty="0"/>
              <a:t> </a:t>
            </a:r>
            <a:r>
              <a:rPr lang="en-US" dirty="0" err="1"/>
              <a:t>ve</a:t>
            </a:r>
            <a:r>
              <a:rPr lang="en-US" dirty="0"/>
              <a:t> </a:t>
            </a:r>
            <a:r>
              <a:rPr lang="en-US" dirty="0" err="1"/>
              <a:t>Uyumsuzluk</a:t>
            </a:r>
            <a:r>
              <a:rPr lang="en-US" dirty="0"/>
              <a:t> </a:t>
            </a:r>
            <a:r>
              <a:rPr lang="en-US" dirty="0" err="1"/>
              <a:t>Üstünlük</a:t>
            </a:r>
            <a:r>
              <a:rPr lang="en-US" dirty="0"/>
              <a:t> </a:t>
            </a:r>
            <a:r>
              <a:rPr lang="en-US" dirty="0" err="1"/>
              <a:t>matrislerindeki</a:t>
            </a:r>
            <a:r>
              <a:rPr lang="en-US" dirty="0"/>
              <a:t> </a:t>
            </a:r>
            <a:r>
              <a:rPr lang="en-US" dirty="0" err="1"/>
              <a:t>değerlerin</a:t>
            </a:r>
            <a:r>
              <a:rPr lang="en-US" dirty="0"/>
              <a:t> </a:t>
            </a:r>
            <a:r>
              <a:rPr lang="en-US" dirty="0" err="1"/>
              <a:t>ortalamadan</a:t>
            </a:r>
            <a:r>
              <a:rPr lang="en-US" dirty="0"/>
              <a:t> </a:t>
            </a:r>
            <a:r>
              <a:rPr lang="en-US" dirty="0" err="1"/>
              <a:t>yüksek</a:t>
            </a:r>
            <a:r>
              <a:rPr lang="en-US" dirty="0"/>
              <a:t> </a:t>
            </a:r>
            <a:r>
              <a:rPr lang="en-US" dirty="0" err="1"/>
              <a:t>olması</a:t>
            </a:r>
            <a:r>
              <a:rPr lang="en-US" dirty="0"/>
              <a:t> </a:t>
            </a:r>
            <a:r>
              <a:rPr lang="en-US" dirty="0" err="1"/>
              <a:t>durumunda</a:t>
            </a:r>
            <a:r>
              <a:rPr lang="en-US" dirty="0"/>
              <a:t> 1, </a:t>
            </a:r>
            <a:r>
              <a:rPr lang="en-US" dirty="0" err="1"/>
              <a:t>diğer</a:t>
            </a:r>
            <a:r>
              <a:rPr lang="en-US" dirty="0"/>
              <a:t> </a:t>
            </a:r>
            <a:r>
              <a:rPr lang="en-US" dirty="0" err="1"/>
              <a:t>durumda</a:t>
            </a:r>
            <a:r>
              <a:rPr lang="en-US" dirty="0"/>
              <a:t> 0 </a:t>
            </a:r>
            <a:r>
              <a:rPr lang="en-US" dirty="0" err="1"/>
              <a:t>olacak</a:t>
            </a:r>
            <a:r>
              <a:rPr lang="en-US" dirty="0"/>
              <a:t> </a:t>
            </a:r>
            <a:r>
              <a:rPr lang="en-US" dirty="0" err="1"/>
              <a:t>şekilde</a:t>
            </a:r>
            <a:r>
              <a:rPr lang="en-US" dirty="0"/>
              <a:t> </a:t>
            </a:r>
            <a:r>
              <a:rPr lang="en-US" dirty="0" err="1"/>
              <a:t>oluşturulan</a:t>
            </a:r>
            <a:r>
              <a:rPr lang="en-US" dirty="0"/>
              <a:t> c </a:t>
            </a:r>
            <a:r>
              <a:rPr lang="en-US" dirty="0" err="1"/>
              <a:t>ve</a:t>
            </a:r>
            <a:r>
              <a:rPr lang="en-US" dirty="0"/>
              <a:t> d </a:t>
            </a:r>
            <a:r>
              <a:rPr lang="en-US" dirty="0" err="1"/>
              <a:t>matrisleri</a:t>
            </a:r>
            <a:r>
              <a:rPr lang="en-US" dirty="0"/>
              <a:t> </a:t>
            </a:r>
            <a:r>
              <a:rPr lang="en-US" dirty="0" err="1"/>
              <a:t>karşılıklı</a:t>
            </a:r>
            <a:r>
              <a:rPr lang="en-US" dirty="0"/>
              <a:t> </a:t>
            </a:r>
            <a:r>
              <a:rPr lang="en-US" dirty="0" err="1"/>
              <a:t>olarak</a:t>
            </a:r>
            <a:r>
              <a:rPr lang="en-US" dirty="0"/>
              <a:t> </a:t>
            </a:r>
            <a:r>
              <a:rPr lang="en-US" dirty="0" err="1"/>
              <a:t>çarpılarak</a:t>
            </a:r>
            <a:r>
              <a:rPr lang="en-US" dirty="0"/>
              <a:t> E </a:t>
            </a:r>
            <a:r>
              <a:rPr lang="en-US" dirty="0" err="1"/>
              <a:t>matrisi</a:t>
            </a:r>
            <a:r>
              <a:rPr lang="en-US" dirty="0"/>
              <a:t> </a:t>
            </a:r>
            <a:r>
              <a:rPr lang="en-US" dirty="0" err="1"/>
              <a:t>elde</a:t>
            </a:r>
            <a:r>
              <a:rPr lang="en-US" dirty="0"/>
              <a:t> </a:t>
            </a:r>
            <a:r>
              <a:rPr lang="en-US" dirty="0" err="1"/>
              <a:t>edilir</a:t>
            </a:r>
            <a:r>
              <a:rPr lang="en-US" dirty="0"/>
              <a:t>.</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38</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VI</a:t>
            </a:r>
          </a:p>
        </p:txBody>
      </p:sp>
      <p:graphicFrame>
        <p:nvGraphicFramePr>
          <p:cNvPr id="19" name="Table 18">
            <a:extLst>
              <a:ext uri="{FF2B5EF4-FFF2-40B4-BE49-F238E27FC236}">
                <a16:creationId xmlns:a16="http://schemas.microsoft.com/office/drawing/2014/main" id="{93DC7377-248C-4896-BB49-C8D86778BCBC}"/>
              </a:ext>
            </a:extLst>
          </p:cNvPr>
          <p:cNvGraphicFramePr>
            <a:graphicFrameLocks noGrp="1"/>
          </p:cNvGraphicFramePr>
          <p:nvPr>
            <p:extLst>
              <p:ext uri="{D42A27DB-BD31-4B8C-83A1-F6EECF244321}">
                <p14:modId xmlns:p14="http://schemas.microsoft.com/office/powerpoint/2010/main" val="2291602288"/>
              </p:ext>
            </p:extLst>
          </p:nvPr>
        </p:nvGraphicFramePr>
        <p:xfrm>
          <a:off x="2411760" y="4365104"/>
          <a:ext cx="3672273" cy="1512168"/>
        </p:xfrm>
        <a:graphic>
          <a:graphicData uri="http://schemas.openxmlformats.org/drawingml/2006/table">
            <a:tbl>
              <a:tblPr>
                <a:tableStyleId>{7DF18680-E054-41AD-8BC1-D1AEF772440D}</a:tableStyleId>
              </a:tblPr>
              <a:tblGrid>
                <a:gridCol w="618729">
                  <a:extLst>
                    <a:ext uri="{9D8B030D-6E8A-4147-A177-3AD203B41FA5}">
                      <a16:colId xmlns:a16="http://schemas.microsoft.com/office/drawing/2014/main" val="3929812291"/>
                    </a:ext>
                  </a:extLst>
                </a:gridCol>
                <a:gridCol w="438266">
                  <a:extLst>
                    <a:ext uri="{9D8B030D-6E8A-4147-A177-3AD203B41FA5}">
                      <a16:colId xmlns:a16="http://schemas.microsoft.com/office/drawing/2014/main" val="1665246373"/>
                    </a:ext>
                  </a:extLst>
                </a:gridCol>
                <a:gridCol w="438266">
                  <a:extLst>
                    <a:ext uri="{9D8B030D-6E8A-4147-A177-3AD203B41FA5}">
                      <a16:colId xmlns:a16="http://schemas.microsoft.com/office/drawing/2014/main" val="2851412196"/>
                    </a:ext>
                  </a:extLst>
                </a:gridCol>
                <a:gridCol w="544253">
                  <a:extLst>
                    <a:ext uri="{9D8B030D-6E8A-4147-A177-3AD203B41FA5}">
                      <a16:colId xmlns:a16="http://schemas.microsoft.com/office/drawing/2014/main" val="221620372"/>
                    </a:ext>
                  </a:extLst>
                </a:gridCol>
                <a:gridCol w="544253">
                  <a:extLst>
                    <a:ext uri="{9D8B030D-6E8A-4147-A177-3AD203B41FA5}">
                      <a16:colId xmlns:a16="http://schemas.microsoft.com/office/drawing/2014/main" val="1109707496"/>
                    </a:ext>
                  </a:extLst>
                </a:gridCol>
                <a:gridCol w="544253">
                  <a:extLst>
                    <a:ext uri="{9D8B030D-6E8A-4147-A177-3AD203B41FA5}">
                      <a16:colId xmlns:a16="http://schemas.microsoft.com/office/drawing/2014/main" val="3678307656"/>
                    </a:ext>
                  </a:extLst>
                </a:gridCol>
                <a:gridCol w="544253">
                  <a:extLst>
                    <a:ext uri="{9D8B030D-6E8A-4147-A177-3AD203B41FA5}">
                      <a16:colId xmlns:a16="http://schemas.microsoft.com/office/drawing/2014/main" val="4275183468"/>
                    </a:ext>
                  </a:extLst>
                </a:gridCol>
              </a:tblGrid>
              <a:tr h="216024">
                <a:tc>
                  <a:txBody>
                    <a:bodyPr/>
                    <a:lstStyle/>
                    <a:p>
                      <a:pPr algn="l" fontAlgn="b"/>
                      <a:r>
                        <a:rPr lang="en-US" sz="1100" u="none" strike="noStrike">
                          <a:solidFill>
                            <a:schemeClr val="tx1"/>
                          </a:solidFill>
                          <a:effectLst/>
                        </a:rPr>
                        <a:t> </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a:solidFill>
                            <a:schemeClr val="tx1"/>
                          </a:solidFill>
                          <a:effectLst/>
                        </a:rPr>
                        <a:t>A</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a:solidFill>
                            <a:schemeClr val="tx1"/>
                          </a:solidFill>
                          <a:effectLst/>
                        </a:rPr>
                        <a:t>B</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a:solidFill>
                            <a:schemeClr val="tx1"/>
                          </a:solidFill>
                          <a:effectLst/>
                        </a:rPr>
                        <a:t>D</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a:solidFill>
                            <a:schemeClr val="tx1"/>
                          </a:solidFill>
                          <a:effectLst/>
                        </a:rPr>
                        <a:t>E</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a:solidFill>
                            <a:schemeClr val="tx1"/>
                          </a:solidFill>
                          <a:effectLst/>
                        </a:rPr>
                        <a:t>G</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u="none" strike="noStrike" dirty="0">
                          <a:solidFill>
                            <a:schemeClr val="tx1"/>
                          </a:solidFill>
                          <a:effectLst/>
                        </a:rPr>
                        <a:t>H</a:t>
                      </a:r>
                      <a:endParaRPr lang="en-US" sz="1100" b="0" i="0" u="none" strike="noStrike" dirty="0">
                        <a:solidFill>
                          <a:schemeClr val="tx1"/>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76705012"/>
                  </a:ext>
                </a:extLst>
              </a:tr>
              <a:tr h="216024">
                <a:tc>
                  <a:txBody>
                    <a:bodyPr/>
                    <a:lstStyle/>
                    <a:p>
                      <a:pPr algn="ctr" fontAlgn="b"/>
                      <a:r>
                        <a:rPr lang="en-US" sz="1100" u="none" strike="noStrike">
                          <a:solidFill>
                            <a:schemeClr val="tx1"/>
                          </a:solidFill>
                          <a:effectLst/>
                        </a:rPr>
                        <a:t>A</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u="none" strike="noStrike" dirty="0">
                          <a:solidFill>
                            <a:schemeClr val="tx1"/>
                          </a:solidFill>
                          <a:effectLst/>
                        </a:rPr>
                        <a:t>0</a:t>
                      </a:r>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1</a:t>
                      </a:r>
                    </a:p>
                  </a:txBody>
                  <a:tcPr marL="0" marR="0" marT="0" marB="0" anchor="b"/>
                </a:tc>
                <a:extLst>
                  <a:ext uri="{0D108BD9-81ED-4DB2-BD59-A6C34878D82A}">
                    <a16:rowId xmlns:a16="http://schemas.microsoft.com/office/drawing/2014/main" val="1439768571"/>
                  </a:ext>
                </a:extLst>
              </a:tr>
              <a:tr h="216024">
                <a:tc>
                  <a:txBody>
                    <a:bodyPr/>
                    <a:lstStyle/>
                    <a:p>
                      <a:pPr algn="ctr" fontAlgn="b"/>
                      <a:r>
                        <a:rPr lang="en-US" sz="1100" u="none" strike="noStrike">
                          <a:solidFill>
                            <a:schemeClr val="tx1"/>
                          </a:solidFill>
                          <a:effectLst/>
                        </a:rPr>
                        <a:t>B</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r>
                        <a:rPr lang="en-US" sz="1100" b="0" u="none" strike="noStrike" dirty="0">
                          <a:solidFill>
                            <a:schemeClr val="tx1"/>
                          </a:solidFill>
                          <a:effectLst/>
                        </a:rPr>
                        <a:t>0</a:t>
                      </a:r>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1</a:t>
                      </a:r>
                    </a:p>
                  </a:txBody>
                  <a:tcPr marL="0" marR="0" marT="0" marB="0" anchor="b"/>
                </a:tc>
                <a:extLst>
                  <a:ext uri="{0D108BD9-81ED-4DB2-BD59-A6C34878D82A}">
                    <a16:rowId xmlns:a16="http://schemas.microsoft.com/office/drawing/2014/main" val="156495681"/>
                  </a:ext>
                </a:extLst>
              </a:tr>
              <a:tr h="216024">
                <a:tc>
                  <a:txBody>
                    <a:bodyPr/>
                    <a:lstStyle/>
                    <a:p>
                      <a:pPr algn="ctr" fontAlgn="b"/>
                      <a:r>
                        <a:rPr lang="en-US" sz="1100" u="none" strike="noStrike">
                          <a:solidFill>
                            <a:schemeClr val="tx1"/>
                          </a:solidFill>
                          <a:effectLst/>
                        </a:rPr>
                        <a:t>D</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u="none" strike="noStrike" dirty="0">
                          <a:solidFill>
                            <a:schemeClr val="tx1"/>
                          </a:solidFill>
                          <a:effectLst/>
                        </a:rPr>
                        <a:t>0 </a:t>
                      </a:r>
                      <a:endParaRPr lang="en-US" sz="11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endParaRPr lang="en-US" sz="11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r>
                        <a:rPr lang="en-US" sz="1100" b="0" i="0" u="none" strike="noStrike" dirty="0">
                          <a:solidFill>
                            <a:schemeClr val="tx1"/>
                          </a:solidFill>
                          <a:effectLst/>
                          <a:latin typeface="Calibri" panose="020F0502020204030204" pitchFamily="34" charset="0"/>
                        </a:rPr>
                        <a:t>0</a:t>
                      </a:r>
                    </a:p>
                  </a:txBody>
                  <a:tcPr marL="0" marR="0" marT="0" marB="0" anchor="b"/>
                </a:tc>
                <a:tc>
                  <a:txBody>
                    <a:bodyPr/>
                    <a:lstStyle/>
                    <a:p>
                      <a:pPr algn="ctr" fontAlgn="b"/>
                      <a:endParaRPr lang="en-US" sz="1100" b="0" i="0" u="none" strike="noStrike" dirty="0">
                        <a:solidFill>
                          <a:schemeClr val="tx1"/>
                        </a:solidFill>
                        <a:effectLst/>
                        <a:latin typeface="Calibri" panose="020F0502020204030204" pitchFamily="34" charset="0"/>
                      </a:endParaRPr>
                    </a:p>
                  </a:txBody>
                  <a:tcPr marL="0" marR="0" marT="0" marB="0" anchor="b"/>
                </a:tc>
                <a:extLst>
                  <a:ext uri="{0D108BD9-81ED-4DB2-BD59-A6C34878D82A}">
                    <a16:rowId xmlns:a16="http://schemas.microsoft.com/office/drawing/2014/main" val="2710646753"/>
                  </a:ext>
                </a:extLst>
              </a:tr>
              <a:tr h="216024">
                <a:tc>
                  <a:txBody>
                    <a:bodyPr/>
                    <a:lstStyle/>
                    <a:p>
                      <a:pPr algn="ctr" fontAlgn="b"/>
                      <a:r>
                        <a:rPr lang="en-US" sz="1100" u="none" strike="noStrike">
                          <a:solidFill>
                            <a:schemeClr val="tx1"/>
                          </a:solidFill>
                          <a:effectLst/>
                        </a:rPr>
                        <a:t>E</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u="none" strike="noStrike" dirty="0">
                          <a:solidFill>
                            <a:schemeClr val="tx1"/>
                          </a:solidFill>
                          <a:effectLst/>
                        </a:rPr>
                        <a:t>0</a:t>
                      </a:r>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endParaRPr lang="en-US" sz="1100" b="0" i="0" u="none" strike="noStrike">
                        <a:solidFill>
                          <a:schemeClr val="tx1"/>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88206837"/>
                  </a:ext>
                </a:extLst>
              </a:tr>
              <a:tr h="216024">
                <a:tc>
                  <a:txBody>
                    <a:bodyPr/>
                    <a:lstStyle/>
                    <a:p>
                      <a:pPr algn="ctr" fontAlgn="b"/>
                      <a:r>
                        <a:rPr lang="en-US" sz="1100" u="none" strike="noStrike">
                          <a:solidFill>
                            <a:schemeClr val="tx1"/>
                          </a:solidFill>
                          <a:effectLst/>
                        </a:rPr>
                        <a:t>G</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tc>
                  <a:txBody>
                    <a:bodyPr/>
                    <a:lstStyle/>
                    <a:p>
                      <a:pPr algn="ctr" fontAlgn="b"/>
                      <a:r>
                        <a:rPr lang="en-US" sz="1100" b="0" u="none" strike="noStrike" dirty="0">
                          <a:solidFill>
                            <a:schemeClr val="tx1"/>
                          </a:solidFill>
                          <a:effectLst/>
                        </a:rPr>
                        <a:t>0</a:t>
                      </a:r>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1</a:t>
                      </a:r>
                    </a:p>
                  </a:txBody>
                  <a:tcPr marL="0" marR="0" marT="0" marB="0" anchor="b"/>
                </a:tc>
                <a:extLst>
                  <a:ext uri="{0D108BD9-81ED-4DB2-BD59-A6C34878D82A}">
                    <a16:rowId xmlns:a16="http://schemas.microsoft.com/office/drawing/2014/main" val="475897430"/>
                  </a:ext>
                </a:extLst>
              </a:tr>
              <a:tr h="216024">
                <a:tc>
                  <a:txBody>
                    <a:bodyPr/>
                    <a:lstStyle/>
                    <a:p>
                      <a:pPr algn="ctr" fontAlgn="b"/>
                      <a:r>
                        <a:rPr lang="en-US" sz="1100" u="none" strike="noStrike">
                          <a:solidFill>
                            <a:schemeClr val="tx1"/>
                          </a:solidFill>
                          <a:effectLst/>
                        </a:rPr>
                        <a:t>H</a:t>
                      </a:r>
                      <a:endParaRPr lang="en-US" sz="1100" b="0" i="0" u="none" strike="noStrike">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endParaRPr lang="en-US" sz="1100" b="0" i="0" u="none" strike="noStrike" dirty="0">
                        <a:solidFill>
                          <a:schemeClr val="tx1"/>
                        </a:solidFill>
                        <a:effectLst/>
                        <a:latin typeface="Times New Roman" panose="02020603050405020304" pitchFamily="18" charset="0"/>
                      </a:endParaRPr>
                    </a:p>
                  </a:txBody>
                  <a:tcPr marL="0" marR="0" marT="0" marB="0" anchor="b"/>
                </a:tc>
                <a:tc>
                  <a:txBody>
                    <a:bodyPr/>
                    <a:lstStyle/>
                    <a:p>
                      <a:pPr algn="ctr" fontAlgn="b"/>
                      <a:r>
                        <a:rPr lang="en-US" sz="1100" b="0" i="0" u="none" strike="noStrike" dirty="0">
                          <a:solidFill>
                            <a:schemeClr val="tx1"/>
                          </a:solidFill>
                          <a:effectLst/>
                          <a:latin typeface="Times New Roman" panose="02020603050405020304" pitchFamily="18" charset="0"/>
                        </a:rPr>
                        <a:t>0</a:t>
                      </a:r>
                    </a:p>
                  </a:txBody>
                  <a:tcPr marL="0" marR="0" marT="0" marB="0" anchor="b"/>
                </a:tc>
                <a:tc>
                  <a:txBody>
                    <a:bodyPr/>
                    <a:lstStyle/>
                    <a:p>
                      <a:pPr algn="ctr" fontAlgn="b"/>
                      <a:r>
                        <a:rPr lang="en-US" sz="1100" b="0" u="none" strike="noStrike" dirty="0">
                          <a:solidFill>
                            <a:schemeClr val="tx1"/>
                          </a:solidFill>
                          <a:effectLst/>
                        </a:rPr>
                        <a:t>0</a:t>
                      </a:r>
                      <a:endParaRPr lang="en-US" sz="1100" b="0" i="0" u="none" strike="noStrike" dirty="0">
                        <a:solidFill>
                          <a:schemeClr val="tx1"/>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200761252"/>
                  </a:ext>
                </a:extLst>
              </a:tr>
            </a:tbl>
          </a:graphicData>
        </a:graphic>
      </p:graphicFrame>
    </p:spTree>
    <p:extLst>
      <p:ext uri="{BB962C8B-B14F-4D97-AF65-F5344CB8AC3E}">
        <p14:creationId xmlns:p14="http://schemas.microsoft.com/office/powerpoint/2010/main" val="428720672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3519</Words>
  <Application>Microsoft Office PowerPoint</Application>
  <PresentationFormat>Ekran Gösterisi (4:3)</PresentationFormat>
  <Paragraphs>1597</Paragraphs>
  <Slides>38</Slides>
  <Notes>38</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38</vt:i4>
      </vt:variant>
    </vt:vector>
  </HeadingPairs>
  <TitlesOfParts>
    <vt:vector size="47" baseType="lpstr">
      <vt:lpstr>Arial</vt:lpstr>
      <vt:lpstr>Book Antiqua</vt:lpstr>
      <vt:lpstr>Calibri</vt:lpstr>
      <vt:lpstr>Californian FB</vt:lpstr>
      <vt:lpstr>Cambria</vt:lpstr>
      <vt:lpstr>Cambria Math</vt:lpstr>
      <vt:lpstr>Times New Roman</vt:lpstr>
      <vt:lpstr>Wingdings</vt:lpstr>
      <vt:lpstr>Ofis Teması</vt:lpstr>
      <vt:lpstr>END5840 Çok Amaçlı Karar Verme Ders  Notu V</vt:lpstr>
      <vt:lpstr>PROMETHEE</vt:lpstr>
      <vt:lpstr>PROMETHEE</vt:lpstr>
      <vt:lpstr>PROMETHEE</vt:lpstr>
      <vt:lpstr>PROMETHEE</vt:lpstr>
      <vt:lpstr>Baskınlık İlişkisi</vt:lpstr>
      <vt:lpstr>Baskınlık İlişkisi</vt:lpstr>
      <vt:lpstr>PROMETHEE</vt:lpstr>
      <vt:lpstr>PROMETHEE</vt:lpstr>
      <vt:lpstr>Genelleştirilmiş Kriterler</vt:lpstr>
      <vt:lpstr>Genelleştirilmiş Kriterler</vt:lpstr>
      <vt:lpstr>PROMETHEE I</vt:lpstr>
      <vt:lpstr>PROMETHEE I</vt:lpstr>
      <vt:lpstr>PROMETHEE</vt:lpstr>
      <vt:lpstr>PROMETHEE</vt:lpstr>
      <vt:lpstr>PROMETHEE I</vt:lpstr>
      <vt:lpstr>PROMETHEE I</vt:lpstr>
      <vt:lpstr>PROMETHEE II</vt:lpstr>
      <vt:lpstr>Uygulama</vt:lpstr>
      <vt:lpstr>Uygulama</vt:lpstr>
      <vt:lpstr>Uygulama</vt:lpstr>
      <vt:lpstr>ELECTRE (for Elimination and Choice Translating Reality)</vt:lpstr>
      <vt:lpstr>ELECTRE (for Elimination and Choice Translating Reality)</vt:lpstr>
      <vt:lpstr>ELECTRE</vt:lpstr>
      <vt:lpstr>ELECTRE</vt:lpstr>
      <vt:lpstr>ELECTRE</vt:lpstr>
      <vt:lpstr>ELECTRE</vt:lpstr>
      <vt:lpstr>ELECTRE</vt:lpstr>
      <vt:lpstr>ELECTRE</vt:lpstr>
      <vt:lpstr>ELECTRE</vt:lpstr>
      <vt:lpstr>Uygulama</vt:lpstr>
      <vt:lpstr>Uygulama</vt:lpstr>
      <vt:lpstr>Uygulama</vt:lpstr>
      <vt:lpstr>Uygulama</vt:lpstr>
      <vt:lpstr>Uygulama</vt:lpstr>
      <vt:lpstr>Uygulama</vt:lpstr>
      <vt:lpstr>Uygulama</vt:lpstr>
      <vt:lpstr>Uygulama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Simülasyon</dc:title>
  <dc:creator/>
  <cp:lastModifiedBy/>
  <cp:revision>244</cp:revision>
  <cp:lastPrinted>2011-11-18T13:00:24Z</cp:lastPrinted>
  <dcterms:created xsi:type="dcterms:W3CDTF">2010-02-21T15:01:00Z</dcterms:created>
  <dcterms:modified xsi:type="dcterms:W3CDTF">2023-01-11T05:40:42Z</dcterms:modified>
</cp:coreProperties>
</file>