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5"/>
  </p:notesMasterIdLst>
  <p:handoutMasterIdLst>
    <p:handoutMasterId r:id="rId66"/>
  </p:handoutMasterIdLst>
  <p:sldIdLst>
    <p:sldId id="256" r:id="rId2"/>
    <p:sldId id="328" r:id="rId3"/>
    <p:sldId id="356" r:id="rId4"/>
    <p:sldId id="329" r:id="rId5"/>
    <p:sldId id="332" r:id="rId6"/>
    <p:sldId id="360" r:id="rId7"/>
    <p:sldId id="392" r:id="rId8"/>
    <p:sldId id="393" r:id="rId9"/>
    <p:sldId id="330" r:id="rId10"/>
    <p:sldId id="361" r:id="rId11"/>
    <p:sldId id="362" r:id="rId12"/>
    <p:sldId id="357" r:id="rId13"/>
    <p:sldId id="358" r:id="rId14"/>
    <p:sldId id="359" r:id="rId15"/>
    <p:sldId id="336" r:id="rId16"/>
    <p:sldId id="338" r:id="rId17"/>
    <p:sldId id="339" r:id="rId18"/>
    <p:sldId id="340" r:id="rId19"/>
    <p:sldId id="341" r:id="rId20"/>
    <p:sldId id="342" r:id="rId21"/>
    <p:sldId id="343" r:id="rId22"/>
    <p:sldId id="344" r:id="rId23"/>
    <p:sldId id="345" r:id="rId24"/>
    <p:sldId id="364" r:id="rId25"/>
    <p:sldId id="346" r:id="rId26"/>
    <p:sldId id="347" r:id="rId27"/>
    <p:sldId id="348" r:id="rId28"/>
    <p:sldId id="349" r:id="rId29"/>
    <p:sldId id="355" r:id="rId30"/>
    <p:sldId id="350" r:id="rId31"/>
    <p:sldId id="351" r:id="rId32"/>
    <p:sldId id="352" r:id="rId33"/>
    <p:sldId id="353" r:id="rId34"/>
    <p:sldId id="354" r:id="rId35"/>
    <p:sldId id="391" r:id="rId36"/>
    <p:sldId id="368" r:id="rId37"/>
    <p:sldId id="369" r:id="rId38"/>
    <p:sldId id="371" r:id="rId39"/>
    <p:sldId id="370" r:id="rId40"/>
    <p:sldId id="372" r:id="rId41"/>
    <p:sldId id="373" r:id="rId42"/>
    <p:sldId id="374" r:id="rId43"/>
    <p:sldId id="377" r:id="rId44"/>
    <p:sldId id="378" r:id="rId45"/>
    <p:sldId id="379" r:id="rId46"/>
    <p:sldId id="380" r:id="rId47"/>
    <p:sldId id="381" r:id="rId48"/>
    <p:sldId id="382" r:id="rId49"/>
    <p:sldId id="383" r:id="rId50"/>
    <p:sldId id="384" r:id="rId51"/>
    <p:sldId id="385" r:id="rId52"/>
    <p:sldId id="386" r:id="rId53"/>
    <p:sldId id="387" r:id="rId54"/>
    <p:sldId id="388" r:id="rId55"/>
    <p:sldId id="395" r:id="rId56"/>
    <p:sldId id="396" r:id="rId57"/>
    <p:sldId id="402" r:id="rId58"/>
    <p:sldId id="401" r:id="rId59"/>
    <p:sldId id="398" r:id="rId60"/>
    <p:sldId id="403" r:id="rId61"/>
    <p:sldId id="404" r:id="rId62"/>
    <p:sldId id="405" r:id="rId63"/>
    <p:sldId id="406" r:id="rId6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1D9394-6938-4957-A4C6-45266DE62A9C}" v="15" dt="2022-10-17T05:54:30.1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071" autoAdjust="0"/>
    <p:restoredTop sz="50000" autoAdjust="0"/>
  </p:normalViewPr>
  <p:slideViewPr>
    <p:cSldViewPr>
      <p:cViewPr varScale="1">
        <p:scale>
          <a:sx n="86" d="100"/>
          <a:sy n="86" d="100"/>
        </p:scale>
        <p:origin x="773"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8" d="100"/>
        <a:sy n="148"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9990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471FA-E1C2-4D14-A76A-3E2450DA26EA}" type="datetimeFigureOut">
              <a:rPr lang="tr-TR" smtClean="0"/>
              <a:pPr/>
              <a:t>11.01.2023</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09F683-7E24-49B7-800E-8B34ED626C33}" type="slidenum">
              <a:rPr lang="tr-TR" smtClean="0"/>
              <a:pPr/>
              <a:t>‹#›</a:t>
            </a:fld>
            <a:endParaRPr lang="tr-TR"/>
          </a:p>
        </p:txBody>
      </p:sp>
    </p:spTree>
    <p:extLst>
      <p:ext uri="{BB962C8B-B14F-4D97-AF65-F5344CB8AC3E}">
        <p14:creationId xmlns:p14="http://schemas.microsoft.com/office/powerpoint/2010/main" val="2990132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1009F683-7E24-49B7-800E-8B34ED626C33}" type="slidenum">
              <a:rPr lang="tr-TR" smtClean="0"/>
              <a:pPr/>
              <a:t>1</a:t>
            </a:fld>
            <a:endParaRPr lang="tr-TR"/>
          </a:p>
        </p:txBody>
      </p:sp>
    </p:spTree>
    <p:extLst>
      <p:ext uri="{BB962C8B-B14F-4D97-AF65-F5344CB8AC3E}">
        <p14:creationId xmlns:p14="http://schemas.microsoft.com/office/powerpoint/2010/main" val="2429967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itchFamily="18" charset="0"/>
              </a:defRPr>
            </a:lvl1pPr>
            <a:lvl2pPr marL="742950" indent="-285750">
              <a:defRPr sz="2400" b="1">
                <a:solidFill>
                  <a:schemeClr val="tx1"/>
                </a:solidFill>
                <a:latin typeface="Times New Roman" pitchFamily="18" charset="0"/>
              </a:defRPr>
            </a:lvl2pPr>
            <a:lvl3pPr marL="1143000" indent="-228600">
              <a:defRPr sz="2400" b="1">
                <a:solidFill>
                  <a:schemeClr val="tx1"/>
                </a:solidFill>
                <a:latin typeface="Times New Roman" pitchFamily="18" charset="0"/>
              </a:defRPr>
            </a:lvl3pPr>
            <a:lvl4pPr marL="1600200" indent="-228600">
              <a:defRPr sz="2400" b="1">
                <a:solidFill>
                  <a:schemeClr val="tx1"/>
                </a:solidFill>
                <a:latin typeface="Times New Roman" pitchFamily="18" charset="0"/>
              </a:defRPr>
            </a:lvl4pPr>
            <a:lvl5pPr marL="2057400" indent="-22860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fld id="{B6F27675-1BB3-4985-83DC-9193C8EFFCFA}" type="slidenum">
              <a:rPr lang="en-US" sz="1200" b="0">
                <a:solidFill>
                  <a:prstClr val="black"/>
                </a:solidFill>
              </a:rPr>
              <a:pPr/>
              <a:t>4</a:t>
            </a:fld>
            <a:endParaRPr lang="en-US" sz="1200" b="0">
              <a:solidFill>
                <a:prstClr val="black"/>
              </a:solidFill>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itchFamily="18" charset="0"/>
              </a:defRPr>
            </a:lvl1pPr>
            <a:lvl2pPr marL="742950" indent="-285750">
              <a:defRPr sz="2400" b="1">
                <a:solidFill>
                  <a:schemeClr val="tx1"/>
                </a:solidFill>
                <a:latin typeface="Times New Roman" pitchFamily="18" charset="0"/>
              </a:defRPr>
            </a:lvl2pPr>
            <a:lvl3pPr marL="1143000" indent="-228600">
              <a:defRPr sz="2400" b="1">
                <a:solidFill>
                  <a:schemeClr val="tx1"/>
                </a:solidFill>
                <a:latin typeface="Times New Roman" pitchFamily="18" charset="0"/>
              </a:defRPr>
            </a:lvl3pPr>
            <a:lvl4pPr marL="1600200" indent="-228600">
              <a:defRPr sz="2400" b="1">
                <a:solidFill>
                  <a:schemeClr val="tx1"/>
                </a:solidFill>
                <a:latin typeface="Times New Roman" pitchFamily="18" charset="0"/>
              </a:defRPr>
            </a:lvl4pPr>
            <a:lvl5pPr marL="2057400" indent="-22860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fld id="{1D63E698-A948-4084-AFBA-F7243A3A9EFD}" type="slidenum">
              <a:rPr lang="en-US" sz="1200" b="0">
                <a:solidFill>
                  <a:prstClr val="black"/>
                </a:solidFill>
              </a:rPr>
              <a:pPr/>
              <a:t>11</a:t>
            </a:fld>
            <a:endParaRPr lang="en-US" sz="1200" b="0">
              <a:solidFill>
                <a:prstClr val="black"/>
              </a:solidFill>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xfrm>
            <a:off x="1150938" y="692150"/>
            <a:ext cx="4556125" cy="3416300"/>
          </a:xfrm>
          <a:ln/>
        </p:spPr>
      </p:sp>
      <p:sp>
        <p:nvSpPr>
          <p:cNvPr id="131075" name="Rectangle 3"/>
          <p:cNvSpPr>
            <a:spLocks noGrp="1" noChangeArrowheads="1"/>
          </p:cNvSpPr>
          <p:nvPr>
            <p:ph type="body" idx="1"/>
          </p:nvPr>
        </p:nvSpPr>
        <p:spPr/>
        <p:txBody>
          <a:bodyPr/>
          <a:lstStyle/>
          <a:p>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xfrm>
            <a:off x="1150938" y="692150"/>
            <a:ext cx="4556125" cy="3416300"/>
          </a:xfrm>
          <a:ln/>
        </p:spPr>
      </p:sp>
      <p:sp>
        <p:nvSpPr>
          <p:cNvPr id="128003" name="Rectangle 3"/>
          <p:cNvSpPr>
            <a:spLocks noGrp="1" noChangeArrowheads="1"/>
          </p:cNvSpPr>
          <p:nvPr>
            <p:ph type="body" idx="1"/>
          </p:nvPr>
        </p:nvSpPr>
        <p:spPr/>
        <p:txBody>
          <a:bodyPr/>
          <a:lstStyle/>
          <a:p>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1150938" y="692150"/>
            <a:ext cx="4556125" cy="3416300"/>
          </a:xfrm>
          <a:ln/>
        </p:spPr>
      </p:sp>
      <p:sp>
        <p:nvSpPr>
          <p:cNvPr id="123907" name="Rectangle 3"/>
          <p:cNvSpPr>
            <a:spLocks noGrp="1" noChangeArrowheads="1"/>
          </p:cNvSpPr>
          <p:nvPr>
            <p:ph type="body" idx="1"/>
          </p:nvPr>
        </p:nvSpPr>
        <p:spPr/>
        <p:txBody>
          <a:bodyPr/>
          <a:lstStyle/>
          <a:p>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1150938" y="692150"/>
            <a:ext cx="4556125" cy="3416300"/>
          </a:xfrm>
          <a:ln/>
        </p:spPr>
      </p:sp>
      <p:sp>
        <p:nvSpPr>
          <p:cNvPr id="123907"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150938" y="692150"/>
            <a:ext cx="4556125" cy="3416300"/>
          </a:xfrm>
          <a:ln/>
        </p:spPr>
      </p:sp>
      <p:sp>
        <p:nvSpPr>
          <p:cNvPr id="114691"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1150938" y="692150"/>
            <a:ext cx="4556125" cy="3416300"/>
          </a:xfrm>
          <a:ln/>
        </p:spPr>
      </p:sp>
      <p:sp>
        <p:nvSpPr>
          <p:cNvPr id="112643"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fld id="{E9D580B7-B163-4281-AFD5-958087F75688}" type="slidenum">
              <a:rPr lang="en-US" sz="1200" b="0" smtClean="0"/>
              <a:pPr/>
              <a:t>33</a:t>
            </a:fld>
            <a:endParaRPr lang="en-US" sz="1200" b="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fld id="{C257FDD1-AE24-4A37-B226-95817726BDE4}" type="slidenum">
              <a:rPr lang="en-US" sz="1200" b="0" smtClean="0"/>
              <a:pPr/>
              <a:t>34</a:t>
            </a:fld>
            <a:endParaRPr lang="en-US" sz="1200" b="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36</a:t>
            </a:fld>
            <a:endParaRPr lang="tr-TR">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37</a:t>
            </a:fld>
            <a:endParaRPr lang="tr-TR">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38</a:t>
            </a:fld>
            <a:endParaRPr lang="tr-TR">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39</a:t>
            </a:fld>
            <a:endParaRPr lang="tr-TR">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40</a:t>
            </a:fld>
            <a:endParaRPr lang="tr-TR">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41</a:t>
            </a:fld>
            <a:endParaRPr lang="tr-TR">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42</a:t>
            </a:fld>
            <a:endParaRPr lang="tr-TR">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43</a:t>
            </a:fld>
            <a:endParaRPr lang="tr-TR">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44</a:t>
            </a:fld>
            <a:endParaRPr lang="tr-TR">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45</a:t>
            </a:fld>
            <a:endParaRPr lang="tr-TR">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46</a:t>
            </a:fld>
            <a:endParaRPr lang="tr-TR">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47</a:t>
            </a:fld>
            <a:endParaRPr lang="tr-TR">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48</a:t>
            </a:fld>
            <a:endParaRPr lang="tr-TR">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49</a:t>
            </a:fld>
            <a:endParaRPr lang="tr-TR">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50</a:t>
            </a:fld>
            <a:endParaRPr lang="tr-TR">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51</a:t>
            </a:fld>
            <a:endParaRPr lang="tr-TR">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52</a:t>
            </a:fld>
            <a:endParaRPr lang="tr-TR">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53</a:t>
            </a:fld>
            <a:endParaRPr lang="tr-TR">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54</a:t>
            </a:fld>
            <a:endParaRPr lang="tr-TR">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55</a:t>
            </a:fld>
            <a:endParaRPr lang="tr-TR">
              <a:solidFill>
                <a:prstClr val="black"/>
              </a:solidFill>
            </a:endParaRPr>
          </a:p>
        </p:txBody>
      </p:sp>
    </p:spTree>
    <p:extLst>
      <p:ext uri="{BB962C8B-B14F-4D97-AF65-F5344CB8AC3E}">
        <p14:creationId xmlns:p14="http://schemas.microsoft.com/office/powerpoint/2010/main" val="40852990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56</a:t>
            </a:fld>
            <a:endParaRPr lang="tr-TR">
              <a:solidFill>
                <a:prstClr val="black"/>
              </a:solidFill>
            </a:endParaRPr>
          </a:p>
        </p:txBody>
      </p:sp>
    </p:spTree>
    <p:extLst>
      <p:ext uri="{BB962C8B-B14F-4D97-AF65-F5344CB8AC3E}">
        <p14:creationId xmlns:p14="http://schemas.microsoft.com/office/powerpoint/2010/main" val="17713209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solidFill>
                  <a:prstClr val="black"/>
                </a:solidFill>
              </a:rPr>
              <a:pPr/>
              <a:t>59</a:t>
            </a:fld>
            <a:endParaRPr lang="tr-TR">
              <a:solidFill>
                <a:prstClr val="black"/>
              </a:solidFill>
            </a:endParaRPr>
          </a:p>
        </p:txBody>
      </p:sp>
    </p:spTree>
    <p:extLst>
      <p:ext uri="{BB962C8B-B14F-4D97-AF65-F5344CB8AC3E}">
        <p14:creationId xmlns:p14="http://schemas.microsoft.com/office/powerpoint/2010/main" val="3762723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F250EBB8-C065-4DCB-8C4D-DF1FDEB491E5}"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3EF1ED87-1D38-4997-B061-E30771C4BBD6}"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8E2BC16D-F1F5-4EE3-9C90-7A7877B14F1E}"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B1E70593-5BCA-432C-9FF6-F3B362A8A272}" type="datetime1">
              <a:rPr lang="tr-TR" smtClean="0"/>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3DFD1058-551C-43D7-9192-8D3A2BBE58EE}" type="datetime1">
              <a:rPr lang="tr-TR" smtClean="0"/>
              <a:t>11.01.2023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480A77FD-5A24-4604-8787-B5F7358B8D5A}" type="datetime1">
              <a:rPr lang="tr-TR" smtClean="0"/>
              <a:t>11.01.2023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BDF82B3-4138-4562-8529-1582595D76CD}" type="datetime1">
              <a:rPr lang="tr-TR" smtClean="0"/>
              <a:t>11.01.2023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141BDFCA-8F48-4642-A017-F899E339A038}" type="datetime1">
              <a:rPr lang="tr-TR" smtClean="0"/>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BF77D2B8-DF4C-46EE-8A1A-8FB110B287E0}" type="datetime1">
              <a:rPr lang="tr-TR" smtClean="0"/>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71EE5874-D6F6-4814-98B6-BAC4362733F8}"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EB284FCE-0CC2-47A4-A254-AD6ECC1AE519}"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C48AAB-664D-4F70-9515-1B19D21B8A7D}" type="datetime1">
              <a:rPr lang="tr-TR" smtClean="0"/>
              <a:t>11.01.2023</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F9F6D1-D1FA-4D49-BED0-40363AEE0087}"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323528" y="332656"/>
            <a:ext cx="8532472" cy="6228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 name="1 Başlık"/>
          <p:cNvSpPr>
            <a:spLocks noGrp="1"/>
          </p:cNvSpPr>
          <p:nvPr>
            <p:ph type="ctrTitle"/>
          </p:nvPr>
        </p:nvSpPr>
        <p:spPr>
          <a:xfrm>
            <a:off x="685800" y="1916833"/>
            <a:ext cx="7743852" cy="1083540"/>
          </a:xfrm>
          <a:solidFill>
            <a:schemeClr val="accent2">
              <a:lumMod val="75000"/>
            </a:schemeClr>
          </a:solidFill>
          <a:ln>
            <a:noFill/>
          </a:ln>
        </p:spPr>
        <p:style>
          <a:lnRef idx="0">
            <a:scrgbClr r="0" g="0" b="0"/>
          </a:lnRef>
          <a:fillRef idx="1001">
            <a:schemeClr val="dk2"/>
          </a:fillRef>
          <a:effectRef idx="0">
            <a:scrgbClr r="0" g="0" b="0"/>
          </a:effectRef>
          <a:fontRef idx="major"/>
        </p:style>
        <p:txBody>
          <a:bodyPr>
            <a:normAutofit fontScale="90000"/>
          </a:bodyPr>
          <a:lstStyle/>
          <a:p>
            <a:r>
              <a:rPr lang="tr-TR" sz="3600" dirty="0">
                <a:solidFill>
                  <a:schemeClr val="bg1"/>
                </a:solidFill>
                <a:latin typeface="Californian FB" pitchFamily="18" charset="0"/>
              </a:rPr>
              <a:t>END5840 Çok Amaçlı Karar Verme</a:t>
            </a:r>
            <a:br>
              <a:rPr lang="tr-TR" sz="3600" dirty="0">
                <a:solidFill>
                  <a:schemeClr val="bg1"/>
                </a:solidFill>
                <a:latin typeface="Californian FB" pitchFamily="18" charset="0"/>
              </a:rPr>
            </a:br>
            <a:r>
              <a:rPr lang="tr-TR" sz="3600" dirty="0">
                <a:solidFill>
                  <a:schemeClr val="bg1"/>
                </a:solidFill>
                <a:latin typeface="Californian FB" pitchFamily="18" charset="0"/>
              </a:rPr>
              <a:t>Ders  Notu II</a:t>
            </a:r>
          </a:p>
        </p:txBody>
      </p:sp>
      <p:sp>
        <p:nvSpPr>
          <p:cNvPr id="3" name="2 Alt Başlık"/>
          <p:cNvSpPr>
            <a:spLocks noGrp="1"/>
          </p:cNvSpPr>
          <p:nvPr>
            <p:ph type="subTitle" idx="1"/>
          </p:nvPr>
        </p:nvSpPr>
        <p:spPr>
          <a:xfrm>
            <a:off x="1357290" y="3214686"/>
            <a:ext cx="6400800" cy="2950618"/>
          </a:xfrm>
        </p:spPr>
        <p:txBody>
          <a:bodyPr>
            <a:noAutofit/>
          </a:bodyPr>
          <a:lstStyle/>
          <a:p>
            <a:endParaRPr lang="tr-TR" sz="2000" b="1" dirty="0">
              <a:solidFill>
                <a:schemeClr val="tx1"/>
              </a:solidFill>
              <a:latin typeface="Californian FB" pitchFamily="18" charset="0"/>
            </a:endParaRPr>
          </a:p>
          <a:p>
            <a:r>
              <a:rPr lang="tr-TR" sz="2000" b="1" dirty="0">
                <a:solidFill>
                  <a:schemeClr val="tx1"/>
                </a:solidFill>
                <a:latin typeface="Californian FB" pitchFamily="18" charset="0"/>
              </a:rPr>
              <a:t>Endüstri Mühendisliği Bölümü, </a:t>
            </a:r>
          </a:p>
          <a:p>
            <a:r>
              <a:rPr lang="tr-TR" sz="2000" b="1" dirty="0">
                <a:solidFill>
                  <a:schemeClr val="tx1"/>
                </a:solidFill>
                <a:latin typeface="Californian FB" pitchFamily="18" charset="0"/>
              </a:rPr>
              <a:t>Yıldız Teknik Üniversitesi, İstanbul</a:t>
            </a:r>
          </a:p>
          <a:p>
            <a:r>
              <a:rPr lang="tr-TR" sz="2000" b="1" dirty="0">
                <a:solidFill>
                  <a:schemeClr val="tx1"/>
                </a:solidFill>
                <a:latin typeface="Californian FB" pitchFamily="18" charset="0"/>
              </a:rPr>
              <a:t>KARAR AĞAÇLARI</a:t>
            </a:r>
          </a:p>
          <a:p>
            <a:endParaRPr lang="tr-TR" sz="2000" b="1" dirty="0">
              <a:solidFill>
                <a:schemeClr val="tx1"/>
              </a:solidFill>
              <a:latin typeface="Californian FB" pitchFamily="18" charset="0"/>
            </a:endParaRPr>
          </a:p>
          <a:p>
            <a:r>
              <a:rPr lang="tr-TR" sz="2000" b="1" dirty="0">
                <a:solidFill>
                  <a:schemeClr val="tx1"/>
                </a:solidFill>
                <a:latin typeface="Californian FB" pitchFamily="18" charset="0"/>
              </a:rPr>
              <a:t>20</a:t>
            </a:r>
            <a:r>
              <a:rPr lang="en-US" sz="2000" b="1" dirty="0">
                <a:solidFill>
                  <a:schemeClr val="tx1"/>
                </a:solidFill>
                <a:latin typeface="Californian FB" pitchFamily="18" charset="0"/>
              </a:rPr>
              <a:t>22</a:t>
            </a:r>
            <a:r>
              <a:rPr lang="tr-TR" sz="2000" b="1" dirty="0">
                <a:solidFill>
                  <a:schemeClr val="tx1"/>
                </a:solidFill>
                <a:latin typeface="Californian FB" pitchFamily="18" charset="0"/>
              </a:rPr>
              <a:t> </a:t>
            </a:r>
          </a:p>
          <a:p>
            <a:endParaRPr lang="tr-TR" sz="2000" dirty="0">
              <a:latin typeface="Californian FB" pitchFamily="18" charset="0"/>
            </a:endParaRPr>
          </a:p>
          <a:p>
            <a:endParaRPr lang="tr-TR" sz="2000" dirty="0">
              <a:latin typeface="Californian FB" pitchFamily="18" charset="0"/>
            </a:endParaRPr>
          </a:p>
        </p:txBody>
      </p:sp>
      <p:sp>
        <p:nvSpPr>
          <p:cNvPr id="4" name="3 Dikdörtgen"/>
          <p:cNvSpPr/>
          <p:nvPr/>
        </p:nvSpPr>
        <p:spPr>
          <a:xfrm>
            <a:off x="0" y="-24"/>
            <a:ext cx="9144000"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5 Dikdörtgen"/>
          <p:cNvSpPr/>
          <p:nvPr/>
        </p:nvSpPr>
        <p:spPr>
          <a:xfrm>
            <a:off x="-1588" y="6561384"/>
            <a:ext cx="9144000"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00" dirty="0">
              <a:latin typeface="Californian FB"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Genel Karar Verme Kavramları</a:t>
            </a:r>
          </a:p>
        </p:txBody>
      </p:sp>
      <p:sp>
        <p:nvSpPr>
          <p:cNvPr id="11" name="Content Placeholder 10"/>
          <p:cNvSpPr>
            <a:spLocks noGrp="1"/>
          </p:cNvSpPr>
          <p:nvPr>
            <p:ph idx="1"/>
          </p:nvPr>
        </p:nvSpPr>
        <p:spPr>
          <a:xfrm>
            <a:off x="251520" y="1484784"/>
            <a:ext cx="8229600" cy="4709119"/>
          </a:xfrm>
        </p:spPr>
        <p:txBody>
          <a:bodyPr>
            <a:normAutofit fontScale="92500" lnSpcReduction="20000"/>
          </a:bodyPr>
          <a:lstStyle/>
          <a:p>
            <a:pPr marL="360000" indent="0">
              <a:lnSpc>
                <a:spcPct val="120000"/>
              </a:lnSpc>
              <a:spcBef>
                <a:spcPts val="600"/>
              </a:spcBef>
              <a:spcAft>
                <a:spcPts val="600"/>
              </a:spcAft>
              <a:buNone/>
            </a:pPr>
            <a:r>
              <a:rPr lang="tr-TR" sz="2200" b="1" i="1" dirty="0">
                <a:effectLst>
                  <a:outerShdw blurRad="38100" dist="38100" dir="2700000" algn="tl">
                    <a:srgbClr val="000000">
                      <a:alpha val="43137"/>
                    </a:srgbClr>
                  </a:outerShdw>
                </a:effectLst>
                <a:latin typeface="Book Antiqua" pitchFamily="18" charset="0"/>
              </a:rPr>
              <a:t>Problem</a:t>
            </a:r>
            <a:r>
              <a:rPr lang="tr-TR" sz="2200" dirty="0">
                <a:latin typeface="Book Antiqua" pitchFamily="18" charset="0"/>
              </a:rPr>
              <a:t>, gerçek durum ile gerekli (istenilen) durum arasındaki </a:t>
            </a:r>
            <a:r>
              <a:rPr lang="tr-TR" sz="2200" dirty="0">
                <a:solidFill>
                  <a:schemeClr val="accent2">
                    <a:lumMod val="75000"/>
                  </a:schemeClr>
                </a:solidFill>
                <a:latin typeface="Book Antiqua" pitchFamily="18" charset="0"/>
              </a:rPr>
              <a:t>fark</a:t>
            </a:r>
            <a:r>
              <a:rPr lang="tr-TR" sz="2200" dirty="0">
                <a:latin typeface="Book Antiqua" pitchFamily="18" charset="0"/>
              </a:rPr>
              <a:t>tır. Bir problem, </a:t>
            </a:r>
            <a:r>
              <a:rPr lang="tr-TR" sz="2200" dirty="0">
                <a:solidFill>
                  <a:schemeClr val="accent2">
                    <a:lumMod val="75000"/>
                  </a:schemeClr>
                </a:solidFill>
                <a:latin typeface="Book Antiqua" pitchFamily="18" charset="0"/>
              </a:rPr>
              <a:t>önemli</a:t>
            </a:r>
            <a:r>
              <a:rPr lang="tr-TR" sz="2200" dirty="0">
                <a:latin typeface="Book Antiqua" pitchFamily="18" charset="0"/>
              </a:rPr>
              <a:t> ve istenmeyen bir durum olmasına rağmen, muhtemelen </a:t>
            </a:r>
            <a:r>
              <a:rPr lang="tr-TR" sz="2200" dirty="0">
                <a:solidFill>
                  <a:schemeClr val="accent2">
                    <a:lumMod val="75000"/>
                  </a:schemeClr>
                </a:solidFill>
                <a:latin typeface="Book Antiqua" pitchFamily="18" charset="0"/>
              </a:rPr>
              <a:t>zorluk</a:t>
            </a:r>
            <a:r>
              <a:rPr lang="tr-TR" sz="2200" dirty="0">
                <a:latin typeface="Book Antiqua" pitchFamily="18" charset="0"/>
              </a:rPr>
              <a:t>la, bazı yöntemler kullanılarak çözülebilir (Smith, 1989) .</a:t>
            </a:r>
          </a:p>
          <a:p>
            <a:pPr marL="360000" indent="0">
              <a:lnSpc>
                <a:spcPct val="120000"/>
              </a:lnSpc>
              <a:spcBef>
                <a:spcPts val="600"/>
              </a:spcBef>
              <a:spcAft>
                <a:spcPts val="600"/>
              </a:spcAft>
              <a:buNone/>
            </a:pPr>
            <a:r>
              <a:rPr lang="tr-TR" sz="2200" b="1" i="1" dirty="0">
                <a:effectLst>
                  <a:outerShdw blurRad="38100" dist="38100" dir="2700000" algn="tl">
                    <a:srgbClr val="000000">
                      <a:alpha val="43137"/>
                    </a:srgbClr>
                  </a:outerShdw>
                </a:effectLst>
                <a:latin typeface="Book Antiqua" pitchFamily="18" charset="0"/>
              </a:rPr>
              <a:t>Amaç</a:t>
            </a:r>
            <a:r>
              <a:rPr lang="tr-TR" sz="2200" dirty="0">
                <a:latin typeface="Book Antiqua" pitchFamily="18" charset="0"/>
              </a:rPr>
              <a:t>, başarılması veya ulaşılması istenilen ifadedir. </a:t>
            </a:r>
          </a:p>
          <a:p>
            <a:pPr marL="360000" indent="0">
              <a:lnSpc>
                <a:spcPct val="120000"/>
              </a:lnSpc>
              <a:spcBef>
                <a:spcPts val="600"/>
              </a:spcBef>
              <a:spcAft>
                <a:spcPts val="600"/>
              </a:spcAft>
              <a:buNone/>
            </a:pPr>
            <a:r>
              <a:rPr lang="tr-TR" sz="2200" b="1" i="1" dirty="0">
                <a:effectLst>
                  <a:outerShdw blurRad="38100" dist="38100" dir="2700000" algn="tl">
                    <a:srgbClr val="000000">
                      <a:alpha val="43137"/>
                    </a:srgbClr>
                  </a:outerShdw>
                </a:effectLst>
                <a:latin typeface="Book Antiqua" pitchFamily="18" charset="0"/>
              </a:rPr>
              <a:t>Kriter</a:t>
            </a:r>
            <a:r>
              <a:rPr lang="tr-TR" sz="2200" dirty="0">
                <a:latin typeface="Book Antiqua" pitchFamily="18" charset="0"/>
              </a:rPr>
              <a:t>, alternatifleri belirli bir eksene (</a:t>
            </a:r>
            <a:r>
              <a:rPr lang="en-US" sz="2200" dirty="0">
                <a:latin typeface="Book Antiqua" pitchFamily="18" charset="0"/>
              </a:rPr>
              <a:t>significance axis</a:t>
            </a:r>
            <a:r>
              <a:rPr lang="tr-TR" sz="2200" dirty="0">
                <a:latin typeface="Book Antiqua" pitchFamily="18" charset="0"/>
              </a:rPr>
              <a:t>) veya</a:t>
            </a:r>
            <a:r>
              <a:rPr lang="en-US" sz="2200" dirty="0">
                <a:latin typeface="Book Antiqua" pitchFamily="18" charset="0"/>
              </a:rPr>
              <a:t> </a:t>
            </a:r>
            <a:r>
              <a:rPr lang="tr-TR" sz="2200" dirty="0">
                <a:latin typeface="Book Antiqua" pitchFamily="18" charset="0"/>
              </a:rPr>
              <a:t>bakış açısına bağlı olarak kıyaslama imkanı sunan bir araçtır </a:t>
            </a:r>
            <a:r>
              <a:rPr lang="en-US" sz="2200" dirty="0">
                <a:latin typeface="Book Antiqua" pitchFamily="18" charset="0"/>
              </a:rPr>
              <a:t>(</a:t>
            </a:r>
            <a:r>
              <a:rPr lang="en-US" sz="2200" dirty="0" err="1">
                <a:latin typeface="Book Antiqua" pitchFamily="18" charset="0"/>
              </a:rPr>
              <a:t>Bouyssou</a:t>
            </a:r>
            <a:r>
              <a:rPr lang="en-US" sz="2200" dirty="0">
                <a:latin typeface="Book Antiqua" pitchFamily="18" charset="0"/>
              </a:rPr>
              <a:t>, 1990)</a:t>
            </a:r>
            <a:r>
              <a:rPr lang="tr-TR" sz="2200" dirty="0">
                <a:latin typeface="Book Antiqua" pitchFamily="18" charset="0"/>
              </a:rPr>
              <a:t>.</a:t>
            </a:r>
          </a:p>
          <a:p>
            <a:pPr marL="360000" indent="0">
              <a:lnSpc>
                <a:spcPct val="120000"/>
              </a:lnSpc>
              <a:spcBef>
                <a:spcPts val="600"/>
              </a:spcBef>
              <a:spcAft>
                <a:spcPts val="600"/>
              </a:spcAft>
              <a:buNone/>
            </a:pPr>
            <a:r>
              <a:rPr lang="tr-TR" sz="2200" b="1" i="1" dirty="0">
                <a:effectLst>
                  <a:outerShdw blurRad="38100" dist="38100" dir="2700000" algn="tl">
                    <a:srgbClr val="000000">
                      <a:alpha val="43137"/>
                    </a:srgbClr>
                  </a:outerShdw>
                </a:effectLst>
                <a:latin typeface="Book Antiqua" pitchFamily="18" charset="0"/>
              </a:rPr>
              <a:t>Ölçüt </a:t>
            </a:r>
            <a:r>
              <a:rPr lang="tr-TR" sz="2200" dirty="0">
                <a:latin typeface="Book Antiqua" pitchFamily="18" charset="0"/>
              </a:rPr>
              <a:t>ise, amaca ulaşma derecesini ölçme imkanı sunan bir karar bileşenidir</a:t>
            </a:r>
            <a:r>
              <a:rPr lang="en-US" sz="2200" dirty="0">
                <a:latin typeface="Book Antiqua" pitchFamily="18" charset="0"/>
              </a:rPr>
              <a:t> (Keeney, 1996)</a:t>
            </a:r>
            <a:endParaRPr lang="tr-TR" sz="2200" dirty="0">
              <a:latin typeface="Book Antiqua" pitchFamily="18" charset="0"/>
            </a:endParaRPr>
          </a:p>
          <a:p>
            <a:pPr marL="360000" indent="0">
              <a:lnSpc>
                <a:spcPct val="120000"/>
              </a:lnSpc>
              <a:spcBef>
                <a:spcPts val="600"/>
              </a:spcBef>
              <a:spcAft>
                <a:spcPts val="600"/>
              </a:spcAft>
              <a:buNone/>
            </a:pPr>
            <a:r>
              <a:rPr lang="tr-TR" sz="2200" b="1" i="1" dirty="0">
                <a:effectLst>
                  <a:outerShdw blurRad="38100" dist="38100" dir="2700000" algn="tl">
                    <a:srgbClr val="000000">
                      <a:alpha val="43137"/>
                    </a:srgbClr>
                  </a:outerShdw>
                </a:effectLst>
                <a:latin typeface="Book Antiqua" pitchFamily="18" charset="0"/>
              </a:rPr>
              <a:t>Alternatifler</a:t>
            </a:r>
            <a:r>
              <a:rPr lang="tr-TR" sz="2200" dirty="0">
                <a:latin typeface="Book Antiqua" pitchFamily="18" charset="0"/>
              </a:rPr>
              <a:t>, karar verici için mümkün olan farklı davranış biçimlerini (adaylar, kararlar, vb.) temsil eder. </a:t>
            </a:r>
            <a:endParaRPr lang="tr-TR" sz="2800" dirty="0">
              <a:latin typeface="Book Antiqua" pitchFamily="18" charset="0"/>
            </a:endParaRPr>
          </a:p>
          <a:p>
            <a:pPr marL="360000" indent="0">
              <a:lnSpc>
                <a:spcPct val="120000"/>
              </a:lnSpc>
              <a:spcBef>
                <a:spcPts val="600"/>
              </a:spcBef>
              <a:spcAft>
                <a:spcPts val="600"/>
              </a:spcAft>
              <a:buNone/>
            </a:pPr>
            <a:endParaRPr lang="tr-TR"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41759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Problemin Yapılandırılması</a:t>
            </a:r>
          </a:p>
        </p:txBody>
      </p:sp>
      <p:sp>
        <p:nvSpPr>
          <p:cNvPr id="11" name="Content Placeholder 10"/>
          <p:cNvSpPr>
            <a:spLocks noGrp="1"/>
          </p:cNvSpPr>
          <p:nvPr>
            <p:ph idx="1"/>
          </p:nvPr>
        </p:nvSpPr>
        <p:spPr>
          <a:xfrm>
            <a:off x="251520" y="1484784"/>
            <a:ext cx="8229600" cy="4709119"/>
          </a:xfrm>
        </p:spPr>
        <p:txBody>
          <a:bodyPr>
            <a:normAutofit fontScale="62500" lnSpcReduction="20000"/>
          </a:bodyPr>
          <a:lstStyle/>
          <a:p>
            <a:pPr marL="360000" indent="0">
              <a:lnSpc>
                <a:spcPct val="120000"/>
              </a:lnSpc>
              <a:spcBef>
                <a:spcPts val="600"/>
              </a:spcBef>
              <a:spcAft>
                <a:spcPts val="600"/>
              </a:spcAft>
              <a:buNone/>
            </a:pPr>
            <a:r>
              <a:rPr lang="tr-TR" dirty="0">
                <a:latin typeface="Book Antiqua" pitchFamily="18" charset="0"/>
              </a:rPr>
              <a:t>Karar Probleminin (KP) elemanlarının elimizde hazır bulunduğunu varsayalım: </a:t>
            </a:r>
          </a:p>
          <a:p>
            <a:pPr marL="360000" indent="0">
              <a:lnSpc>
                <a:spcPct val="120000"/>
              </a:lnSpc>
              <a:spcBef>
                <a:spcPts val="600"/>
              </a:spcBef>
              <a:spcAft>
                <a:spcPts val="600"/>
              </a:spcAft>
              <a:buNone/>
            </a:pPr>
            <a:r>
              <a:rPr lang="en-US" dirty="0">
                <a:latin typeface="Book Antiqua" pitchFamily="18" charset="0"/>
              </a:rPr>
              <a:t>•</a:t>
            </a:r>
            <a:r>
              <a:rPr lang="tr-TR" dirty="0">
                <a:latin typeface="Book Antiqua" pitchFamily="18" charset="0"/>
              </a:rPr>
              <a:t>KP kapsamında değerlendirilecek </a:t>
            </a:r>
            <a:r>
              <a:rPr lang="tr-TR" dirty="0">
                <a:solidFill>
                  <a:srgbClr val="00B050"/>
                </a:solidFill>
                <a:latin typeface="Book Antiqua" pitchFamily="18" charset="0"/>
              </a:rPr>
              <a:t>amaçlar </a:t>
            </a:r>
            <a:endParaRPr lang="en-US" dirty="0">
              <a:solidFill>
                <a:srgbClr val="00B050"/>
              </a:solidFill>
              <a:latin typeface="Book Antiqua" pitchFamily="18" charset="0"/>
            </a:endParaRPr>
          </a:p>
          <a:p>
            <a:pPr marL="360000" indent="0">
              <a:lnSpc>
                <a:spcPct val="120000"/>
              </a:lnSpc>
              <a:spcBef>
                <a:spcPts val="600"/>
              </a:spcBef>
              <a:spcAft>
                <a:spcPts val="600"/>
              </a:spcAft>
              <a:buNone/>
            </a:pPr>
            <a:r>
              <a:rPr lang="en-US" dirty="0">
                <a:latin typeface="Book Antiqua" pitchFamily="18" charset="0"/>
              </a:rPr>
              <a:t>•</a:t>
            </a:r>
            <a:r>
              <a:rPr lang="tr-TR" dirty="0">
                <a:latin typeface="Book Antiqua" pitchFamily="18" charset="0"/>
              </a:rPr>
              <a:t>Acil karar ve takip eden </a:t>
            </a:r>
            <a:r>
              <a:rPr lang="tr-TR" dirty="0">
                <a:solidFill>
                  <a:srgbClr val="00B050"/>
                </a:solidFill>
                <a:latin typeface="Book Antiqua" pitchFamily="18" charset="0"/>
              </a:rPr>
              <a:t>kararlar</a:t>
            </a:r>
            <a:endParaRPr lang="en-US" dirty="0">
              <a:solidFill>
                <a:srgbClr val="00B050"/>
              </a:solidFill>
              <a:latin typeface="Book Antiqua" pitchFamily="18" charset="0"/>
            </a:endParaRPr>
          </a:p>
          <a:p>
            <a:pPr marL="360000" indent="0">
              <a:lnSpc>
                <a:spcPct val="120000"/>
              </a:lnSpc>
              <a:spcBef>
                <a:spcPts val="600"/>
              </a:spcBef>
              <a:spcAft>
                <a:spcPts val="600"/>
              </a:spcAft>
              <a:buNone/>
            </a:pPr>
            <a:r>
              <a:rPr lang="en-US" dirty="0">
                <a:latin typeface="Book Antiqua" pitchFamily="18" charset="0"/>
              </a:rPr>
              <a:t>•</a:t>
            </a:r>
            <a:r>
              <a:rPr lang="tr-TR" dirty="0">
                <a:latin typeface="Book Antiqua" pitchFamily="18" charset="0"/>
              </a:rPr>
              <a:t>Her karar için mümkün </a:t>
            </a:r>
            <a:r>
              <a:rPr lang="tr-TR" dirty="0">
                <a:solidFill>
                  <a:srgbClr val="00B050"/>
                </a:solidFill>
                <a:latin typeface="Book Antiqua" pitchFamily="18" charset="0"/>
              </a:rPr>
              <a:t>alternatifler</a:t>
            </a:r>
            <a:endParaRPr lang="en-US" dirty="0">
              <a:solidFill>
                <a:srgbClr val="00B050"/>
              </a:solidFill>
              <a:latin typeface="Book Antiqua" pitchFamily="18" charset="0"/>
            </a:endParaRPr>
          </a:p>
          <a:p>
            <a:pPr marL="360000" indent="0">
              <a:lnSpc>
                <a:spcPct val="120000"/>
              </a:lnSpc>
              <a:spcBef>
                <a:spcPts val="600"/>
              </a:spcBef>
              <a:spcAft>
                <a:spcPts val="600"/>
              </a:spcAft>
              <a:buNone/>
            </a:pPr>
            <a:r>
              <a:rPr lang="en-US" dirty="0">
                <a:latin typeface="Book Antiqua" pitchFamily="18" charset="0"/>
              </a:rPr>
              <a:t>•</a:t>
            </a:r>
            <a:r>
              <a:rPr lang="tr-TR" dirty="0">
                <a:latin typeface="Book Antiqua" pitchFamily="18" charset="0"/>
              </a:rPr>
              <a:t>Belirsiz </a:t>
            </a:r>
            <a:r>
              <a:rPr lang="tr-TR" dirty="0">
                <a:solidFill>
                  <a:srgbClr val="00B050"/>
                </a:solidFill>
                <a:latin typeface="Book Antiqua" pitchFamily="18" charset="0"/>
              </a:rPr>
              <a:t>Olaylar</a:t>
            </a:r>
            <a:endParaRPr lang="en-US" dirty="0">
              <a:solidFill>
                <a:srgbClr val="00B050"/>
              </a:solidFill>
              <a:latin typeface="Book Antiqua" pitchFamily="18" charset="0"/>
            </a:endParaRPr>
          </a:p>
          <a:p>
            <a:pPr marL="360000" indent="0">
              <a:lnSpc>
                <a:spcPct val="120000"/>
              </a:lnSpc>
              <a:spcBef>
                <a:spcPts val="600"/>
              </a:spcBef>
              <a:spcAft>
                <a:spcPts val="600"/>
              </a:spcAft>
              <a:buNone/>
            </a:pPr>
            <a:r>
              <a:rPr lang="en-US" dirty="0">
                <a:latin typeface="Book Antiqua" pitchFamily="18" charset="0"/>
              </a:rPr>
              <a:t>•</a:t>
            </a:r>
            <a:r>
              <a:rPr lang="tr-TR" dirty="0">
                <a:solidFill>
                  <a:srgbClr val="00B050"/>
                </a:solidFill>
                <a:latin typeface="Book Antiqua" pitchFamily="18" charset="0"/>
              </a:rPr>
              <a:t>Sonuçla</a:t>
            </a:r>
            <a:r>
              <a:rPr lang="tr-TR" dirty="0">
                <a:latin typeface="Book Antiqua" pitchFamily="18" charset="0"/>
              </a:rPr>
              <a:t>rı nasıl değerlendireceğinizi de biliyorsunuz.</a:t>
            </a:r>
          </a:p>
          <a:p>
            <a:pPr marL="360000" indent="0" algn="ctr">
              <a:lnSpc>
                <a:spcPct val="120000"/>
              </a:lnSpc>
              <a:spcBef>
                <a:spcPts val="600"/>
              </a:spcBef>
              <a:spcAft>
                <a:spcPts val="600"/>
              </a:spcAft>
              <a:buNone/>
            </a:pPr>
            <a:r>
              <a:rPr lang="tr-TR" dirty="0">
                <a:solidFill>
                  <a:srgbClr val="FF0000"/>
                </a:solidFill>
                <a:latin typeface="Book Antiqua" pitchFamily="18" charset="0"/>
              </a:rPr>
              <a:t>Karar Problemini Nasıl Yapılandırırdınız?</a:t>
            </a:r>
            <a:r>
              <a:rPr lang="tr-TR" dirty="0">
                <a:latin typeface="Book Antiqua" pitchFamily="18" charset="0"/>
              </a:rPr>
              <a:t> </a:t>
            </a:r>
          </a:p>
          <a:p>
            <a:pPr marL="360000" indent="0" algn="ctr">
              <a:lnSpc>
                <a:spcPct val="120000"/>
              </a:lnSpc>
              <a:spcBef>
                <a:spcPts val="600"/>
              </a:spcBef>
              <a:spcAft>
                <a:spcPts val="600"/>
              </a:spcAft>
              <a:buNone/>
            </a:pPr>
            <a:r>
              <a:rPr lang="tr-TR" dirty="0">
                <a:latin typeface="Book Antiqua" pitchFamily="18" charset="0"/>
              </a:rPr>
              <a:t>KP’nin Yapılandırılması, hem problemin tanımlanması hem de alternatif davranış biçimlerinin analizi için kullanılan modelin elemanlarının açıklanmasıdır </a:t>
            </a:r>
            <a:r>
              <a:rPr lang="en-US" dirty="0">
                <a:latin typeface="Book Antiqua" pitchFamily="18" charset="0"/>
                <a:cs typeface="Times New Roman" pitchFamily="18" charset="0"/>
              </a:rPr>
              <a:t>(Watson &amp; </a:t>
            </a:r>
            <a:r>
              <a:rPr lang="en-US" dirty="0" err="1">
                <a:latin typeface="Book Antiqua" pitchFamily="18" charset="0"/>
                <a:cs typeface="Times New Roman" pitchFamily="18" charset="0"/>
              </a:rPr>
              <a:t>Buede</a:t>
            </a:r>
            <a:r>
              <a:rPr lang="en-US" dirty="0">
                <a:latin typeface="Book Antiqua" pitchFamily="18" charset="0"/>
                <a:cs typeface="Times New Roman" pitchFamily="18" charset="0"/>
              </a:rPr>
              <a:t>, 1987)</a:t>
            </a:r>
            <a:r>
              <a:rPr lang="tr-TR" dirty="0">
                <a:latin typeface="Book Antiqua" pitchFamily="18" charset="0"/>
                <a:cs typeface="Times New Roman" pitchFamily="18" charset="0"/>
              </a:rPr>
              <a:t>. </a:t>
            </a:r>
            <a:endParaRPr lang="tr-TR" dirty="0">
              <a:solidFill>
                <a:srgbClr val="FF0000"/>
              </a:solidFill>
              <a:latin typeface="Book Antiqua" pitchFamily="18" charset="0"/>
            </a:endParaRPr>
          </a:p>
          <a:p>
            <a:pPr marL="360000" indent="0" algn="ctr">
              <a:lnSpc>
                <a:spcPct val="120000"/>
              </a:lnSpc>
              <a:spcBef>
                <a:spcPts val="600"/>
              </a:spcBef>
              <a:spcAft>
                <a:spcPts val="600"/>
              </a:spcAft>
              <a:buNone/>
            </a:pPr>
            <a:endParaRPr lang="tr-TR" dirty="0">
              <a:solidFill>
                <a:srgbClr val="FF0000"/>
              </a:solidFill>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290980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randombar(horizontal)">
                                      <p:cBhvr>
                                        <p:cTn id="7" dur="500"/>
                                        <p:tgtEl>
                                          <p:spTgt spid="11">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1">
                                            <p:txEl>
                                              <p:pRg st="2" end="2"/>
                                            </p:txEl>
                                          </p:spTgt>
                                        </p:tgtEl>
                                        <p:attrNameLst>
                                          <p:attrName>style.visibility</p:attrName>
                                        </p:attrNameLst>
                                      </p:cBhvr>
                                      <p:to>
                                        <p:strVal val="visible"/>
                                      </p:to>
                                    </p:set>
                                    <p:animEffect transition="in" filter="randombar(horizontal)">
                                      <p:cBhvr>
                                        <p:cTn id="10" dur="500"/>
                                        <p:tgtEl>
                                          <p:spTgt spid="11">
                                            <p:txEl>
                                              <p:pRg st="2" end="2"/>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animEffect transition="in" filter="randombar(horizontal)">
                                      <p:cBhvr>
                                        <p:cTn id="13" dur="500"/>
                                        <p:tgtEl>
                                          <p:spTgt spid="11">
                                            <p:txEl>
                                              <p:pRg st="3" end="3"/>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11">
                                            <p:txEl>
                                              <p:pRg st="4" end="4"/>
                                            </p:txEl>
                                          </p:spTgt>
                                        </p:tgtEl>
                                        <p:attrNameLst>
                                          <p:attrName>style.visibility</p:attrName>
                                        </p:attrNameLst>
                                      </p:cBhvr>
                                      <p:to>
                                        <p:strVal val="visible"/>
                                      </p:to>
                                    </p:set>
                                    <p:animEffect transition="in" filter="randombar(horizontal)">
                                      <p:cBhvr>
                                        <p:cTn id="16" dur="500"/>
                                        <p:tgtEl>
                                          <p:spTgt spid="11">
                                            <p:txEl>
                                              <p:pRg st="4" end="4"/>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animEffect transition="in" filter="randombar(horizontal)">
                                      <p:cBhvr>
                                        <p:cTn id="19"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a:xfrm>
            <a:off x="353888" y="274638"/>
            <a:ext cx="8229600" cy="1143000"/>
          </a:xfrm>
        </p:spPr>
        <p:txBody>
          <a:bodyPr/>
          <a:lstStyle/>
          <a:p>
            <a:pPr>
              <a:defRPr/>
            </a:pPr>
            <a:r>
              <a:rPr lang="tr-TR" dirty="0">
                <a:latin typeface="Book Antiqua" pitchFamily="18" charset="0"/>
              </a:rPr>
              <a:t>Problemin Yapılandırılması</a:t>
            </a:r>
            <a:endParaRPr lang="en-US" dirty="0">
              <a:latin typeface="Book Antiqua" pitchFamily="18" charset="0"/>
            </a:endParaRPr>
          </a:p>
        </p:txBody>
      </p:sp>
      <p:sp>
        <p:nvSpPr>
          <p:cNvPr id="3075" name="Rectangle 3"/>
          <p:cNvSpPr>
            <a:spLocks noGrp="1" noChangeArrowheads="1"/>
          </p:cNvSpPr>
          <p:nvPr>
            <p:ph type="body" idx="1"/>
          </p:nvPr>
        </p:nvSpPr>
        <p:spPr>
          <a:xfrm>
            <a:off x="395536" y="1340768"/>
            <a:ext cx="8458200" cy="5112568"/>
          </a:xfrm>
        </p:spPr>
        <p:txBody>
          <a:bodyPr>
            <a:noAutofit/>
          </a:bodyPr>
          <a:lstStyle/>
          <a:p>
            <a:pPr marL="0" indent="0">
              <a:buNone/>
            </a:pPr>
            <a:r>
              <a:rPr lang="tr-TR" sz="1800" dirty="0">
                <a:latin typeface="Book Antiqua" pitchFamily="18" charset="0"/>
                <a:cs typeface="Times New Roman" pitchFamily="18" charset="0"/>
              </a:rPr>
              <a:t>Clemen (1995) bu süreci 3 adımla anlatır: </a:t>
            </a:r>
          </a:p>
          <a:p>
            <a:r>
              <a:rPr lang="tr-TR" sz="1800" dirty="0">
                <a:solidFill>
                  <a:srgbClr val="0070C0"/>
                </a:solidFill>
                <a:latin typeface="Book Antiqua" pitchFamily="18" charset="0"/>
              </a:rPr>
              <a:t>ADIM</a:t>
            </a:r>
            <a:r>
              <a:rPr lang="en-US" sz="1800" dirty="0">
                <a:solidFill>
                  <a:srgbClr val="0070C0"/>
                </a:solidFill>
                <a:latin typeface="Book Antiqua" pitchFamily="18" charset="0"/>
              </a:rPr>
              <a:t> 1:</a:t>
            </a:r>
            <a:r>
              <a:rPr lang="tr-TR" sz="1800" dirty="0">
                <a:solidFill>
                  <a:srgbClr val="0070C0"/>
                </a:solidFill>
                <a:latin typeface="Book Antiqua" pitchFamily="18" charset="0"/>
              </a:rPr>
              <a:t> Amaçları operasyonlara </a:t>
            </a:r>
            <a:r>
              <a:rPr lang="tr-TR" sz="1800" u="sng" dirty="0">
                <a:solidFill>
                  <a:srgbClr val="0070C0"/>
                </a:solidFill>
                <a:latin typeface="Book Antiqua" pitchFamily="18" charset="0"/>
              </a:rPr>
              <a:t>sınıflamak</a:t>
            </a:r>
            <a:r>
              <a:rPr lang="tr-TR" sz="1800" dirty="0">
                <a:solidFill>
                  <a:srgbClr val="0070C0"/>
                </a:solidFill>
                <a:latin typeface="Book Antiqua" pitchFamily="18" charset="0"/>
              </a:rPr>
              <a:t> ve filtrelemek</a:t>
            </a:r>
            <a:endParaRPr lang="en-US" sz="1800" dirty="0">
              <a:solidFill>
                <a:srgbClr val="0070C0"/>
              </a:solidFill>
              <a:latin typeface="Book Antiqua" pitchFamily="18" charset="0"/>
            </a:endParaRPr>
          </a:p>
          <a:p>
            <a:pPr lvl="1">
              <a:buClr>
                <a:srgbClr val="FF0000"/>
              </a:buClr>
              <a:buFont typeface="Wingdings" pitchFamily="2" charset="2"/>
              <a:buChar char="§"/>
            </a:pPr>
            <a:r>
              <a:rPr lang="tr-TR" sz="1800" dirty="0">
                <a:latin typeface="Book Antiqua" pitchFamily="18" charset="0"/>
              </a:rPr>
              <a:t>Amaçları araç amaçlar ve ana amaçlar halinde sınıflamak.</a:t>
            </a:r>
            <a:endParaRPr lang="en-US" sz="1800" dirty="0">
              <a:latin typeface="Book Antiqua" pitchFamily="18" charset="0"/>
            </a:endParaRPr>
          </a:p>
          <a:p>
            <a:pPr lvl="1">
              <a:buClr>
                <a:srgbClr val="FF0000"/>
              </a:buClr>
              <a:buFont typeface="Wingdings" pitchFamily="2" charset="2"/>
              <a:buChar char="§"/>
            </a:pPr>
            <a:r>
              <a:rPr lang="tr-TR" sz="1800" dirty="0">
                <a:latin typeface="Book Antiqua" pitchFamily="18" charset="0"/>
              </a:rPr>
              <a:t>Ana amaçları nasıl ölçeçeğini belirlemek.</a:t>
            </a:r>
          </a:p>
          <a:p>
            <a:pPr marL="342900" lvl="1" indent="-342900">
              <a:buFont typeface="Arial" pitchFamily="34" charset="0"/>
              <a:buChar char="•"/>
            </a:pPr>
            <a:r>
              <a:rPr lang="tr-TR" sz="1800" dirty="0">
                <a:solidFill>
                  <a:srgbClr val="0070C0"/>
                </a:solidFill>
                <a:latin typeface="Book Antiqua" pitchFamily="18" charset="0"/>
              </a:rPr>
              <a:t>ADIM</a:t>
            </a:r>
            <a:r>
              <a:rPr lang="en-US" sz="1800" dirty="0">
                <a:solidFill>
                  <a:srgbClr val="0070C0"/>
                </a:solidFill>
                <a:latin typeface="Book Antiqua" pitchFamily="18" charset="0"/>
              </a:rPr>
              <a:t> 2: </a:t>
            </a:r>
            <a:r>
              <a:rPr lang="tr-TR" sz="1800" dirty="0">
                <a:solidFill>
                  <a:srgbClr val="0070C0"/>
                </a:solidFill>
                <a:latin typeface="Book Antiqua" pitchFamily="18" charset="0"/>
              </a:rPr>
              <a:t>Mantıksal bir çerçevede elemanları yapılandırmak</a:t>
            </a:r>
            <a:endParaRPr lang="en-US" sz="1800" dirty="0">
              <a:solidFill>
                <a:srgbClr val="0070C0"/>
              </a:solidFill>
              <a:latin typeface="Book Antiqua" pitchFamily="18" charset="0"/>
            </a:endParaRPr>
          </a:p>
          <a:p>
            <a:pPr lvl="1">
              <a:buClr>
                <a:srgbClr val="FF0000"/>
              </a:buClr>
              <a:buFont typeface="Wingdings" pitchFamily="2" charset="2"/>
              <a:buChar char="§"/>
            </a:pPr>
            <a:r>
              <a:rPr lang="tr-TR" sz="1800" dirty="0">
                <a:latin typeface="Book Antiqua" pitchFamily="18" charset="0"/>
              </a:rPr>
              <a:t>Kararlar arasında </a:t>
            </a:r>
            <a:r>
              <a:rPr lang="tr-TR" sz="1800" u="sng" dirty="0">
                <a:latin typeface="Book Antiqua" pitchFamily="18" charset="0"/>
              </a:rPr>
              <a:t>zaman ve mantık sırası </a:t>
            </a:r>
            <a:r>
              <a:rPr lang="tr-TR" sz="1800" dirty="0">
                <a:latin typeface="Book Antiqua" pitchFamily="18" charset="0"/>
              </a:rPr>
              <a:t>oluşturmak</a:t>
            </a:r>
            <a:endParaRPr lang="en-US" sz="1800" dirty="0">
              <a:latin typeface="Book Antiqua" pitchFamily="18" charset="0"/>
            </a:endParaRPr>
          </a:p>
          <a:p>
            <a:pPr lvl="1">
              <a:buClr>
                <a:srgbClr val="FF0000"/>
              </a:buClr>
              <a:buFont typeface="Wingdings" pitchFamily="2" charset="2"/>
              <a:buChar char="§"/>
            </a:pPr>
            <a:r>
              <a:rPr lang="tr-TR" sz="1800" dirty="0">
                <a:latin typeface="Book Antiqua" pitchFamily="18" charset="0"/>
              </a:rPr>
              <a:t>Belirsiz olaylar arasında </a:t>
            </a:r>
            <a:r>
              <a:rPr lang="tr-TR" sz="1800" u="sng" dirty="0">
                <a:latin typeface="Book Antiqua" pitchFamily="18" charset="0"/>
              </a:rPr>
              <a:t>bağımlılıkları </a:t>
            </a:r>
            <a:r>
              <a:rPr lang="tr-TR" sz="1800" dirty="0">
                <a:latin typeface="Book Antiqua" pitchFamily="18" charset="0"/>
              </a:rPr>
              <a:t>yapılandırmak</a:t>
            </a:r>
            <a:endParaRPr lang="en-US" sz="1800" dirty="0">
              <a:latin typeface="Book Antiqua" pitchFamily="18" charset="0"/>
            </a:endParaRPr>
          </a:p>
          <a:p>
            <a:pPr lvl="1">
              <a:buClr>
                <a:srgbClr val="FF0000"/>
              </a:buClr>
              <a:buFont typeface="Wingdings" pitchFamily="2" charset="2"/>
              <a:buChar char="§"/>
            </a:pPr>
            <a:r>
              <a:rPr lang="tr-TR" sz="1800" dirty="0">
                <a:latin typeface="Book Antiqua" pitchFamily="18" charset="0"/>
              </a:rPr>
              <a:t>Kararların sırasıyla ilişkili belirsiz olayların </a:t>
            </a:r>
            <a:r>
              <a:rPr lang="tr-TR" sz="1800" u="sng" dirty="0">
                <a:latin typeface="Book Antiqua" pitchFamily="18" charset="0"/>
              </a:rPr>
              <a:t>sırasını </a:t>
            </a:r>
            <a:r>
              <a:rPr lang="tr-TR" sz="1800" dirty="0">
                <a:latin typeface="Book Antiqua" pitchFamily="18" charset="0"/>
              </a:rPr>
              <a:t>saptamak</a:t>
            </a:r>
          </a:p>
          <a:p>
            <a:pPr lvl="1">
              <a:buClr>
                <a:srgbClr val="FF0000"/>
              </a:buClr>
              <a:buFont typeface="Wingdings" pitchFamily="2" charset="2"/>
              <a:buChar char="§"/>
            </a:pPr>
            <a:r>
              <a:rPr lang="tr-TR" sz="1800" dirty="0">
                <a:solidFill>
                  <a:srgbClr val="FF0000"/>
                </a:solidFill>
                <a:latin typeface="Book Antiqua" pitchFamily="18" charset="0"/>
              </a:rPr>
              <a:t>Etki diyagramları </a:t>
            </a:r>
            <a:r>
              <a:rPr lang="tr-TR" sz="1800" dirty="0">
                <a:latin typeface="Book Antiqua" pitchFamily="18" charset="0"/>
              </a:rPr>
              <a:t>veya</a:t>
            </a:r>
            <a:r>
              <a:rPr lang="tr-TR" sz="1800" dirty="0">
                <a:solidFill>
                  <a:srgbClr val="FF0000"/>
                </a:solidFill>
                <a:latin typeface="Book Antiqua" pitchFamily="18" charset="0"/>
              </a:rPr>
              <a:t> karar ağaçları </a:t>
            </a:r>
            <a:r>
              <a:rPr lang="tr-TR" sz="1800" dirty="0">
                <a:latin typeface="Book Antiqua" pitchFamily="18" charset="0"/>
              </a:rPr>
              <a:t>kullanarak KP temsil etmek.</a:t>
            </a:r>
          </a:p>
          <a:p>
            <a:r>
              <a:rPr lang="tr-TR" sz="1800" dirty="0">
                <a:solidFill>
                  <a:srgbClr val="0070C0"/>
                </a:solidFill>
                <a:latin typeface="Book Antiqua" pitchFamily="18" charset="0"/>
              </a:rPr>
              <a:t>ADIM</a:t>
            </a:r>
            <a:r>
              <a:rPr lang="en-US" sz="1800" dirty="0">
                <a:solidFill>
                  <a:srgbClr val="0070C0"/>
                </a:solidFill>
                <a:latin typeface="Book Antiqua" pitchFamily="18" charset="0"/>
              </a:rPr>
              <a:t> </a:t>
            </a:r>
            <a:r>
              <a:rPr lang="tr-TR" sz="1800" dirty="0">
                <a:solidFill>
                  <a:srgbClr val="0070C0"/>
                </a:solidFill>
                <a:latin typeface="Book Antiqua" pitchFamily="18" charset="0"/>
              </a:rPr>
              <a:t>3</a:t>
            </a:r>
            <a:r>
              <a:rPr lang="en-US" sz="1800" dirty="0">
                <a:solidFill>
                  <a:srgbClr val="0070C0"/>
                </a:solidFill>
                <a:latin typeface="Book Antiqua" pitchFamily="18" charset="0"/>
              </a:rPr>
              <a:t>:</a:t>
            </a:r>
            <a:r>
              <a:rPr lang="tr-TR" sz="1800" dirty="0">
                <a:solidFill>
                  <a:srgbClr val="0070C0"/>
                </a:solidFill>
                <a:latin typeface="Book Antiqua" pitchFamily="18" charset="0"/>
              </a:rPr>
              <a:t> Detayların tamamlanması</a:t>
            </a:r>
            <a:endParaRPr lang="en-US" sz="1800" dirty="0">
              <a:solidFill>
                <a:srgbClr val="0070C0"/>
              </a:solidFill>
              <a:latin typeface="Book Antiqua" pitchFamily="18" charset="0"/>
            </a:endParaRPr>
          </a:p>
          <a:p>
            <a:pPr lvl="1">
              <a:buClr>
                <a:srgbClr val="FF0000"/>
              </a:buClr>
              <a:buFont typeface="Wingdings" pitchFamily="2" charset="2"/>
              <a:buChar char="§"/>
            </a:pPr>
            <a:r>
              <a:rPr lang="tr-TR" sz="1800" dirty="0">
                <a:latin typeface="Book Antiqua" pitchFamily="18" charset="0"/>
              </a:rPr>
              <a:t>Kararların ve belirsiz olayları açık bir şekilde tanımlamak</a:t>
            </a:r>
          </a:p>
          <a:p>
            <a:pPr lvl="1">
              <a:buClr>
                <a:srgbClr val="FF0000"/>
              </a:buClr>
              <a:buFont typeface="Wingdings" pitchFamily="2" charset="2"/>
              <a:buChar char="§"/>
            </a:pPr>
            <a:r>
              <a:rPr lang="tr-TR" sz="1800" dirty="0">
                <a:latin typeface="Book Antiqua" pitchFamily="18" charset="0"/>
              </a:rPr>
              <a:t>Uzman değerlendirmeleri ve veri analizinin bir kombinasyonu ile belirsiz olayların olasılık dağılımları belirlemek.</a:t>
            </a:r>
          </a:p>
          <a:p>
            <a:pPr lvl="1">
              <a:buClr>
                <a:srgbClr val="FF0000"/>
              </a:buClr>
              <a:buFont typeface="Wingdings" pitchFamily="2" charset="2"/>
              <a:buChar char="§"/>
            </a:pPr>
            <a:r>
              <a:rPr lang="tr-TR" sz="1800" dirty="0">
                <a:latin typeface="Book Antiqua" pitchFamily="18" charset="0"/>
              </a:rPr>
              <a:t>Sonuçların nasıl ölçüleceğini ve amaçlar arasındaki ödünleşmenin nasıl yapılacağının belirlemek</a:t>
            </a:r>
          </a:p>
          <a:p>
            <a:pPr marL="0" indent="0">
              <a:buNone/>
            </a:pPr>
            <a:endParaRPr lang="en-US" sz="1800" dirty="0">
              <a:latin typeface="Book Antiqua" pitchFamily="18" charset="0"/>
              <a:cs typeface="Times New Roman" pitchFamily="18" charset="0"/>
            </a:endParaRPr>
          </a:p>
        </p:txBody>
      </p:sp>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217960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075">
                                            <p:txEl>
                                              <p:pRg st="1" end="1"/>
                                            </p:txEl>
                                          </p:spTgt>
                                        </p:tgtEl>
                                        <p:attrNameLst>
                                          <p:attrName>style.visibility</p:attrName>
                                        </p:attrNameLst>
                                      </p:cBhvr>
                                      <p:to>
                                        <p:strVal val="visible"/>
                                      </p:to>
                                    </p:set>
                                    <p:animEffect transition="in" filter="randombar(horizontal)">
                                      <p:cBhvr>
                                        <p:cTn id="7" dur="500"/>
                                        <p:tgtEl>
                                          <p:spTgt spid="3075">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075">
                                            <p:txEl>
                                              <p:pRg st="2" end="2"/>
                                            </p:txEl>
                                          </p:spTgt>
                                        </p:tgtEl>
                                        <p:attrNameLst>
                                          <p:attrName>style.visibility</p:attrName>
                                        </p:attrNameLst>
                                      </p:cBhvr>
                                      <p:to>
                                        <p:strVal val="visible"/>
                                      </p:to>
                                    </p:set>
                                    <p:animEffect transition="in" filter="randombar(horizontal)">
                                      <p:cBhvr>
                                        <p:cTn id="10" dur="500"/>
                                        <p:tgtEl>
                                          <p:spTgt spid="3075">
                                            <p:txEl>
                                              <p:pRg st="2" end="2"/>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075">
                                            <p:txEl>
                                              <p:pRg st="3" end="3"/>
                                            </p:txEl>
                                          </p:spTgt>
                                        </p:tgtEl>
                                        <p:attrNameLst>
                                          <p:attrName>style.visibility</p:attrName>
                                        </p:attrNameLst>
                                      </p:cBhvr>
                                      <p:to>
                                        <p:strVal val="visible"/>
                                      </p:to>
                                    </p:set>
                                    <p:animEffect transition="in" filter="randombar(horizontal)">
                                      <p:cBhvr>
                                        <p:cTn id="13" dur="500"/>
                                        <p:tgtEl>
                                          <p:spTgt spid="3075">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3075">
                                            <p:txEl>
                                              <p:pRg st="4" end="4"/>
                                            </p:txEl>
                                          </p:spTgt>
                                        </p:tgtEl>
                                        <p:attrNameLst>
                                          <p:attrName>style.visibility</p:attrName>
                                        </p:attrNameLst>
                                      </p:cBhvr>
                                      <p:to>
                                        <p:strVal val="visible"/>
                                      </p:to>
                                    </p:set>
                                    <p:animEffect transition="in" filter="randombar(horizontal)">
                                      <p:cBhvr>
                                        <p:cTn id="18" dur="500"/>
                                        <p:tgtEl>
                                          <p:spTgt spid="3075">
                                            <p:txEl>
                                              <p:pRg st="4" end="4"/>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075">
                                            <p:txEl>
                                              <p:pRg st="5" end="5"/>
                                            </p:txEl>
                                          </p:spTgt>
                                        </p:tgtEl>
                                        <p:attrNameLst>
                                          <p:attrName>style.visibility</p:attrName>
                                        </p:attrNameLst>
                                      </p:cBhvr>
                                      <p:to>
                                        <p:strVal val="visible"/>
                                      </p:to>
                                    </p:set>
                                    <p:animEffect transition="in" filter="randombar(horizontal)">
                                      <p:cBhvr>
                                        <p:cTn id="21" dur="500"/>
                                        <p:tgtEl>
                                          <p:spTgt spid="3075">
                                            <p:txEl>
                                              <p:pRg st="5" end="5"/>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075">
                                            <p:txEl>
                                              <p:pRg st="6" end="6"/>
                                            </p:txEl>
                                          </p:spTgt>
                                        </p:tgtEl>
                                        <p:attrNameLst>
                                          <p:attrName>style.visibility</p:attrName>
                                        </p:attrNameLst>
                                      </p:cBhvr>
                                      <p:to>
                                        <p:strVal val="visible"/>
                                      </p:to>
                                    </p:set>
                                    <p:animEffect transition="in" filter="randombar(horizontal)">
                                      <p:cBhvr>
                                        <p:cTn id="24" dur="500"/>
                                        <p:tgtEl>
                                          <p:spTgt spid="3075">
                                            <p:txEl>
                                              <p:pRg st="6" end="6"/>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075">
                                            <p:txEl>
                                              <p:pRg st="7" end="7"/>
                                            </p:txEl>
                                          </p:spTgt>
                                        </p:tgtEl>
                                        <p:attrNameLst>
                                          <p:attrName>style.visibility</p:attrName>
                                        </p:attrNameLst>
                                      </p:cBhvr>
                                      <p:to>
                                        <p:strVal val="visible"/>
                                      </p:to>
                                    </p:set>
                                    <p:animEffect transition="in" filter="randombar(horizontal)">
                                      <p:cBhvr>
                                        <p:cTn id="27" dur="500"/>
                                        <p:tgtEl>
                                          <p:spTgt spid="3075">
                                            <p:txEl>
                                              <p:pRg st="7" end="7"/>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075">
                                            <p:txEl>
                                              <p:pRg st="8" end="8"/>
                                            </p:txEl>
                                          </p:spTgt>
                                        </p:tgtEl>
                                        <p:attrNameLst>
                                          <p:attrName>style.visibility</p:attrName>
                                        </p:attrNameLst>
                                      </p:cBhvr>
                                      <p:to>
                                        <p:strVal val="visible"/>
                                      </p:to>
                                    </p:set>
                                    <p:animEffect transition="in" filter="randombar(horizontal)">
                                      <p:cBhvr>
                                        <p:cTn id="30" dur="500"/>
                                        <p:tgtEl>
                                          <p:spTgt spid="3075">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3075">
                                            <p:txEl>
                                              <p:pRg st="9" end="9"/>
                                            </p:txEl>
                                          </p:spTgt>
                                        </p:tgtEl>
                                        <p:attrNameLst>
                                          <p:attrName>style.visibility</p:attrName>
                                        </p:attrNameLst>
                                      </p:cBhvr>
                                      <p:to>
                                        <p:strVal val="visible"/>
                                      </p:to>
                                    </p:set>
                                    <p:animEffect transition="in" filter="randombar(horizontal)">
                                      <p:cBhvr>
                                        <p:cTn id="35" dur="500"/>
                                        <p:tgtEl>
                                          <p:spTgt spid="3075">
                                            <p:txEl>
                                              <p:pRg st="9" end="9"/>
                                            </p:txEl>
                                          </p:spTgt>
                                        </p:tgtEl>
                                      </p:cBhvr>
                                    </p:animEffect>
                                  </p:childTnLst>
                                </p:cTn>
                              </p:par>
                              <p:par>
                                <p:cTn id="36" presetID="14" presetClass="entr" presetSubtype="10" fill="hold" nodeType="withEffect">
                                  <p:stCondLst>
                                    <p:cond delay="0"/>
                                  </p:stCondLst>
                                  <p:childTnLst>
                                    <p:set>
                                      <p:cBhvr>
                                        <p:cTn id="37" dur="1" fill="hold">
                                          <p:stCondLst>
                                            <p:cond delay="0"/>
                                          </p:stCondLst>
                                        </p:cTn>
                                        <p:tgtEl>
                                          <p:spTgt spid="3075">
                                            <p:txEl>
                                              <p:pRg st="10" end="10"/>
                                            </p:txEl>
                                          </p:spTgt>
                                        </p:tgtEl>
                                        <p:attrNameLst>
                                          <p:attrName>style.visibility</p:attrName>
                                        </p:attrNameLst>
                                      </p:cBhvr>
                                      <p:to>
                                        <p:strVal val="visible"/>
                                      </p:to>
                                    </p:set>
                                    <p:animEffect transition="in" filter="randombar(horizontal)">
                                      <p:cBhvr>
                                        <p:cTn id="38" dur="500"/>
                                        <p:tgtEl>
                                          <p:spTgt spid="3075">
                                            <p:txEl>
                                              <p:pRg st="10" end="10"/>
                                            </p:txEl>
                                          </p:spTgt>
                                        </p:tgtEl>
                                      </p:cBhvr>
                                    </p:animEffect>
                                  </p:childTnLst>
                                </p:cTn>
                              </p:par>
                              <p:par>
                                <p:cTn id="39" presetID="14" presetClass="entr" presetSubtype="10" fill="hold" nodeType="withEffect">
                                  <p:stCondLst>
                                    <p:cond delay="0"/>
                                  </p:stCondLst>
                                  <p:childTnLst>
                                    <p:set>
                                      <p:cBhvr>
                                        <p:cTn id="40" dur="1" fill="hold">
                                          <p:stCondLst>
                                            <p:cond delay="0"/>
                                          </p:stCondLst>
                                        </p:cTn>
                                        <p:tgtEl>
                                          <p:spTgt spid="3075">
                                            <p:txEl>
                                              <p:pRg st="11" end="11"/>
                                            </p:txEl>
                                          </p:spTgt>
                                        </p:tgtEl>
                                        <p:attrNameLst>
                                          <p:attrName>style.visibility</p:attrName>
                                        </p:attrNameLst>
                                      </p:cBhvr>
                                      <p:to>
                                        <p:strVal val="visible"/>
                                      </p:to>
                                    </p:set>
                                    <p:animEffect transition="in" filter="randombar(horizontal)">
                                      <p:cBhvr>
                                        <p:cTn id="41" dur="500"/>
                                        <p:tgtEl>
                                          <p:spTgt spid="3075">
                                            <p:txEl>
                                              <p:pRg st="11" end="11"/>
                                            </p:txEl>
                                          </p:spTgt>
                                        </p:tgtEl>
                                      </p:cBhvr>
                                    </p:animEffect>
                                  </p:childTnLst>
                                </p:cTn>
                              </p:par>
                              <p:par>
                                <p:cTn id="42" presetID="14" presetClass="entr" presetSubtype="10" fill="hold" nodeType="withEffect">
                                  <p:stCondLst>
                                    <p:cond delay="0"/>
                                  </p:stCondLst>
                                  <p:childTnLst>
                                    <p:set>
                                      <p:cBhvr>
                                        <p:cTn id="43" dur="1" fill="hold">
                                          <p:stCondLst>
                                            <p:cond delay="0"/>
                                          </p:stCondLst>
                                        </p:cTn>
                                        <p:tgtEl>
                                          <p:spTgt spid="3075">
                                            <p:txEl>
                                              <p:pRg st="12" end="12"/>
                                            </p:txEl>
                                          </p:spTgt>
                                        </p:tgtEl>
                                        <p:attrNameLst>
                                          <p:attrName>style.visibility</p:attrName>
                                        </p:attrNameLst>
                                      </p:cBhvr>
                                      <p:to>
                                        <p:strVal val="visible"/>
                                      </p:to>
                                    </p:set>
                                    <p:animEffect transition="in" filter="randombar(horizontal)">
                                      <p:cBhvr>
                                        <p:cTn id="44" dur="500"/>
                                        <p:tgtEl>
                                          <p:spTgt spid="307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p:txBody>
          <a:bodyPr/>
          <a:lstStyle/>
          <a:p>
            <a:r>
              <a:rPr lang="tr-TR" dirty="0">
                <a:latin typeface="Book Antiqua" pitchFamily="18" charset="0"/>
              </a:rPr>
              <a:t>Değer Hiyerarşisi</a:t>
            </a:r>
            <a:endParaRPr lang="en-US" dirty="0">
              <a:latin typeface="Book Antiqua" pitchFamily="18" charset="0"/>
            </a:endParaRPr>
          </a:p>
          <a:p>
            <a:r>
              <a:rPr lang="tr-TR" dirty="0">
                <a:latin typeface="Book Antiqua" pitchFamily="18" charset="0"/>
              </a:rPr>
              <a:t>Etki diyagramları</a:t>
            </a:r>
            <a:endParaRPr lang="en-US" dirty="0">
              <a:latin typeface="Book Antiqua" pitchFamily="18" charset="0"/>
            </a:endParaRPr>
          </a:p>
          <a:p>
            <a:r>
              <a:rPr lang="tr-TR" dirty="0">
                <a:latin typeface="Book Antiqua" pitchFamily="18" charset="0"/>
              </a:rPr>
              <a:t>Bilişsel Haritalama</a:t>
            </a:r>
            <a:endParaRPr lang="en-US" dirty="0">
              <a:latin typeface="Book Antiqua" pitchFamily="18" charset="0"/>
            </a:endParaRPr>
          </a:p>
          <a:p>
            <a:r>
              <a:rPr lang="tr-TR" dirty="0">
                <a:latin typeface="Book Antiqua" pitchFamily="18" charset="0"/>
              </a:rPr>
              <a:t>Lateral düşünme</a:t>
            </a:r>
          </a:p>
          <a:p>
            <a:r>
              <a:rPr lang="tr-TR" dirty="0">
                <a:latin typeface="Book Antiqua" pitchFamily="18" charset="0"/>
              </a:rPr>
              <a:t>vd...</a:t>
            </a:r>
            <a:endParaRPr lang="en-US" dirty="0">
              <a:latin typeface="Book Antiqua" pitchFamily="18" charset="0"/>
            </a:endParaRPr>
          </a:p>
          <a:p>
            <a:endParaRPr lang="en-US" dirty="0">
              <a:latin typeface="Book Antiqua" pitchFamily="18" charset="0"/>
            </a:endParaRPr>
          </a:p>
        </p:txBody>
      </p:sp>
      <p:pic>
        <p:nvPicPr>
          <p:cNvPr id="1027" name="Picture 3" descr="C:\Users\vildan\AppData\Local\Microsoft\Windows\Temporary Internet Files\Content.IE5\M8C4NP2Q\MP90043089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323976"/>
            <a:ext cx="4499992" cy="6210024"/>
          </a:xfrm>
          <a:prstGeom prst="rect">
            <a:avLst/>
          </a:prstGeom>
          <a:noFill/>
          <a:extLst>
            <a:ext uri="{909E8E84-426E-40DD-AFC4-6F175D3DCCD1}">
              <a14:hiddenFill xmlns:a14="http://schemas.microsoft.com/office/drawing/2010/main">
                <a:solidFill>
                  <a:srgbClr val="FFFFFF"/>
                </a:solidFill>
              </a14:hiddenFill>
            </a:ext>
          </a:extLst>
        </p:spPr>
      </p:pic>
      <p:sp>
        <p:nvSpPr>
          <p:cNvPr id="388098" name="Rectangle 2"/>
          <p:cNvSpPr>
            <a:spLocks noGrp="1" noChangeArrowheads="1"/>
          </p:cNvSpPr>
          <p:nvPr>
            <p:ph type="title"/>
          </p:nvPr>
        </p:nvSpPr>
        <p:spPr/>
        <p:txBody>
          <a:bodyPr>
            <a:normAutofit/>
          </a:bodyPr>
          <a:lstStyle/>
          <a:p>
            <a:pPr algn="l">
              <a:defRPr/>
            </a:pPr>
            <a:r>
              <a:rPr lang="tr-TR" sz="3200" dirty="0">
                <a:latin typeface="Book Antiqua" pitchFamily="18" charset="0"/>
              </a:rPr>
              <a:t>Problem Yapılandırma Yöntemleri</a:t>
            </a:r>
            <a:endParaRPr lang="en-US" sz="3200" dirty="0">
              <a:latin typeface="Book Antiqua" pitchFamily="18" charset="0"/>
            </a:endParaRPr>
          </a:p>
        </p:txBody>
      </p:sp>
      <p:sp>
        <p:nvSpPr>
          <p:cNvPr id="10"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1"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2"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a:t>
            </a:fld>
            <a:endParaRPr lang="tr-TR" sz="1600" b="1">
              <a:solidFill>
                <a:schemeClr val="tx1"/>
              </a:solidFill>
            </a:endParaRPr>
          </a:p>
        </p:txBody>
      </p:sp>
      <p:sp>
        <p:nvSpPr>
          <p:cNvPr id="14"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3446763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p:cNvSpPr>
            <a:spLocks noGrp="1" noChangeArrowheads="1"/>
          </p:cNvSpPr>
          <p:nvPr>
            <p:ph type="title"/>
          </p:nvPr>
        </p:nvSpPr>
        <p:spPr>
          <a:xfrm>
            <a:off x="467544" y="620688"/>
            <a:ext cx="8229600" cy="1143000"/>
          </a:xfrm>
        </p:spPr>
        <p:txBody>
          <a:bodyPr>
            <a:normAutofit fontScale="90000"/>
          </a:bodyPr>
          <a:lstStyle/>
          <a:p>
            <a:pPr algn="l">
              <a:defRPr/>
            </a:pPr>
            <a:r>
              <a:rPr lang="tr-TR" sz="3600" dirty="0">
                <a:latin typeface="Book Antiqua" pitchFamily="18" charset="0"/>
              </a:rPr>
              <a:t>Bilişsel Haritalama,</a:t>
            </a:r>
            <a:br>
              <a:rPr lang="tr-TR" sz="3600" dirty="0">
                <a:latin typeface="Book Antiqua" pitchFamily="18" charset="0"/>
              </a:rPr>
            </a:br>
            <a:r>
              <a:rPr lang="tr-TR" sz="3600" dirty="0">
                <a:latin typeface="Book Antiqua" pitchFamily="18" charset="0"/>
              </a:rPr>
              <a:t>Lateral Düşünme</a:t>
            </a:r>
            <a:endParaRPr lang="en-US" sz="3600" dirty="0">
              <a:latin typeface="Book Antiqua" pitchFamily="18" charset="0"/>
            </a:endParaRPr>
          </a:p>
        </p:txBody>
      </p:sp>
      <p:sp>
        <p:nvSpPr>
          <p:cNvPr id="19459" name="Rectangle 3"/>
          <p:cNvSpPr>
            <a:spLocks noGrp="1" noChangeArrowheads="1"/>
          </p:cNvSpPr>
          <p:nvPr>
            <p:ph type="body" idx="1"/>
          </p:nvPr>
        </p:nvSpPr>
        <p:spPr>
          <a:xfrm>
            <a:off x="179512" y="3284984"/>
            <a:ext cx="8507288" cy="3024336"/>
          </a:xfrm>
        </p:spPr>
        <p:txBody>
          <a:bodyPr>
            <a:normAutofit/>
          </a:bodyPr>
          <a:lstStyle/>
          <a:p>
            <a:pPr indent="0">
              <a:spcBef>
                <a:spcPts val="600"/>
              </a:spcBef>
              <a:spcAft>
                <a:spcPts val="600"/>
              </a:spcAft>
              <a:buNone/>
            </a:pPr>
            <a:endParaRPr lang="tr-TR" sz="1800" dirty="0">
              <a:latin typeface="Book Antiqua" pitchFamily="18" charset="0"/>
            </a:endParaRPr>
          </a:p>
          <a:p>
            <a:pPr indent="0">
              <a:spcBef>
                <a:spcPts val="600"/>
              </a:spcBef>
              <a:spcAft>
                <a:spcPts val="600"/>
              </a:spcAft>
            </a:pPr>
            <a:r>
              <a:rPr lang="tr-TR" sz="1800" dirty="0">
                <a:latin typeface="Book Antiqua" pitchFamily="18" charset="0"/>
              </a:rPr>
              <a:t>Lateral Düşünme,Edward De Bono tarafından geliştirilen kritik ve özgün düşünme yöntemidir. Lateral düşünebilme, insanda belki de erken yaşlarda daha güçlü olmasına rağmen ezberci eğitim sistemiyle gittikçe körelen bir yetenektir.</a:t>
            </a:r>
          </a:p>
          <a:p>
            <a:pPr indent="0">
              <a:spcBef>
                <a:spcPts val="600"/>
              </a:spcBef>
              <a:spcAft>
                <a:spcPts val="600"/>
              </a:spcAft>
            </a:pPr>
            <a:r>
              <a:rPr lang="tr-TR" sz="1800" dirty="0">
                <a:latin typeface="Book Antiqua" pitchFamily="18" charset="0"/>
              </a:rPr>
              <a:t>Örnek:  Bir çukuru ne kadar derin kazmaya çalışırsanız çalışın o çukuru farklı bir yerde açamazsınız. Yani aynı yönde derinlemesine çabalamak farklı bir yöne doğru ilerlemek kadar yararlı değildir. O nedenle problemi çok farklı yanlarıyla düşünmeye çalışmak gereklidir. (Mülakat soruları)</a:t>
            </a:r>
          </a:p>
        </p:txBody>
      </p:sp>
      <p:pic>
        <p:nvPicPr>
          <p:cNvPr id="1026" name="Picture 2" descr="http://www.mindmaptutor.com/wp-content/uploads/2010/04/Cognitive-Domai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1258" y="631901"/>
            <a:ext cx="4412742" cy="303656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11560" y="2084655"/>
            <a:ext cx="4572000" cy="1200329"/>
          </a:xfrm>
          <a:prstGeom prst="rect">
            <a:avLst/>
          </a:prstGeom>
        </p:spPr>
        <p:txBody>
          <a:bodyPr>
            <a:spAutoFit/>
          </a:bodyPr>
          <a:lstStyle/>
          <a:p>
            <a:pPr indent="0">
              <a:spcBef>
                <a:spcPts val="600"/>
              </a:spcBef>
              <a:spcAft>
                <a:spcPts val="600"/>
              </a:spcAft>
            </a:pPr>
            <a:r>
              <a:rPr lang="tr-TR" dirty="0">
                <a:latin typeface="Book Antiqua" pitchFamily="18" charset="0"/>
              </a:rPr>
              <a:t>Bilişsel haritalamanın pratik amacı, bir problemin kalitatif yönleri ile kantitatif analizi arasında uygun ve güçlü bir bağlantı elde etmektir.</a:t>
            </a: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6</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1284660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mindtools.com/media/Diagrams/mindma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7985" y="836712"/>
            <a:ext cx="7518431" cy="5863643"/>
          </a:xfrm>
          <a:prstGeom prst="rect">
            <a:avLst/>
          </a:prstGeom>
          <a:noFill/>
          <a:extLst>
            <a:ext uri="{909E8E84-426E-40DD-AFC4-6F175D3DCCD1}">
              <a14:hiddenFill xmlns:a14="http://schemas.microsoft.com/office/drawing/2010/main">
                <a:solidFill>
                  <a:srgbClr val="FFFFFF"/>
                </a:solidFill>
              </a14:hiddenFill>
            </a:ext>
          </a:extLst>
        </p:spPr>
      </p:pic>
      <p:sp>
        <p:nvSpPr>
          <p:cNvPr id="398338" name="Rectangle 2"/>
          <p:cNvSpPr>
            <a:spLocks noGrp="1" noChangeArrowheads="1"/>
          </p:cNvSpPr>
          <p:nvPr>
            <p:ph type="title"/>
          </p:nvPr>
        </p:nvSpPr>
        <p:spPr>
          <a:xfrm>
            <a:off x="539552" y="476672"/>
            <a:ext cx="6717432" cy="576064"/>
          </a:xfrm>
        </p:spPr>
        <p:txBody>
          <a:bodyPr>
            <a:normAutofit fontScale="90000"/>
          </a:bodyPr>
          <a:lstStyle/>
          <a:p>
            <a:pPr algn="l">
              <a:defRPr/>
            </a:pPr>
            <a:r>
              <a:rPr lang="tr-TR" sz="3600" dirty="0">
                <a:latin typeface="Book Antiqua" pitchFamily="18" charset="0"/>
              </a:rPr>
              <a:t>Bilişsel Haritalar</a:t>
            </a:r>
            <a:endParaRPr lang="en-US" sz="3600" dirty="0">
              <a:latin typeface="Book Antiqua" pitchFamily="18" charset="0"/>
            </a:endParaRP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7</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2707084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freemappingsoftware.net/wp-content/uploads/2013/06/mindmap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908720"/>
            <a:ext cx="7632848" cy="5545742"/>
          </a:xfrm>
          <a:prstGeom prst="rect">
            <a:avLst/>
          </a:prstGeom>
          <a:noFill/>
          <a:extLst>
            <a:ext uri="{909E8E84-426E-40DD-AFC4-6F175D3DCCD1}">
              <a14:hiddenFill xmlns:a14="http://schemas.microsoft.com/office/drawing/2010/main">
                <a:solidFill>
                  <a:srgbClr val="FFFFFF"/>
                </a:solidFill>
              </a14:hiddenFill>
            </a:ext>
          </a:extLst>
        </p:spPr>
      </p:pic>
      <p:sp>
        <p:nvSpPr>
          <p:cNvPr id="398338" name="Rectangle 2"/>
          <p:cNvSpPr>
            <a:spLocks noGrp="1" noChangeArrowheads="1"/>
          </p:cNvSpPr>
          <p:nvPr>
            <p:ph type="title"/>
          </p:nvPr>
        </p:nvSpPr>
        <p:spPr>
          <a:xfrm>
            <a:off x="260344" y="188640"/>
            <a:ext cx="8229600" cy="1143000"/>
          </a:xfrm>
        </p:spPr>
        <p:txBody>
          <a:bodyPr>
            <a:normAutofit/>
          </a:bodyPr>
          <a:lstStyle/>
          <a:p>
            <a:pPr algn="l">
              <a:defRPr/>
            </a:pPr>
            <a:r>
              <a:rPr lang="tr-TR" sz="3600" dirty="0">
                <a:latin typeface="Book Antiqua" pitchFamily="18" charset="0"/>
              </a:rPr>
              <a:t>Bilişsel Haritalar</a:t>
            </a:r>
            <a:endParaRPr lang="en-US" sz="3600" dirty="0">
              <a:latin typeface="Book Antiqua" pitchFamily="18" charset="0"/>
            </a:endParaRP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8</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2152793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457200" y="341784"/>
            <a:ext cx="8229600" cy="1143000"/>
          </a:xfrm>
        </p:spPr>
        <p:txBody>
          <a:bodyPr vert="horz" lIns="91440" tIns="45720" rIns="91440" bIns="45720" rtlCol="0" anchor="ctr">
            <a:normAutofit fontScale="90000"/>
          </a:bodyPr>
          <a:lstStyle/>
          <a:p>
            <a:pPr algn="l"/>
            <a:r>
              <a:rPr lang="tr-TR" sz="3600" dirty="0">
                <a:solidFill>
                  <a:schemeClr val="accent1">
                    <a:lumMod val="75000"/>
                  </a:schemeClr>
                </a:solidFill>
                <a:latin typeface="Book Antiqua" pitchFamily="18" charset="0"/>
              </a:rPr>
              <a:t>Adım 1: Amaçları operasyonlara sınıflamak ve filtrelemek</a:t>
            </a:r>
            <a:endParaRPr lang="en-US" sz="3600" dirty="0">
              <a:solidFill>
                <a:schemeClr val="accent1">
                  <a:lumMod val="75000"/>
                </a:schemeClr>
              </a:solidFill>
              <a:latin typeface="Book Antiqua" pitchFamily="18" charset="0"/>
            </a:endParaRPr>
          </a:p>
        </p:txBody>
      </p:sp>
      <p:sp>
        <p:nvSpPr>
          <p:cNvPr id="31747" name="Rectangle 3"/>
          <p:cNvSpPr>
            <a:spLocks noGrp="1" noChangeArrowheads="1"/>
          </p:cNvSpPr>
          <p:nvPr>
            <p:ph idx="1"/>
          </p:nvPr>
        </p:nvSpPr>
        <p:spPr/>
        <p:txBody>
          <a:bodyPr>
            <a:normAutofit/>
          </a:bodyPr>
          <a:lstStyle/>
          <a:p>
            <a:pPr marL="0" indent="0">
              <a:lnSpc>
                <a:spcPct val="90000"/>
              </a:lnSpc>
              <a:buNone/>
              <a:defRPr/>
            </a:pPr>
            <a:r>
              <a:rPr lang="tr-TR" sz="2400" dirty="0">
                <a:latin typeface="Book Antiqua" pitchFamily="18" charset="0"/>
              </a:rPr>
              <a:t>AMAÇLARIN ÜRETİLMESİ</a:t>
            </a:r>
          </a:p>
          <a:p>
            <a:pPr eaLnBrk="1" hangingPunct="1">
              <a:lnSpc>
                <a:spcPct val="90000"/>
              </a:lnSpc>
              <a:defRPr/>
            </a:pPr>
            <a:r>
              <a:rPr lang="tr-TR" sz="2400" dirty="0">
                <a:latin typeface="Book Antiqua" pitchFamily="18" charset="0"/>
              </a:rPr>
              <a:t>Yukarıdan-Aşağıya (</a:t>
            </a:r>
            <a:r>
              <a:rPr lang="en-US" sz="2400" dirty="0">
                <a:latin typeface="Book Antiqua" pitchFamily="18" charset="0"/>
              </a:rPr>
              <a:t>Top-down</a:t>
            </a:r>
            <a:r>
              <a:rPr lang="tr-TR" sz="2400" dirty="0">
                <a:latin typeface="Book Antiqua" pitchFamily="18" charset="0"/>
              </a:rPr>
              <a:t>)</a:t>
            </a:r>
            <a:r>
              <a:rPr lang="en-US" sz="2400" dirty="0">
                <a:latin typeface="Book Antiqua" pitchFamily="18" charset="0"/>
              </a:rPr>
              <a:t>:</a:t>
            </a:r>
            <a:endParaRPr lang="tr-TR" sz="2400" dirty="0">
              <a:latin typeface="Book Antiqua" pitchFamily="18" charset="0"/>
            </a:endParaRPr>
          </a:p>
          <a:p>
            <a:pPr marL="400050" lvl="1" indent="0">
              <a:lnSpc>
                <a:spcPct val="90000"/>
              </a:lnSpc>
              <a:buNone/>
              <a:defRPr/>
            </a:pPr>
            <a:r>
              <a:rPr lang="en-US" sz="2000" dirty="0">
                <a:latin typeface="Book Antiqua" pitchFamily="18" charset="0"/>
              </a:rPr>
              <a:t>“</a:t>
            </a:r>
            <a:r>
              <a:rPr lang="tr-TR" sz="2000" dirty="0">
                <a:latin typeface="Book Antiqua" pitchFamily="18" charset="0"/>
              </a:rPr>
              <a:t>Sakinlerin refahını geliştirmek</a:t>
            </a:r>
            <a:r>
              <a:rPr lang="en-US" sz="2000" dirty="0">
                <a:latin typeface="Book Antiqua" pitchFamily="18" charset="0"/>
              </a:rPr>
              <a:t>” </a:t>
            </a:r>
            <a:r>
              <a:rPr lang="tr-TR" sz="2000" dirty="0">
                <a:latin typeface="Book Antiqua" pitchFamily="18" charset="0"/>
              </a:rPr>
              <a:t>gibi genel bir amacınız varsa, refah ile ne demek istediğinizi ortaya koyabilirsiniz.</a:t>
            </a:r>
            <a:endParaRPr lang="en-US" sz="2000" dirty="0">
              <a:latin typeface="Book Antiqua" pitchFamily="18" charset="0"/>
            </a:endParaRPr>
          </a:p>
          <a:p>
            <a:pPr eaLnBrk="1" hangingPunct="1">
              <a:lnSpc>
                <a:spcPct val="90000"/>
              </a:lnSpc>
              <a:defRPr/>
            </a:pPr>
            <a:r>
              <a:rPr lang="tr-TR" sz="2400" dirty="0">
                <a:latin typeface="Book Antiqua" pitchFamily="18" charset="0"/>
              </a:rPr>
              <a:t>Aşağıdan-Yukarıya (</a:t>
            </a:r>
            <a:r>
              <a:rPr lang="en-US" sz="2400" dirty="0">
                <a:latin typeface="Book Antiqua" pitchFamily="18" charset="0"/>
              </a:rPr>
              <a:t>Bottom-up</a:t>
            </a:r>
            <a:r>
              <a:rPr lang="tr-TR" sz="2400" dirty="0">
                <a:latin typeface="Book Antiqua" pitchFamily="18" charset="0"/>
              </a:rPr>
              <a:t>)</a:t>
            </a:r>
            <a:r>
              <a:rPr lang="en-US" sz="2400" dirty="0">
                <a:latin typeface="Book Antiqua" pitchFamily="18" charset="0"/>
              </a:rPr>
              <a:t>: </a:t>
            </a:r>
            <a:endParaRPr lang="tr-TR" sz="2400" dirty="0">
              <a:latin typeface="Book Antiqua" pitchFamily="18" charset="0"/>
            </a:endParaRPr>
          </a:p>
          <a:p>
            <a:pPr marL="400050" lvl="1" indent="0">
              <a:lnSpc>
                <a:spcPct val="90000"/>
              </a:lnSpc>
              <a:buNone/>
              <a:defRPr/>
            </a:pPr>
            <a:r>
              <a:rPr lang="tr-TR" sz="2000" dirty="0">
                <a:latin typeface="Book Antiqua" pitchFamily="18" charset="0"/>
              </a:rPr>
              <a:t>Çok spesifik amaçlarla başlıyorsanız, bunları daha genel bir veya birkaç amaca yönlendirebilirsiniz. </a:t>
            </a:r>
            <a:r>
              <a:rPr lang="en-US" sz="2000" dirty="0">
                <a:latin typeface="Book Antiqua" pitchFamily="18" charset="0"/>
              </a:rPr>
              <a:t>“</a:t>
            </a:r>
            <a:r>
              <a:rPr lang="tr-TR" sz="2000" dirty="0">
                <a:latin typeface="Book Antiqua" pitchFamily="18" charset="0"/>
              </a:rPr>
              <a:t>Sisten kaynaklanan göz tahrişinin minimizasyonu</a:t>
            </a:r>
            <a:r>
              <a:rPr lang="en-US" sz="2000" dirty="0">
                <a:latin typeface="Book Antiqua" pitchFamily="18" charset="0"/>
              </a:rPr>
              <a:t>”</a:t>
            </a:r>
            <a:r>
              <a:rPr lang="tr-TR" sz="2000" dirty="0">
                <a:latin typeface="Book Antiqua" pitchFamily="18" charset="0"/>
              </a:rPr>
              <a:t> spesifik amacının </a:t>
            </a:r>
            <a:r>
              <a:rPr lang="en-US" sz="2000" dirty="0">
                <a:latin typeface="Book Antiqua" pitchFamily="18" charset="0"/>
              </a:rPr>
              <a:t>“</a:t>
            </a:r>
            <a:r>
              <a:rPr lang="tr-TR" sz="2000" dirty="0">
                <a:latin typeface="Book Antiqua" pitchFamily="18" charset="0"/>
              </a:rPr>
              <a:t>sağlığı iyileştirme</a:t>
            </a:r>
            <a:r>
              <a:rPr lang="en-US" sz="2000" dirty="0">
                <a:latin typeface="Book Antiqua" pitchFamily="18" charset="0"/>
              </a:rPr>
              <a:t>”</a:t>
            </a:r>
            <a:r>
              <a:rPr lang="tr-TR" sz="2000" dirty="0">
                <a:latin typeface="Book Antiqua" pitchFamily="18" charset="0"/>
              </a:rPr>
              <a:t>genel amacına hizmet etmesi gibi.</a:t>
            </a:r>
            <a:endParaRPr lang="en-US" sz="2000" dirty="0">
              <a:latin typeface="Book Antiqua" pitchFamily="18" charset="0"/>
            </a:endParaRPr>
          </a:p>
          <a:p>
            <a:pPr>
              <a:lnSpc>
                <a:spcPct val="90000"/>
              </a:lnSpc>
              <a:defRPr/>
            </a:pPr>
            <a:r>
              <a:rPr lang="tr-TR" sz="2400" dirty="0">
                <a:latin typeface="Book Antiqua" pitchFamily="18" charset="0"/>
              </a:rPr>
              <a:t>Deneycilik (</a:t>
            </a:r>
            <a:r>
              <a:rPr lang="en-US" sz="2400" dirty="0">
                <a:latin typeface="Book Antiqua" pitchFamily="18" charset="0"/>
              </a:rPr>
              <a:t>Casual Empiricism</a:t>
            </a:r>
            <a:r>
              <a:rPr lang="tr-TR" sz="2400" dirty="0">
                <a:latin typeface="Book Antiqua" pitchFamily="18" charset="0"/>
              </a:rPr>
              <a:t>)</a:t>
            </a:r>
            <a:endParaRPr lang="en-US" sz="2400" dirty="0">
              <a:latin typeface="Book Antiqua" pitchFamily="18" charset="0"/>
            </a:endParaRPr>
          </a:p>
          <a:p>
            <a:pPr marL="457200" lvl="1" indent="0" eaLnBrk="1" hangingPunct="1">
              <a:lnSpc>
                <a:spcPct val="90000"/>
              </a:lnSpc>
              <a:buNone/>
              <a:defRPr/>
            </a:pPr>
            <a:r>
              <a:rPr lang="tr-TR" sz="2000" dirty="0">
                <a:latin typeface="Book Antiqua" pitchFamily="18" charset="0"/>
              </a:rPr>
              <a:t>Genellikle «kötü» veya «iyi» olarak düşündüğünüz muhtemel alternatifleri düşünün. Neden kötüler? veya neden iyiler?</a:t>
            </a:r>
            <a:r>
              <a:rPr lang="en-US" sz="2000" dirty="0">
                <a:latin typeface="Book Antiqua" pitchFamily="18" charset="0"/>
              </a:rPr>
              <a:t> </a:t>
            </a:r>
            <a:r>
              <a:rPr lang="tr-TR" sz="2000" dirty="0">
                <a:latin typeface="Book Antiqua" pitchFamily="18" charset="0"/>
              </a:rPr>
              <a:t>Bu cevaplar belirleyici değerleri oluşturabilirler.</a:t>
            </a:r>
            <a:endParaRPr lang="en-US" sz="2000" dirty="0">
              <a:latin typeface="Book Antiqua" pitchFamily="18" charset="0"/>
            </a:endParaRPr>
          </a:p>
        </p:txBody>
      </p:sp>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9</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3924572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p:txBody>
          <a:bodyPr vert="horz" lIns="91440" tIns="45720" rIns="91440" bIns="45720" rtlCol="0" anchor="ctr">
            <a:normAutofit/>
          </a:bodyPr>
          <a:lstStyle/>
          <a:p>
            <a:pPr algn="l"/>
            <a:r>
              <a:rPr lang="tr-TR" sz="3600" dirty="0">
                <a:latin typeface="Book Antiqua" pitchFamily="18" charset="0"/>
              </a:rPr>
              <a:t>Değer Hiyerarşisi</a:t>
            </a:r>
            <a:endParaRPr lang="en-US" sz="3600" dirty="0">
              <a:latin typeface="Book Antiqua" pitchFamily="18" charset="0"/>
            </a:endParaRPr>
          </a:p>
        </p:txBody>
      </p:sp>
      <p:sp>
        <p:nvSpPr>
          <p:cNvPr id="30723" name="Rectangle 3"/>
          <p:cNvSpPr>
            <a:spLocks noGrp="1" noChangeArrowheads="1"/>
          </p:cNvSpPr>
          <p:nvPr>
            <p:ph idx="1"/>
          </p:nvPr>
        </p:nvSpPr>
        <p:spPr>
          <a:xfrm>
            <a:off x="457200" y="1600201"/>
            <a:ext cx="8229600" cy="4061048"/>
          </a:xfrm>
        </p:spPr>
        <p:txBody>
          <a:bodyPr>
            <a:normAutofit/>
          </a:bodyPr>
          <a:lstStyle/>
          <a:p>
            <a:pPr marL="0" lvl="1" indent="0">
              <a:spcBef>
                <a:spcPts val="600"/>
              </a:spcBef>
              <a:spcAft>
                <a:spcPts val="600"/>
              </a:spcAft>
              <a:buNone/>
              <a:defRPr/>
            </a:pPr>
            <a:r>
              <a:rPr lang="tr-TR" sz="2200" dirty="0">
                <a:latin typeface="Book Antiqua" pitchFamily="18" charset="0"/>
              </a:rPr>
              <a:t>Değer (Amaç)  hiyerarşisi, amaçların veya değerlerin bir hiyerarşik veya ağaç şeklinde temsilidir.</a:t>
            </a:r>
          </a:p>
          <a:p>
            <a:pPr marL="0" lvl="1" indent="0">
              <a:spcBef>
                <a:spcPts val="600"/>
              </a:spcBef>
              <a:spcAft>
                <a:spcPts val="600"/>
              </a:spcAft>
              <a:buNone/>
              <a:defRPr/>
            </a:pPr>
            <a:r>
              <a:rPr lang="tr-TR" sz="2200" dirty="0">
                <a:latin typeface="Book Antiqua" pitchFamily="18" charset="0"/>
              </a:rPr>
              <a:t>Nihai amaçlar </a:t>
            </a:r>
            <a:r>
              <a:rPr lang="tr-TR" sz="2200" dirty="0">
                <a:solidFill>
                  <a:schemeClr val="tx1">
                    <a:lumMod val="50000"/>
                    <a:lumOff val="50000"/>
                  </a:schemeClr>
                </a:solidFill>
                <a:latin typeface="Book Antiqua" pitchFamily="18" charset="0"/>
              </a:rPr>
              <a:t>(</a:t>
            </a:r>
            <a:r>
              <a:rPr lang="en-US" sz="2200" i="1" dirty="0">
                <a:solidFill>
                  <a:schemeClr val="tx1">
                    <a:lumMod val="50000"/>
                    <a:lumOff val="50000"/>
                  </a:schemeClr>
                </a:solidFill>
                <a:latin typeface="Book Antiqua" pitchFamily="18" charset="0"/>
              </a:rPr>
              <a:t>ends</a:t>
            </a:r>
            <a:r>
              <a:rPr lang="en-US" sz="2200" dirty="0">
                <a:solidFill>
                  <a:schemeClr val="tx1">
                    <a:lumMod val="50000"/>
                    <a:lumOff val="50000"/>
                  </a:schemeClr>
                </a:solidFill>
                <a:latin typeface="Book Antiqua" pitchFamily="18" charset="0"/>
              </a:rPr>
              <a:t> objectives</a:t>
            </a:r>
            <a:r>
              <a:rPr lang="tr-TR" sz="2200" dirty="0">
                <a:solidFill>
                  <a:schemeClr val="tx1">
                    <a:lumMod val="50000"/>
                    <a:lumOff val="50000"/>
                  </a:schemeClr>
                </a:solidFill>
                <a:latin typeface="Book Antiqua" pitchFamily="18" charset="0"/>
              </a:rPr>
              <a:t>)</a:t>
            </a:r>
            <a:r>
              <a:rPr lang="en-US" sz="2200" dirty="0">
                <a:solidFill>
                  <a:schemeClr val="tx1">
                    <a:lumMod val="50000"/>
                    <a:lumOff val="50000"/>
                  </a:schemeClr>
                </a:solidFill>
                <a:latin typeface="Book Antiqua" pitchFamily="18" charset="0"/>
              </a:rPr>
              <a:t> </a:t>
            </a:r>
            <a:r>
              <a:rPr lang="tr-TR" sz="2200" dirty="0">
                <a:latin typeface="Book Antiqua" pitchFamily="18" charset="0"/>
              </a:rPr>
              <a:t>ile ara(ç) amaçlar </a:t>
            </a:r>
            <a:r>
              <a:rPr lang="tr-TR" sz="2200" dirty="0">
                <a:solidFill>
                  <a:schemeClr val="tx1">
                    <a:lumMod val="50000"/>
                    <a:lumOff val="50000"/>
                  </a:schemeClr>
                </a:solidFill>
                <a:latin typeface="Book Antiqua" pitchFamily="18" charset="0"/>
              </a:rPr>
              <a:t>(</a:t>
            </a:r>
            <a:r>
              <a:rPr lang="en-US" sz="2200" i="1" dirty="0">
                <a:solidFill>
                  <a:schemeClr val="tx1">
                    <a:lumMod val="50000"/>
                    <a:lumOff val="50000"/>
                  </a:schemeClr>
                </a:solidFill>
                <a:latin typeface="Book Antiqua" pitchFamily="18" charset="0"/>
              </a:rPr>
              <a:t>means</a:t>
            </a:r>
            <a:r>
              <a:rPr lang="en-US" sz="2200" dirty="0">
                <a:solidFill>
                  <a:schemeClr val="tx1">
                    <a:lumMod val="50000"/>
                    <a:lumOff val="50000"/>
                  </a:schemeClr>
                </a:solidFill>
                <a:latin typeface="Book Antiqua" pitchFamily="18" charset="0"/>
              </a:rPr>
              <a:t> objectives</a:t>
            </a:r>
            <a:r>
              <a:rPr lang="tr-TR" sz="2200" dirty="0">
                <a:solidFill>
                  <a:schemeClr val="tx1">
                    <a:lumMod val="50000"/>
                    <a:lumOff val="50000"/>
                  </a:schemeClr>
                </a:solidFill>
                <a:latin typeface="Book Antiqua" pitchFamily="18" charset="0"/>
              </a:rPr>
              <a:t>)</a:t>
            </a:r>
            <a:r>
              <a:rPr lang="en-US" sz="2200" dirty="0">
                <a:solidFill>
                  <a:schemeClr val="tx1">
                    <a:lumMod val="50000"/>
                    <a:lumOff val="50000"/>
                  </a:schemeClr>
                </a:solidFill>
                <a:latin typeface="Book Antiqua" pitchFamily="18" charset="0"/>
              </a:rPr>
              <a:t> </a:t>
            </a:r>
            <a:r>
              <a:rPr lang="tr-TR" sz="2200" dirty="0">
                <a:latin typeface="Book Antiqua" pitchFamily="18" charset="0"/>
              </a:rPr>
              <a:t>arasındaki farkı ortaya koyar. </a:t>
            </a:r>
          </a:p>
          <a:p>
            <a:pPr marL="342900" lvl="1" indent="-342900">
              <a:spcBef>
                <a:spcPts val="600"/>
              </a:spcBef>
              <a:spcAft>
                <a:spcPts val="600"/>
              </a:spcAft>
              <a:defRPr/>
            </a:pPr>
            <a:r>
              <a:rPr lang="tr-TR" sz="2200" dirty="0">
                <a:latin typeface="Book Antiqua" pitchFamily="18" charset="0"/>
              </a:rPr>
              <a:t>Nihai amaçlar neyin önemli olduğunu temsil eder.</a:t>
            </a:r>
            <a:r>
              <a:rPr lang="en-US" sz="2200" dirty="0">
                <a:latin typeface="Book Antiqua" pitchFamily="18" charset="0"/>
              </a:rPr>
              <a:t> </a:t>
            </a:r>
            <a:endParaRPr lang="tr-TR" sz="2200" dirty="0">
              <a:latin typeface="Book Antiqua" pitchFamily="18" charset="0"/>
            </a:endParaRPr>
          </a:p>
          <a:p>
            <a:pPr marL="342900" lvl="1" indent="-342900">
              <a:spcBef>
                <a:spcPts val="600"/>
              </a:spcBef>
              <a:spcAft>
                <a:spcPts val="600"/>
              </a:spcAft>
              <a:defRPr/>
            </a:pPr>
            <a:r>
              <a:rPr lang="tr-TR" sz="2200" dirty="0">
                <a:latin typeface="Book Antiqua" pitchFamily="18" charset="0"/>
              </a:rPr>
              <a:t>Ara(ç) amaçlar ise daha kolay ölçülebileni temsil eder.</a:t>
            </a:r>
          </a:p>
          <a:p>
            <a:pPr marL="0" indent="0" eaLnBrk="1" hangingPunct="1">
              <a:spcBef>
                <a:spcPts val="600"/>
              </a:spcBef>
              <a:spcAft>
                <a:spcPts val="600"/>
              </a:spcAft>
              <a:buNone/>
              <a:defRPr/>
            </a:pPr>
            <a:r>
              <a:rPr lang="tr-TR" sz="2200" dirty="0">
                <a:latin typeface="Book Antiqua" pitchFamily="18" charset="0"/>
              </a:rPr>
              <a:t>Aşağıdan-yukarıya </a:t>
            </a:r>
            <a:r>
              <a:rPr lang="tr-TR" sz="2200" dirty="0">
                <a:solidFill>
                  <a:schemeClr val="tx1">
                    <a:lumMod val="50000"/>
                    <a:lumOff val="50000"/>
                  </a:schemeClr>
                </a:solidFill>
                <a:latin typeface="Book Antiqua" pitchFamily="18" charset="0"/>
              </a:rPr>
              <a:t>(Bottom-up)</a:t>
            </a:r>
            <a:r>
              <a:rPr lang="en-US" sz="2200" dirty="0">
                <a:latin typeface="Book Antiqua" pitchFamily="18" charset="0"/>
              </a:rPr>
              <a:t>: </a:t>
            </a:r>
            <a:r>
              <a:rPr lang="tr-TR" sz="2200" dirty="0">
                <a:latin typeface="Book Antiqua" pitchFamily="18" charset="0"/>
              </a:rPr>
              <a:t> Alternatif yanlısı.</a:t>
            </a:r>
            <a:endParaRPr lang="en-US" sz="2200" dirty="0">
              <a:latin typeface="Book Antiqua" pitchFamily="18" charset="0"/>
            </a:endParaRPr>
          </a:p>
          <a:p>
            <a:pPr marL="0" indent="0" eaLnBrk="1" hangingPunct="1">
              <a:spcBef>
                <a:spcPts val="600"/>
              </a:spcBef>
              <a:spcAft>
                <a:spcPts val="600"/>
              </a:spcAft>
              <a:buNone/>
              <a:defRPr/>
            </a:pPr>
            <a:r>
              <a:rPr lang="tr-TR" sz="2200" dirty="0">
                <a:latin typeface="Book Antiqua" pitchFamily="18" charset="0"/>
              </a:rPr>
              <a:t>Yukarıdan-aşağıya </a:t>
            </a:r>
            <a:r>
              <a:rPr lang="tr-TR" sz="2200" dirty="0">
                <a:solidFill>
                  <a:schemeClr val="tx1">
                    <a:lumMod val="50000"/>
                    <a:lumOff val="50000"/>
                  </a:schemeClr>
                </a:solidFill>
                <a:latin typeface="Book Antiqua" pitchFamily="18" charset="0"/>
              </a:rPr>
              <a:t>(</a:t>
            </a:r>
            <a:r>
              <a:rPr lang="en-US" sz="2200" dirty="0">
                <a:solidFill>
                  <a:schemeClr val="tx1">
                    <a:lumMod val="50000"/>
                    <a:lumOff val="50000"/>
                  </a:schemeClr>
                </a:solidFill>
                <a:latin typeface="Book Antiqua" pitchFamily="18" charset="0"/>
              </a:rPr>
              <a:t>Top-down</a:t>
            </a:r>
            <a:r>
              <a:rPr lang="tr-TR" sz="2200" dirty="0">
                <a:solidFill>
                  <a:schemeClr val="tx1">
                    <a:lumMod val="50000"/>
                    <a:lumOff val="50000"/>
                  </a:schemeClr>
                </a:solidFill>
                <a:latin typeface="Book Antiqua" pitchFamily="18" charset="0"/>
              </a:rPr>
              <a:t>)</a:t>
            </a:r>
            <a:r>
              <a:rPr lang="en-US" sz="2200" dirty="0">
                <a:latin typeface="Book Antiqua" pitchFamily="18" charset="0"/>
              </a:rPr>
              <a:t>: </a:t>
            </a:r>
            <a:r>
              <a:rPr lang="tr-TR" sz="2200" dirty="0">
                <a:latin typeface="Book Antiqua" pitchFamily="18" charset="0"/>
              </a:rPr>
              <a:t> Genel amaçlar ve alt bölümlerle başlanır.</a:t>
            </a:r>
            <a:endParaRPr lang="en-US" sz="2200" dirty="0">
              <a:latin typeface="Book Antiqua" pitchFamily="18" charset="0"/>
            </a:endParaRPr>
          </a:p>
        </p:txBody>
      </p:sp>
      <p:sp>
        <p:nvSpPr>
          <p:cNvPr id="2" name="Rectangle 1"/>
          <p:cNvSpPr/>
          <p:nvPr/>
        </p:nvSpPr>
        <p:spPr>
          <a:xfrm>
            <a:off x="2771800" y="5589240"/>
            <a:ext cx="3318537" cy="400110"/>
          </a:xfrm>
          <a:prstGeom prst="rect">
            <a:avLst/>
          </a:prstGeom>
        </p:spPr>
        <p:txBody>
          <a:bodyPr wrap="none">
            <a:spAutoFit/>
          </a:bodyPr>
          <a:lstStyle/>
          <a:p>
            <a:pPr lvl="1" algn="ctr">
              <a:defRPr/>
            </a:pPr>
            <a:r>
              <a:rPr lang="en-US" sz="2000" i="1" dirty="0">
                <a:solidFill>
                  <a:schemeClr val="accent2">
                    <a:lumMod val="75000"/>
                  </a:schemeClr>
                </a:solidFill>
                <a:effectLst>
                  <a:outerShdw blurRad="38100" dist="38100" dir="2700000" algn="tl">
                    <a:srgbClr val="000000">
                      <a:alpha val="43137"/>
                    </a:srgbClr>
                  </a:outerShdw>
                </a:effectLst>
                <a:latin typeface="Book Antiqua" pitchFamily="18" charset="0"/>
              </a:rPr>
              <a:t>the ends justify the means</a:t>
            </a:r>
          </a:p>
        </p:txBody>
      </p:sp>
      <p:sp>
        <p:nvSpPr>
          <p:cNvPr id="15"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7"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8"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10</a:t>
            </a:fld>
            <a:endParaRPr lang="tr-TR" sz="1600" b="1">
              <a:solidFill>
                <a:schemeClr val="tx1"/>
              </a:solidFill>
            </a:endParaRPr>
          </a:p>
        </p:txBody>
      </p:sp>
      <p:sp>
        <p:nvSpPr>
          <p:cNvPr id="19"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132764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p:txBody>
          <a:bodyPr/>
          <a:lstStyle/>
          <a:p>
            <a:pPr algn="l">
              <a:defRPr/>
            </a:pPr>
            <a:r>
              <a:rPr lang="tr-TR" sz="3600" dirty="0">
                <a:latin typeface="Book Antiqua" pitchFamily="18" charset="0"/>
              </a:rPr>
              <a:t>Değer Hiyerarşisi</a:t>
            </a:r>
            <a:endParaRPr lang="en-US" sz="3600" dirty="0">
              <a:latin typeface="Book Antiqua" pitchFamily="18" charset="0"/>
            </a:endParaRPr>
          </a:p>
        </p:txBody>
      </p:sp>
      <p:sp>
        <p:nvSpPr>
          <p:cNvPr id="15363" name="Rectangle 3"/>
          <p:cNvSpPr>
            <a:spLocks noGrp="1" noChangeArrowheads="1"/>
          </p:cNvSpPr>
          <p:nvPr>
            <p:ph type="body" idx="1"/>
          </p:nvPr>
        </p:nvSpPr>
        <p:spPr>
          <a:xfrm>
            <a:off x="457200" y="1412776"/>
            <a:ext cx="8229600" cy="4713387"/>
          </a:xfrm>
        </p:spPr>
        <p:txBody>
          <a:bodyPr>
            <a:normAutofit fontScale="70000" lnSpcReduction="20000"/>
          </a:bodyPr>
          <a:lstStyle/>
          <a:p>
            <a:pPr marL="360000" indent="0">
              <a:lnSpc>
                <a:spcPct val="120000"/>
              </a:lnSpc>
              <a:spcBef>
                <a:spcPts val="600"/>
              </a:spcBef>
              <a:spcAft>
                <a:spcPts val="600"/>
              </a:spcAft>
              <a:buNone/>
            </a:pPr>
            <a:r>
              <a:rPr lang="tr-TR" sz="2800" dirty="0">
                <a:latin typeface="Book Antiqua" pitchFamily="18" charset="0"/>
                <a:cs typeface="Times New Roman" pitchFamily="18" charset="0"/>
              </a:rPr>
              <a:t>Belirli bir karar için yapılandırılması gerekir. Genel amaçlı bir hiyerarşi  geniş bir alanda kararlar almayı gerektirebilir. Bu nedenle uygulanabilirliği imkansız/çok karmaşık olabilir. Değer hiyerarşisi;</a:t>
            </a:r>
          </a:p>
          <a:p>
            <a:pPr marL="360000" indent="457200">
              <a:lnSpc>
                <a:spcPct val="120000"/>
              </a:lnSpc>
              <a:spcBef>
                <a:spcPts val="600"/>
              </a:spcBef>
              <a:spcAft>
                <a:spcPts val="600"/>
              </a:spcAft>
            </a:pPr>
            <a:r>
              <a:rPr lang="tr-TR" sz="2800" dirty="0">
                <a:latin typeface="Book Antiqua" pitchFamily="18" charset="0"/>
                <a:cs typeface="Times New Roman" pitchFamily="18" charset="0"/>
              </a:rPr>
              <a:t>Eksiksiz olmalı </a:t>
            </a:r>
            <a:r>
              <a:rPr lang="en-US" sz="2800" dirty="0">
                <a:latin typeface="Book Antiqua" pitchFamily="18" charset="0"/>
                <a:cs typeface="Times New Roman" pitchFamily="18" charset="0"/>
              </a:rPr>
              <a:t>(</a:t>
            </a:r>
            <a:r>
              <a:rPr lang="tr-TR" sz="2800" dirty="0">
                <a:latin typeface="Book Antiqua" pitchFamily="18" charset="0"/>
                <a:cs typeface="Times New Roman" pitchFamily="18" charset="0"/>
              </a:rPr>
              <a:t>problemin tüm önemli yanlarını içermeli)</a:t>
            </a:r>
            <a:endParaRPr lang="en-US" sz="2800" dirty="0">
              <a:latin typeface="Book Antiqua" pitchFamily="18" charset="0"/>
              <a:cs typeface="Times New Roman" pitchFamily="18" charset="0"/>
            </a:endParaRPr>
          </a:p>
          <a:p>
            <a:pPr marL="360000" indent="457200">
              <a:lnSpc>
                <a:spcPct val="120000"/>
              </a:lnSpc>
              <a:spcBef>
                <a:spcPts val="600"/>
              </a:spcBef>
              <a:spcAft>
                <a:spcPts val="600"/>
              </a:spcAft>
            </a:pPr>
            <a:r>
              <a:rPr lang="tr-TR" sz="2800" dirty="0">
                <a:latin typeface="Book Antiqua" pitchFamily="18" charset="0"/>
                <a:cs typeface="Times New Roman" pitchFamily="18" charset="0"/>
              </a:rPr>
              <a:t>Uygulanabilir</a:t>
            </a:r>
            <a:r>
              <a:rPr lang="en-US" sz="2800" dirty="0">
                <a:latin typeface="Book Antiqua" pitchFamily="18" charset="0"/>
                <a:cs typeface="Times New Roman" pitchFamily="18" charset="0"/>
              </a:rPr>
              <a:t> (</a:t>
            </a:r>
            <a:r>
              <a:rPr lang="tr-TR" sz="2800" dirty="0">
                <a:latin typeface="Book Antiqua" pitchFamily="18" charset="0"/>
                <a:cs typeface="Times New Roman" pitchFamily="18" charset="0"/>
              </a:rPr>
              <a:t>Makul bir çaba ile uygulamaya geçebilmeli</a:t>
            </a:r>
            <a:r>
              <a:rPr lang="en-US" sz="2800" dirty="0">
                <a:latin typeface="Book Antiqua" pitchFamily="18" charset="0"/>
                <a:cs typeface="Times New Roman" pitchFamily="18" charset="0"/>
              </a:rPr>
              <a:t>) </a:t>
            </a:r>
          </a:p>
          <a:p>
            <a:pPr marL="360000" indent="457200">
              <a:lnSpc>
                <a:spcPct val="120000"/>
              </a:lnSpc>
              <a:spcBef>
                <a:spcPts val="600"/>
              </a:spcBef>
              <a:spcAft>
                <a:spcPts val="600"/>
              </a:spcAft>
            </a:pPr>
            <a:r>
              <a:rPr lang="tr-TR" sz="2800" dirty="0">
                <a:latin typeface="Book Antiqua" pitchFamily="18" charset="0"/>
                <a:cs typeface="Times New Roman" pitchFamily="18" charset="0"/>
              </a:rPr>
              <a:t>Ayrışabilir </a:t>
            </a:r>
            <a:r>
              <a:rPr lang="en-US" sz="2800" dirty="0">
                <a:latin typeface="Book Antiqua" pitchFamily="18" charset="0"/>
                <a:cs typeface="Times New Roman" pitchFamily="18" charset="0"/>
              </a:rPr>
              <a:t>(</a:t>
            </a:r>
            <a:r>
              <a:rPr lang="tr-TR" sz="2800" dirty="0">
                <a:latin typeface="Book Antiqua" pitchFamily="18" charset="0"/>
                <a:cs typeface="Times New Roman" pitchFamily="18" charset="0"/>
              </a:rPr>
              <a:t>Ağacın farklı kısımları ayrıca analiz edilebilmeli</a:t>
            </a:r>
            <a:r>
              <a:rPr lang="en-US" sz="2800" dirty="0">
                <a:latin typeface="Book Antiqua" pitchFamily="18" charset="0"/>
                <a:cs typeface="Times New Roman" pitchFamily="18" charset="0"/>
              </a:rPr>
              <a:t>)</a:t>
            </a:r>
          </a:p>
          <a:p>
            <a:pPr marL="360000" indent="457200">
              <a:lnSpc>
                <a:spcPct val="120000"/>
              </a:lnSpc>
              <a:spcBef>
                <a:spcPts val="600"/>
              </a:spcBef>
              <a:spcAft>
                <a:spcPts val="600"/>
              </a:spcAft>
            </a:pPr>
            <a:r>
              <a:rPr lang="tr-TR" sz="2800" dirty="0">
                <a:latin typeface="Book Antiqua" pitchFamily="18" charset="0"/>
                <a:cs typeface="Times New Roman" pitchFamily="18" charset="0"/>
              </a:rPr>
              <a:t>Tekrarsız </a:t>
            </a:r>
            <a:r>
              <a:rPr lang="en-US" sz="2800" dirty="0">
                <a:latin typeface="Book Antiqua" pitchFamily="18" charset="0"/>
                <a:cs typeface="Times New Roman" pitchFamily="18" charset="0"/>
              </a:rPr>
              <a:t>(</a:t>
            </a:r>
            <a:r>
              <a:rPr lang="tr-TR" sz="2800" dirty="0">
                <a:latin typeface="Book Antiqua" pitchFamily="18" charset="0"/>
                <a:cs typeface="Times New Roman" pitchFamily="18" charset="0"/>
              </a:rPr>
              <a:t>Etkileri birden fazla saymaktan kaçınmalı)</a:t>
            </a:r>
            <a:endParaRPr lang="en-US" sz="2800" dirty="0">
              <a:latin typeface="Book Antiqua" pitchFamily="18" charset="0"/>
              <a:cs typeface="Times New Roman" pitchFamily="18" charset="0"/>
            </a:endParaRPr>
          </a:p>
          <a:p>
            <a:pPr marL="360000" indent="457200">
              <a:lnSpc>
                <a:spcPct val="120000"/>
              </a:lnSpc>
              <a:spcBef>
                <a:spcPts val="600"/>
              </a:spcBef>
              <a:spcAft>
                <a:spcPts val="600"/>
              </a:spcAft>
            </a:pPr>
            <a:r>
              <a:rPr lang="tr-TR" sz="2800" dirty="0">
                <a:latin typeface="Book Antiqua" pitchFamily="18" charset="0"/>
                <a:cs typeface="Times New Roman" pitchFamily="18" charset="0"/>
              </a:rPr>
              <a:t>Kısa </a:t>
            </a:r>
            <a:r>
              <a:rPr lang="en-US" sz="2800" dirty="0">
                <a:latin typeface="Book Antiqua" pitchFamily="18" charset="0"/>
                <a:cs typeface="Times New Roman" pitchFamily="18" charset="0"/>
              </a:rPr>
              <a:t>(</a:t>
            </a:r>
            <a:r>
              <a:rPr lang="tr-TR" sz="2800" dirty="0">
                <a:latin typeface="Book Antiqua" pitchFamily="18" charset="0"/>
                <a:cs typeface="Times New Roman" pitchFamily="18" charset="0"/>
              </a:rPr>
              <a:t>Detayı mümkün olduğunca minimum içermeli</a:t>
            </a:r>
            <a:r>
              <a:rPr lang="en-US" sz="2800" dirty="0">
                <a:latin typeface="Book Antiqua" pitchFamily="18" charset="0"/>
                <a:cs typeface="Times New Roman" pitchFamily="18" charset="0"/>
              </a:rPr>
              <a:t>)</a:t>
            </a:r>
          </a:p>
          <a:p>
            <a:pPr marL="360000" indent="457200">
              <a:lnSpc>
                <a:spcPct val="120000"/>
              </a:lnSpc>
              <a:spcBef>
                <a:spcPts val="600"/>
              </a:spcBef>
              <a:spcAft>
                <a:spcPts val="600"/>
              </a:spcAft>
            </a:pPr>
            <a:r>
              <a:rPr lang="tr-TR" sz="2800" dirty="0">
                <a:latin typeface="Book Antiqua" pitchFamily="18" charset="0"/>
                <a:cs typeface="Times New Roman" pitchFamily="18" charset="0"/>
              </a:rPr>
              <a:t>Anlaşılabilir</a:t>
            </a:r>
            <a:endParaRPr lang="en-US" sz="2800" dirty="0">
              <a:latin typeface="Book Antiqua" pitchFamily="18" charset="0"/>
              <a:cs typeface="Times New Roman" pitchFamily="18" charset="0"/>
            </a:endParaRPr>
          </a:p>
          <a:p>
            <a:pPr marL="360000" indent="457200">
              <a:lnSpc>
                <a:spcPct val="120000"/>
              </a:lnSpc>
              <a:spcBef>
                <a:spcPts val="600"/>
              </a:spcBef>
              <a:spcAft>
                <a:spcPts val="600"/>
              </a:spcAft>
            </a:pPr>
            <a:r>
              <a:rPr lang="tr-TR" sz="2800" dirty="0">
                <a:latin typeface="Book Antiqua" pitchFamily="18" charset="0"/>
                <a:cs typeface="Times New Roman" pitchFamily="18" charset="0"/>
              </a:rPr>
              <a:t>Ölçülebilir olmalıdır (Keeney, 1992).</a:t>
            </a:r>
            <a:endParaRPr lang="en-US" sz="2800" dirty="0">
              <a:latin typeface="Book Antiqua" pitchFamily="18" charset="0"/>
              <a:cs typeface="Times New Roman" pitchFamily="18" charset="0"/>
            </a:endParaRPr>
          </a:p>
        </p:txBody>
      </p:sp>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11</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24422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457200" y="341784"/>
            <a:ext cx="8229600" cy="1143000"/>
          </a:xfrm>
        </p:spPr>
        <p:txBody>
          <a:bodyPr vert="horz" lIns="91440" tIns="45720" rIns="91440" bIns="45720" rtlCol="0" anchor="ctr">
            <a:normAutofit/>
          </a:bodyPr>
          <a:lstStyle/>
          <a:p>
            <a:pPr algn="l"/>
            <a:r>
              <a:rPr lang="tr-TR" sz="3600" dirty="0">
                <a:latin typeface="Book Antiqua" pitchFamily="18" charset="0"/>
              </a:rPr>
              <a:t>Amaçların sınıflanması</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345359"/>
            <a:ext cx="7848872" cy="4790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12</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2620567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457200" y="341784"/>
            <a:ext cx="8229600" cy="1143000"/>
          </a:xfrm>
        </p:spPr>
        <p:txBody>
          <a:bodyPr vert="horz" lIns="91440" tIns="45720" rIns="91440" bIns="45720" rtlCol="0" anchor="ctr">
            <a:normAutofit/>
          </a:bodyPr>
          <a:lstStyle/>
          <a:p>
            <a:pPr algn="l"/>
            <a:r>
              <a:rPr lang="tr-TR" sz="3600" dirty="0">
                <a:latin typeface="Book Antiqua" pitchFamily="18" charset="0"/>
              </a:rPr>
              <a:t>Amaçların sınıflanması</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988840"/>
            <a:ext cx="6804248" cy="3511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13</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106271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457200" y="341784"/>
            <a:ext cx="8229600" cy="1143000"/>
          </a:xfrm>
        </p:spPr>
        <p:txBody>
          <a:bodyPr vert="horz" lIns="91440" tIns="45720" rIns="91440" bIns="45720" rtlCol="0" anchor="ctr">
            <a:normAutofit/>
          </a:bodyPr>
          <a:lstStyle/>
          <a:p>
            <a:pPr algn="l"/>
            <a:r>
              <a:rPr lang="tr-TR" sz="3600" dirty="0">
                <a:latin typeface="Book Antiqua" pitchFamily="18" charset="0"/>
              </a:rPr>
              <a:t>Amaçların sınıflanması</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340768"/>
            <a:ext cx="7667340"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14</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1415561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323528" y="500655"/>
            <a:ext cx="8229600" cy="1143000"/>
          </a:xfrm>
        </p:spPr>
        <p:txBody>
          <a:bodyPr/>
          <a:lstStyle/>
          <a:p>
            <a:r>
              <a:rPr lang="tr-TR" dirty="0"/>
              <a:t>Değer Hiyerarşisi Örneği</a:t>
            </a:r>
            <a:endParaRPr lang="en-US" dirty="0"/>
          </a:p>
        </p:txBody>
      </p:sp>
      <p:sp>
        <p:nvSpPr>
          <p:cNvPr id="14" name="Slide Number Placeholder 1"/>
          <p:cNvSpPr>
            <a:spLocks noGrp="1"/>
          </p:cNvSpPr>
          <p:nvPr>
            <p:ph type="sldNum" sz="quarter" idx="12"/>
          </p:nvPr>
        </p:nvSpPr>
        <p:spPr/>
        <p:txBody>
          <a:bodyPr/>
          <a:lstStyle/>
          <a:p>
            <a:fld id="{8FF9F6D1-D1FA-4D49-BED0-40363AEE0087}" type="slidenum">
              <a:rPr lang="tr-TR" smtClean="0"/>
              <a:pPr/>
              <a:t>15</a:t>
            </a:fld>
            <a:endParaRPr lang="tr-TR"/>
          </a:p>
        </p:txBody>
      </p:sp>
      <p:pic>
        <p:nvPicPr>
          <p:cNvPr id="11"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6932" t="1332" r="9121" b="1"/>
          <a:stretch/>
        </p:blipFill>
        <p:spPr bwMode="auto">
          <a:xfrm>
            <a:off x="1826796" y="1651340"/>
            <a:ext cx="5490408" cy="4705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2797490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rrowheads="1"/>
          </p:cNvSpPr>
          <p:nvPr>
            <p:ph type="title"/>
          </p:nvPr>
        </p:nvSpPr>
        <p:spPr>
          <a:xfrm>
            <a:off x="-36512" y="308002"/>
            <a:ext cx="9217024" cy="1143000"/>
          </a:xfrm>
        </p:spPr>
        <p:txBody>
          <a:bodyPr>
            <a:normAutofit/>
          </a:bodyPr>
          <a:lstStyle/>
          <a:p>
            <a:r>
              <a:rPr lang="tr-TR" sz="3200" dirty="0">
                <a:solidFill>
                  <a:schemeClr val="accent1">
                    <a:lumMod val="75000"/>
                  </a:schemeClr>
                </a:solidFill>
                <a:latin typeface="Book Antiqua" pitchFamily="18" charset="0"/>
              </a:rPr>
              <a:t>Adım 2: Mantıksal bir çerçevede KP elemanlarını yapılandırmak</a:t>
            </a:r>
            <a:endParaRPr lang="en-US" sz="3200" dirty="0">
              <a:solidFill>
                <a:schemeClr val="accent1">
                  <a:lumMod val="75000"/>
                </a:schemeClr>
              </a:solidFill>
              <a:latin typeface="Book Antiqua" pitchFamily="18" charset="0"/>
            </a:endParaRPr>
          </a:p>
        </p:txBody>
      </p:sp>
      <p:sp>
        <p:nvSpPr>
          <p:cNvPr id="196611" name="Rectangle 3"/>
          <p:cNvSpPr>
            <a:spLocks noGrp="1" noChangeArrowheads="1"/>
          </p:cNvSpPr>
          <p:nvPr>
            <p:ph type="body" idx="1"/>
          </p:nvPr>
        </p:nvSpPr>
        <p:spPr/>
        <p:txBody>
          <a:bodyPr>
            <a:normAutofit/>
          </a:bodyPr>
          <a:lstStyle/>
          <a:p>
            <a:pPr marL="0" indent="0">
              <a:buNone/>
            </a:pPr>
            <a:r>
              <a:rPr lang="tr-TR" sz="2400" dirty="0">
                <a:latin typeface="Book Antiqua" pitchFamily="18" charset="0"/>
              </a:rPr>
              <a:t>Etki Diyagramları, problem yapılandırma yollarından biridir.</a:t>
            </a:r>
            <a:endParaRPr lang="en-US" sz="2400" dirty="0">
              <a:latin typeface="Book Antiqua" pitchFamily="18" charset="0"/>
            </a:endParaRPr>
          </a:p>
          <a:p>
            <a:r>
              <a:rPr lang="tr-TR" sz="2400" dirty="0">
                <a:latin typeface="Book Antiqua" pitchFamily="18" charset="0"/>
              </a:rPr>
              <a:t>Karar verirken hangi bilgilerin bilinmesi gerektiğini, </a:t>
            </a:r>
          </a:p>
          <a:p>
            <a:r>
              <a:rPr lang="tr-TR" sz="2400" dirty="0">
                <a:latin typeface="Book Antiqua" pitchFamily="18" charset="0"/>
              </a:rPr>
              <a:t>Hangi doğa durumlarının birbiriyle ilişkili olduğunu anlamak için kullanılır.</a:t>
            </a:r>
            <a:endParaRPr lang="en-US" sz="2400" dirty="0">
              <a:latin typeface="Book Antiqua" pitchFamily="18" charset="0"/>
            </a:endParaRPr>
          </a:p>
        </p:txBody>
      </p:sp>
      <p:sp>
        <p:nvSpPr>
          <p:cNvPr id="9" name="Rectangle 8"/>
          <p:cNvSpPr/>
          <p:nvPr/>
        </p:nvSpPr>
        <p:spPr>
          <a:xfrm>
            <a:off x="1763688" y="4475990"/>
            <a:ext cx="1800200" cy="108738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tx2">
                    <a:lumMod val="50000"/>
                  </a:schemeClr>
                </a:solidFill>
              </a:rPr>
              <a:t>Yatırım Yap</a:t>
            </a:r>
          </a:p>
        </p:txBody>
      </p:sp>
      <p:sp>
        <p:nvSpPr>
          <p:cNvPr id="10" name="Oval 9"/>
          <p:cNvSpPr/>
          <p:nvPr/>
        </p:nvSpPr>
        <p:spPr>
          <a:xfrm>
            <a:off x="4716016" y="3379417"/>
            <a:ext cx="2376264" cy="1080120"/>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tx2">
                    <a:lumMod val="50000"/>
                  </a:schemeClr>
                </a:solidFill>
              </a:rPr>
              <a:t>Girişim Başarılı/ Başarısız</a:t>
            </a:r>
          </a:p>
        </p:txBody>
      </p:sp>
      <p:sp>
        <p:nvSpPr>
          <p:cNvPr id="11" name="Rounded Rectangle 10"/>
          <p:cNvSpPr/>
          <p:nvPr/>
        </p:nvSpPr>
        <p:spPr>
          <a:xfrm>
            <a:off x="5076056" y="5308476"/>
            <a:ext cx="1620180" cy="92883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tx2">
                    <a:lumMod val="50000"/>
                  </a:schemeClr>
                </a:solidFill>
              </a:rPr>
              <a:t>Değer</a:t>
            </a:r>
          </a:p>
        </p:txBody>
      </p:sp>
      <p:cxnSp>
        <p:nvCxnSpPr>
          <p:cNvPr id="12" name="Straight Arrow Connector 11"/>
          <p:cNvCxnSpPr>
            <a:stCxn id="9" idx="3"/>
            <a:endCxn id="11" idx="1"/>
          </p:cNvCxnSpPr>
          <p:nvPr/>
        </p:nvCxnSpPr>
        <p:spPr>
          <a:xfrm>
            <a:off x="3563888" y="5019684"/>
            <a:ext cx="1512168" cy="7532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10" idx="4"/>
            <a:endCxn id="11" idx="0"/>
          </p:cNvCxnSpPr>
          <p:nvPr/>
        </p:nvCxnSpPr>
        <p:spPr>
          <a:xfrm flipH="1">
            <a:off x="5886146" y="4459537"/>
            <a:ext cx="18002" cy="8489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6"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7"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16</a:t>
            </a:fld>
            <a:endParaRPr lang="tr-TR" sz="1600" b="1">
              <a:solidFill>
                <a:schemeClr val="tx1"/>
              </a:solidFill>
            </a:endParaRPr>
          </a:p>
        </p:txBody>
      </p:sp>
      <p:sp>
        <p:nvSpPr>
          <p:cNvPr id="18"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1024035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rrowheads="1"/>
          </p:cNvSpPr>
          <p:nvPr>
            <p:ph type="title"/>
          </p:nvPr>
        </p:nvSpPr>
        <p:spPr/>
        <p:txBody>
          <a:bodyPr>
            <a:normAutofit/>
          </a:bodyPr>
          <a:lstStyle/>
          <a:p>
            <a:r>
              <a:rPr lang="tr-TR" sz="4000" dirty="0"/>
              <a:t>Etki Diyagramı: Düğümler</a:t>
            </a:r>
            <a:endParaRPr lang="en-US" sz="4000" dirty="0"/>
          </a:p>
        </p:txBody>
      </p:sp>
      <p:sp>
        <p:nvSpPr>
          <p:cNvPr id="92163" name="Rectangle 3"/>
          <p:cNvSpPr>
            <a:spLocks noGrp="1" noChangeArrowheads="1"/>
          </p:cNvSpPr>
          <p:nvPr>
            <p:ph type="body" idx="1"/>
          </p:nvPr>
        </p:nvSpPr>
        <p:spPr>
          <a:xfrm>
            <a:off x="2699792" y="1340768"/>
            <a:ext cx="6019800" cy="5112568"/>
          </a:xfrm>
        </p:spPr>
        <p:txBody>
          <a:bodyPr>
            <a:normAutofit/>
          </a:bodyPr>
          <a:lstStyle/>
          <a:p>
            <a:pPr indent="0">
              <a:lnSpc>
                <a:spcPct val="90000"/>
              </a:lnSpc>
              <a:buFont typeface="Wingdings" pitchFamily="2" charset="2"/>
              <a:buNone/>
            </a:pPr>
            <a:endParaRPr lang="en-US" sz="2000" dirty="0">
              <a:latin typeface="Book Antiqua" pitchFamily="18" charset="0"/>
            </a:endParaRPr>
          </a:p>
          <a:p>
            <a:pPr indent="0">
              <a:lnSpc>
                <a:spcPct val="90000"/>
              </a:lnSpc>
              <a:buFont typeface="Wingdings" pitchFamily="2" charset="2"/>
              <a:buNone/>
            </a:pPr>
            <a:r>
              <a:rPr lang="tr-TR" sz="2000" dirty="0">
                <a:latin typeface="Book Antiqua" pitchFamily="18" charset="0"/>
              </a:rPr>
              <a:t>Kareler Kararları/aksiyonları ifade eder. </a:t>
            </a:r>
          </a:p>
          <a:p>
            <a:pPr indent="0">
              <a:lnSpc>
                <a:spcPct val="90000"/>
              </a:lnSpc>
              <a:buFont typeface="Wingdings" pitchFamily="2" charset="2"/>
              <a:buNone/>
            </a:pPr>
            <a:r>
              <a:rPr lang="en-US" sz="2000" dirty="0">
                <a:latin typeface="Book Antiqua" pitchFamily="18" charset="0"/>
              </a:rPr>
              <a:t>(</a:t>
            </a:r>
            <a:r>
              <a:rPr lang="tr-TR" sz="2000" dirty="0">
                <a:latin typeface="Book Antiqua" pitchFamily="18" charset="0"/>
              </a:rPr>
              <a:t>Yeni teknolojiye yatırım gibi</a:t>
            </a:r>
            <a:r>
              <a:rPr lang="en-US" sz="2000" dirty="0">
                <a:latin typeface="Book Antiqua" pitchFamily="18" charset="0"/>
              </a:rPr>
              <a:t>).                    </a:t>
            </a:r>
          </a:p>
          <a:p>
            <a:pPr indent="0">
              <a:lnSpc>
                <a:spcPct val="90000"/>
              </a:lnSpc>
              <a:buFont typeface="Wingdings" pitchFamily="2" charset="2"/>
              <a:buNone/>
            </a:pPr>
            <a:endParaRPr lang="en-US" sz="2000" dirty="0">
              <a:latin typeface="Book Antiqua" pitchFamily="18" charset="0"/>
            </a:endParaRPr>
          </a:p>
          <a:p>
            <a:pPr indent="0">
              <a:lnSpc>
                <a:spcPct val="90000"/>
              </a:lnSpc>
              <a:buFont typeface="Wingdings" pitchFamily="2" charset="2"/>
              <a:buNone/>
            </a:pPr>
            <a:endParaRPr lang="tr-TR" sz="2000" dirty="0">
              <a:latin typeface="Book Antiqua" pitchFamily="18" charset="0"/>
            </a:endParaRPr>
          </a:p>
          <a:p>
            <a:pPr indent="0">
              <a:lnSpc>
                <a:spcPct val="90000"/>
              </a:lnSpc>
              <a:buFont typeface="Wingdings" pitchFamily="2" charset="2"/>
              <a:buNone/>
            </a:pPr>
            <a:r>
              <a:rPr lang="tr-TR" sz="2000" dirty="0">
                <a:latin typeface="Book Antiqua" pitchFamily="18" charset="0"/>
              </a:rPr>
              <a:t>Ovaller doğa durumlarını ifade ederler</a:t>
            </a:r>
            <a:r>
              <a:rPr lang="en-US" sz="2000" dirty="0">
                <a:latin typeface="Book Antiqua" pitchFamily="18" charset="0"/>
              </a:rPr>
              <a:t>, </a:t>
            </a:r>
            <a:endParaRPr lang="tr-TR" sz="2000" dirty="0">
              <a:latin typeface="Book Antiqua" pitchFamily="18" charset="0"/>
            </a:endParaRPr>
          </a:p>
          <a:p>
            <a:pPr indent="0">
              <a:lnSpc>
                <a:spcPct val="90000"/>
              </a:lnSpc>
              <a:buFont typeface="Wingdings" pitchFamily="2" charset="2"/>
              <a:buNone/>
            </a:pPr>
            <a:endParaRPr lang="en-US" sz="2000" dirty="0">
              <a:latin typeface="Book Antiqua" pitchFamily="18" charset="0"/>
            </a:endParaRPr>
          </a:p>
          <a:p>
            <a:pPr indent="0">
              <a:lnSpc>
                <a:spcPct val="90000"/>
              </a:lnSpc>
              <a:buFont typeface="Wingdings" pitchFamily="2" charset="2"/>
              <a:buNone/>
            </a:pPr>
            <a:endParaRPr lang="en-US" sz="2000" dirty="0">
              <a:latin typeface="Book Antiqua" pitchFamily="18" charset="0"/>
            </a:endParaRPr>
          </a:p>
          <a:p>
            <a:pPr indent="0">
              <a:lnSpc>
                <a:spcPct val="90000"/>
              </a:lnSpc>
              <a:buFont typeface="Wingdings" pitchFamily="2" charset="2"/>
              <a:buNone/>
            </a:pPr>
            <a:r>
              <a:rPr lang="tr-TR" sz="2000" dirty="0">
                <a:latin typeface="Book Antiqua" pitchFamily="18" charset="0"/>
              </a:rPr>
              <a:t>Yuvarlatılmış kareler bir hesaplamayı veya sonucu gösterirler.</a:t>
            </a:r>
            <a:endParaRPr lang="en-US" sz="2000" dirty="0">
              <a:latin typeface="Book Antiqua" pitchFamily="18" charset="0"/>
            </a:endParaRPr>
          </a:p>
          <a:p>
            <a:pPr indent="0">
              <a:lnSpc>
                <a:spcPct val="90000"/>
              </a:lnSpc>
              <a:buFont typeface="Wingdings" pitchFamily="2" charset="2"/>
              <a:buNone/>
            </a:pPr>
            <a:endParaRPr lang="tr-TR" sz="2000" dirty="0">
              <a:latin typeface="Book Antiqua" pitchFamily="18" charset="0"/>
            </a:endParaRPr>
          </a:p>
          <a:p>
            <a:pPr indent="0">
              <a:lnSpc>
                <a:spcPct val="90000"/>
              </a:lnSpc>
              <a:buFont typeface="Wingdings" pitchFamily="2" charset="2"/>
              <a:buNone/>
            </a:pPr>
            <a:endParaRPr lang="en-US" sz="2000" dirty="0">
              <a:latin typeface="Book Antiqua" pitchFamily="18" charset="0"/>
            </a:endParaRPr>
          </a:p>
          <a:p>
            <a:pPr indent="0">
              <a:lnSpc>
                <a:spcPct val="90000"/>
              </a:lnSpc>
              <a:buFont typeface="Wingdings" pitchFamily="2" charset="2"/>
              <a:buNone/>
            </a:pPr>
            <a:r>
              <a:rPr lang="tr-TR" sz="2000" dirty="0">
                <a:latin typeface="Book Antiqua" pitchFamily="18" charset="0"/>
              </a:rPr>
              <a:t>Elmaslar (Eşkenar Dörtgen)</a:t>
            </a:r>
            <a:r>
              <a:rPr lang="en-US" sz="2000" dirty="0">
                <a:latin typeface="Book Antiqua" pitchFamily="18" charset="0"/>
              </a:rPr>
              <a:t> </a:t>
            </a:r>
            <a:r>
              <a:rPr lang="tr-TR" sz="2000" dirty="0">
                <a:latin typeface="Book Antiqua" pitchFamily="18" charset="0"/>
              </a:rPr>
              <a:t>nihai sonucu gösterirler</a:t>
            </a:r>
            <a:endParaRPr lang="en-US" sz="2000" dirty="0">
              <a:latin typeface="Book Antiqua" pitchFamily="18" charset="0"/>
            </a:endParaRPr>
          </a:p>
        </p:txBody>
      </p:sp>
      <p:sp>
        <p:nvSpPr>
          <p:cNvPr id="92164" name="Rectangle 4"/>
          <p:cNvSpPr>
            <a:spLocks noChangeArrowheads="1"/>
          </p:cNvSpPr>
          <p:nvPr/>
        </p:nvSpPr>
        <p:spPr bwMode="auto">
          <a:xfrm>
            <a:off x="1241225" y="1744216"/>
            <a:ext cx="952703" cy="7486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2165" name="Oval 5"/>
          <p:cNvSpPr>
            <a:spLocks noChangeArrowheads="1"/>
          </p:cNvSpPr>
          <p:nvPr/>
        </p:nvSpPr>
        <p:spPr bwMode="auto">
          <a:xfrm>
            <a:off x="996516" y="2924944"/>
            <a:ext cx="1442120" cy="80885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2166" name="AutoShape 6"/>
          <p:cNvSpPr>
            <a:spLocks noChangeArrowheads="1"/>
          </p:cNvSpPr>
          <p:nvPr/>
        </p:nvSpPr>
        <p:spPr bwMode="auto">
          <a:xfrm>
            <a:off x="1038808" y="4077072"/>
            <a:ext cx="1357536" cy="873224"/>
          </a:xfrm>
          <a:prstGeom prst="roundRect">
            <a:avLst>
              <a:gd name="adj" fmla="val 16667"/>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2167" name="AutoShape 7"/>
          <p:cNvSpPr>
            <a:spLocks noChangeArrowheads="1"/>
          </p:cNvSpPr>
          <p:nvPr/>
        </p:nvSpPr>
        <p:spPr bwMode="auto">
          <a:xfrm>
            <a:off x="951384" y="5301208"/>
            <a:ext cx="1676400" cy="829816"/>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3"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17</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791834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rrowheads="1"/>
          </p:cNvSpPr>
          <p:nvPr>
            <p:ph type="title"/>
          </p:nvPr>
        </p:nvSpPr>
        <p:spPr/>
        <p:txBody>
          <a:bodyPr/>
          <a:lstStyle/>
          <a:p>
            <a:r>
              <a:rPr lang="tr-TR" dirty="0"/>
              <a:t>Etki Diyagramı: Oklar</a:t>
            </a:r>
            <a:endParaRPr lang="en-US" dirty="0"/>
          </a:p>
        </p:txBody>
      </p:sp>
      <p:sp>
        <p:nvSpPr>
          <p:cNvPr id="93187" name="Rectangle 3"/>
          <p:cNvSpPr>
            <a:spLocks noChangeArrowheads="1"/>
          </p:cNvSpPr>
          <p:nvPr/>
        </p:nvSpPr>
        <p:spPr bwMode="auto">
          <a:xfrm>
            <a:off x="609600" y="1600200"/>
            <a:ext cx="10668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88" name="Rectangle 4"/>
          <p:cNvSpPr>
            <a:spLocks noChangeArrowheads="1"/>
          </p:cNvSpPr>
          <p:nvPr/>
        </p:nvSpPr>
        <p:spPr bwMode="auto">
          <a:xfrm>
            <a:off x="609600" y="4114800"/>
            <a:ext cx="10668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89" name="Rectangle 5"/>
          <p:cNvSpPr>
            <a:spLocks noChangeArrowheads="1"/>
          </p:cNvSpPr>
          <p:nvPr/>
        </p:nvSpPr>
        <p:spPr bwMode="auto">
          <a:xfrm>
            <a:off x="2743200" y="4076700"/>
            <a:ext cx="10668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0" name="Rectangle 6"/>
          <p:cNvSpPr>
            <a:spLocks noChangeArrowheads="1"/>
          </p:cNvSpPr>
          <p:nvPr/>
        </p:nvSpPr>
        <p:spPr bwMode="auto">
          <a:xfrm>
            <a:off x="2819400" y="5334000"/>
            <a:ext cx="10668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1" name="Oval 7"/>
          <p:cNvSpPr>
            <a:spLocks noChangeArrowheads="1"/>
          </p:cNvSpPr>
          <p:nvPr/>
        </p:nvSpPr>
        <p:spPr bwMode="auto">
          <a:xfrm>
            <a:off x="609600" y="2743200"/>
            <a:ext cx="10668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2" name="Oval 8"/>
          <p:cNvSpPr>
            <a:spLocks noChangeArrowheads="1"/>
          </p:cNvSpPr>
          <p:nvPr/>
        </p:nvSpPr>
        <p:spPr bwMode="auto">
          <a:xfrm>
            <a:off x="2743200" y="1524000"/>
            <a:ext cx="10668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3" name="Oval 9"/>
          <p:cNvSpPr>
            <a:spLocks noChangeArrowheads="1"/>
          </p:cNvSpPr>
          <p:nvPr/>
        </p:nvSpPr>
        <p:spPr bwMode="auto">
          <a:xfrm>
            <a:off x="2743200" y="2667000"/>
            <a:ext cx="10668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4" name="Oval 10"/>
          <p:cNvSpPr>
            <a:spLocks noChangeArrowheads="1"/>
          </p:cNvSpPr>
          <p:nvPr/>
        </p:nvSpPr>
        <p:spPr bwMode="auto">
          <a:xfrm>
            <a:off x="685800" y="5410200"/>
            <a:ext cx="10668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5" name="Text Box 11"/>
          <p:cNvSpPr txBox="1">
            <a:spLocks noChangeArrowheads="1"/>
          </p:cNvSpPr>
          <p:nvPr/>
        </p:nvSpPr>
        <p:spPr bwMode="auto">
          <a:xfrm>
            <a:off x="914400" y="17526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A</a:t>
            </a:r>
          </a:p>
        </p:txBody>
      </p:sp>
      <p:sp>
        <p:nvSpPr>
          <p:cNvPr id="93196" name="Text Box 12"/>
          <p:cNvSpPr txBox="1">
            <a:spLocks noChangeArrowheads="1"/>
          </p:cNvSpPr>
          <p:nvPr/>
        </p:nvSpPr>
        <p:spPr bwMode="auto">
          <a:xfrm>
            <a:off x="762000" y="28956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A</a:t>
            </a:r>
          </a:p>
        </p:txBody>
      </p:sp>
      <p:sp>
        <p:nvSpPr>
          <p:cNvPr id="93197" name="Text Box 13"/>
          <p:cNvSpPr txBox="1">
            <a:spLocks noChangeArrowheads="1"/>
          </p:cNvSpPr>
          <p:nvPr/>
        </p:nvSpPr>
        <p:spPr bwMode="auto">
          <a:xfrm>
            <a:off x="762000" y="41910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A</a:t>
            </a:r>
          </a:p>
        </p:txBody>
      </p:sp>
      <p:sp>
        <p:nvSpPr>
          <p:cNvPr id="93198" name="Text Box 14"/>
          <p:cNvSpPr txBox="1">
            <a:spLocks noChangeArrowheads="1"/>
          </p:cNvSpPr>
          <p:nvPr/>
        </p:nvSpPr>
        <p:spPr bwMode="auto">
          <a:xfrm>
            <a:off x="838200" y="55626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A</a:t>
            </a:r>
          </a:p>
        </p:txBody>
      </p:sp>
      <p:sp>
        <p:nvSpPr>
          <p:cNvPr id="93199" name="Text Box 15"/>
          <p:cNvSpPr txBox="1">
            <a:spLocks noChangeArrowheads="1"/>
          </p:cNvSpPr>
          <p:nvPr/>
        </p:nvSpPr>
        <p:spPr bwMode="auto">
          <a:xfrm>
            <a:off x="2895600" y="16764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B</a:t>
            </a:r>
          </a:p>
        </p:txBody>
      </p:sp>
      <p:sp>
        <p:nvSpPr>
          <p:cNvPr id="93200" name="Text Box 16"/>
          <p:cNvSpPr txBox="1">
            <a:spLocks noChangeArrowheads="1"/>
          </p:cNvSpPr>
          <p:nvPr/>
        </p:nvSpPr>
        <p:spPr bwMode="auto">
          <a:xfrm>
            <a:off x="2895600" y="28194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B</a:t>
            </a:r>
          </a:p>
        </p:txBody>
      </p:sp>
      <p:sp>
        <p:nvSpPr>
          <p:cNvPr id="93201" name="Text Box 17"/>
          <p:cNvSpPr txBox="1">
            <a:spLocks noChangeArrowheads="1"/>
          </p:cNvSpPr>
          <p:nvPr/>
        </p:nvSpPr>
        <p:spPr bwMode="auto">
          <a:xfrm>
            <a:off x="2971800" y="42291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B</a:t>
            </a:r>
          </a:p>
        </p:txBody>
      </p:sp>
      <p:sp>
        <p:nvSpPr>
          <p:cNvPr id="93202" name="Text Box 18"/>
          <p:cNvSpPr txBox="1">
            <a:spLocks noChangeArrowheads="1"/>
          </p:cNvSpPr>
          <p:nvPr/>
        </p:nvSpPr>
        <p:spPr bwMode="auto">
          <a:xfrm>
            <a:off x="3048000" y="55626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B</a:t>
            </a:r>
          </a:p>
        </p:txBody>
      </p:sp>
      <p:sp>
        <p:nvSpPr>
          <p:cNvPr id="93203" name="Line 19"/>
          <p:cNvSpPr>
            <a:spLocks noChangeShapeType="1"/>
          </p:cNvSpPr>
          <p:nvPr/>
        </p:nvSpPr>
        <p:spPr bwMode="auto">
          <a:xfrm>
            <a:off x="1676400" y="19812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3204" name="Line 20"/>
          <p:cNvSpPr>
            <a:spLocks noChangeShapeType="1"/>
          </p:cNvSpPr>
          <p:nvPr/>
        </p:nvSpPr>
        <p:spPr bwMode="auto">
          <a:xfrm>
            <a:off x="1676400" y="30480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3205" name="Line 21"/>
          <p:cNvSpPr>
            <a:spLocks noChangeShapeType="1"/>
          </p:cNvSpPr>
          <p:nvPr/>
        </p:nvSpPr>
        <p:spPr bwMode="auto">
          <a:xfrm>
            <a:off x="1676400" y="44196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3206" name="Line 22"/>
          <p:cNvSpPr>
            <a:spLocks noChangeShapeType="1"/>
          </p:cNvSpPr>
          <p:nvPr/>
        </p:nvSpPr>
        <p:spPr bwMode="auto">
          <a:xfrm>
            <a:off x="1752600" y="57912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3207" name="Text Box 23"/>
          <p:cNvSpPr txBox="1">
            <a:spLocks noChangeArrowheads="1"/>
          </p:cNvSpPr>
          <p:nvPr/>
        </p:nvSpPr>
        <p:spPr bwMode="auto">
          <a:xfrm>
            <a:off x="3962400" y="1744663"/>
            <a:ext cx="4953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tr-TR" dirty="0">
                <a:latin typeface="Arial" charset="0"/>
              </a:rPr>
              <a:t>A kararı B olayının olasılığını etkiler.</a:t>
            </a:r>
          </a:p>
        </p:txBody>
      </p:sp>
      <p:sp>
        <p:nvSpPr>
          <p:cNvPr id="93208" name="Text Box 24"/>
          <p:cNvSpPr txBox="1">
            <a:spLocks noChangeArrowheads="1"/>
          </p:cNvSpPr>
          <p:nvPr/>
        </p:nvSpPr>
        <p:spPr bwMode="auto">
          <a:xfrm>
            <a:off x="3962400" y="2819400"/>
            <a:ext cx="4953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tr-TR" dirty="0">
                <a:latin typeface="Arial" charset="0"/>
              </a:rPr>
              <a:t>A olayının çıktısı B olayının olasılığını etkiler. </a:t>
            </a:r>
            <a:endParaRPr lang="en-US" dirty="0">
              <a:latin typeface="Arial" charset="0"/>
            </a:endParaRPr>
          </a:p>
        </p:txBody>
      </p:sp>
      <p:sp>
        <p:nvSpPr>
          <p:cNvPr id="93209" name="Text Box 25"/>
          <p:cNvSpPr txBox="1">
            <a:spLocks noChangeArrowheads="1"/>
          </p:cNvSpPr>
          <p:nvPr/>
        </p:nvSpPr>
        <p:spPr bwMode="auto">
          <a:xfrm>
            <a:off x="4038600" y="4267200"/>
            <a:ext cx="4953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tr-TR" dirty="0">
                <a:latin typeface="Arial" charset="0"/>
              </a:rPr>
              <a:t>A kararı B kararının önselidiir. </a:t>
            </a:r>
            <a:endParaRPr lang="en-US" dirty="0">
              <a:latin typeface="Arial" charset="0"/>
            </a:endParaRPr>
          </a:p>
        </p:txBody>
      </p:sp>
      <p:sp>
        <p:nvSpPr>
          <p:cNvPr id="93210" name="Text Box 26"/>
          <p:cNvSpPr txBox="1">
            <a:spLocks noChangeArrowheads="1"/>
          </p:cNvSpPr>
          <p:nvPr/>
        </p:nvSpPr>
        <p:spPr bwMode="auto">
          <a:xfrm>
            <a:off x="4114800" y="5394325"/>
            <a:ext cx="4953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tr-TR" dirty="0">
                <a:latin typeface="Arial" charset="0"/>
              </a:rPr>
              <a:t>A olayının çıktısı B kararından önce bilinmektedir. </a:t>
            </a:r>
            <a:endParaRPr lang="en-US" dirty="0">
              <a:latin typeface="Arial" charset="0"/>
            </a:endParaRPr>
          </a:p>
        </p:txBody>
      </p:sp>
      <p:sp>
        <p:nvSpPr>
          <p:cNvPr id="33"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3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3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3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18</a:t>
            </a:fld>
            <a:endParaRPr lang="tr-TR" sz="1600" b="1">
              <a:solidFill>
                <a:schemeClr val="tx1"/>
              </a:solidFill>
            </a:endParaRPr>
          </a:p>
        </p:txBody>
      </p:sp>
      <p:sp>
        <p:nvSpPr>
          <p:cNvPr id="3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3482616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rrowheads="1"/>
          </p:cNvSpPr>
          <p:nvPr>
            <p:ph type="title"/>
          </p:nvPr>
        </p:nvSpPr>
        <p:spPr/>
        <p:txBody>
          <a:bodyPr/>
          <a:lstStyle/>
          <a:p>
            <a:r>
              <a:rPr lang="tr-TR" dirty="0"/>
              <a:t>Etki Diyagramı: Oklar</a:t>
            </a:r>
            <a:endParaRPr lang="en-US" dirty="0"/>
          </a:p>
        </p:txBody>
      </p:sp>
      <p:sp>
        <p:nvSpPr>
          <p:cNvPr id="93187" name="Rectangle 3"/>
          <p:cNvSpPr>
            <a:spLocks noChangeArrowheads="1"/>
          </p:cNvSpPr>
          <p:nvPr/>
        </p:nvSpPr>
        <p:spPr bwMode="auto">
          <a:xfrm>
            <a:off x="609600" y="1600200"/>
            <a:ext cx="10668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88" name="Rectangle 4"/>
          <p:cNvSpPr>
            <a:spLocks noChangeArrowheads="1"/>
          </p:cNvSpPr>
          <p:nvPr/>
        </p:nvSpPr>
        <p:spPr bwMode="auto">
          <a:xfrm>
            <a:off x="609600" y="4114800"/>
            <a:ext cx="10668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89" name="Rectangle 5"/>
          <p:cNvSpPr>
            <a:spLocks noChangeArrowheads="1"/>
          </p:cNvSpPr>
          <p:nvPr/>
        </p:nvSpPr>
        <p:spPr bwMode="auto">
          <a:xfrm>
            <a:off x="2743200" y="4076700"/>
            <a:ext cx="10668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0" name="Rectangle 6"/>
          <p:cNvSpPr>
            <a:spLocks noChangeArrowheads="1"/>
          </p:cNvSpPr>
          <p:nvPr/>
        </p:nvSpPr>
        <p:spPr bwMode="auto">
          <a:xfrm>
            <a:off x="2819400" y="5334000"/>
            <a:ext cx="10668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1" name="Oval 7"/>
          <p:cNvSpPr>
            <a:spLocks noChangeArrowheads="1"/>
          </p:cNvSpPr>
          <p:nvPr/>
        </p:nvSpPr>
        <p:spPr bwMode="auto">
          <a:xfrm>
            <a:off x="609600" y="2743200"/>
            <a:ext cx="10668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2" name="Oval 8"/>
          <p:cNvSpPr>
            <a:spLocks noChangeArrowheads="1"/>
          </p:cNvSpPr>
          <p:nvPr/>
        </p:nvSpPr>
        <p:spPr bwMode="auto">
          <a:xfrm>
            <a:off x="2743200" y="1524000"/>
            <a:ext cx="10668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3" name="Oval 9"/>
          <p:cNvSpPr>
            <a:spLocks noChangeArrowheads="1"/>
          </p:cNvSpPr>
          <p:nvPr/>
        </p:nvSpPr>
        <p:spPr bwMode="auto">
          <a:xfrm>
            <a:off x="2743200" y="2667000"/>
            <a:ext cx="10668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4" name="Oval 10"/>
          <p:cNvSpPr>
            <a:spLocks noChangeArrowheads="1"/>
          </p:cNvSpPr>
          <p:nvPr/>
        </p:nvSpPr>
        <p:spPr bwMode="auto">
          <a:xfrm>
            <a:off x="685800" y="5410200"/>
            <a:ext cx="10668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5" name="Text Box 11"/>
          <p:cNvSpPr txBox="1">
            <a:spLocks noChangeArrowheads="1"/>
          </p:cNvSpPr>
          <p:nvPr/>
        </p:nvSpPr>
        <p:spPr bwMode="auto">
          <a:xfrm>
            <a:off x="914400" y="17526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A</a:t>
            </a:r>
          </a:p>
        </p:txBody>
      </p:sp>
      <p:sp>
        <p:nvSpPr>
          <p:cNvPr id="93196" name="Text Box 12"/>
          <p:cNvSpPr txBox="1">
            <a:spLocks noChangeArrowheads="1"/>
          </p:cNvSpPr>
          <p:nvPr/>
        </p:nvSpPr>
        <p:spPr bwMode="auto">
          <a:xfrm>
            <a:off x="762000" y="28956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A</a:t>
            </a:r>
          </a:p>
        </p:txBody>
      </p:sp>
      <p:sp>
        <p:nvSpPr>
          <p:cNvPr id="93197" name="Text Box 13"/>
          <p:cNvSpPr txBox="1">
            <a:spLocks noChangeArrowheads="1"/>
          </p:cNvSpPr>
          <p:nvPr/>
        </p:nvSpPr>
        <p:spPr bwMode="auto">
          <a:xfrm>
            <a:off x="762000" y="41910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A</a:t>
            </a:r>
          </a:p>
        </p:txBody>
      </p:sp>
      <p:sp>
        <p:nvSpPr>
          <p:cNvPr id="93198" name="Text Box 14"/>
          <p:cNvSpPr txBox="1">
            <a:spLocks noChangeArrowheads="1"/>
          </p:cNvSpPr>
          <p:nvPr/>
        </p:nvSpPr>
        <p:spPr bwMode="auto">
          <a:xfrm>
            <a:off x="838200" y="55626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A</a:t>
            </a:r>
          </a:p>
        </p:txBody>
      </p:sp>
      <p:sp>
        <p:nvSpPr>
          <p:cNvPr id="93199" name="Text Box 15"/>
          <p:cNvSpPr txBox="1">
            <a:spLocks noChangeArrowheads="1"/>
          </p:cNvSpPr>
          <p:nvPr/>
        </p:nvSpPr>
        <p:spPr bwMode="auto">
          <a:xfrm>
            <a:off x="2895600" y="16764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B</a:t>
            </a:r>
          </a:p>
        </p:txBody>
      </p:sp>
      <p:sp>
        <p:nvSpPr>
          <p:cNvPr id="93200" name="Text Box 16"/>
          <p:cNvSpPr txBox="1">
            <a:spLocks noChangeArrowheads="1"/>
          </p:cNvSpPr>
          <p:nvPr/>
        </p:nvSpPr>
        <p:spPr bwMode="auto">
          <a:xfrm>
            <a:off x="2895600" y="28194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B</a:t>
            </a:r>
          </a:p>
        </p:txBody>
      </p:sp>
      <p:sp>
        <p:nvSpPr>
          <p:cNvPr id="93201" name="Text Box 17"/>
          <p:cNvSpPr txBox="1">
            <a:spLocks noChangeArrowheads="1"/>
          </p:cNvSpPr>
          <p:nvPr/>
        </p:nvSpPr>
        <p:spPr bwMode="auto">
          <a:xfrm>
            <a:off x="2971800" y="42291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B</a:t>
            </a:r>
          </a:p>
        </p:txBody>
      </p:sp>
      <p:sp>
        <p:nvSpPr>
          <p:cNvPr id="93202" name="Text Box 18"/>
          <p:cNvSpPr txBox="1">
            <a:spLocks noChangeArrowheads="1"/>
          </p:cNvSpPr>
          <p:nvPr/>
        </p:nvSpPr>
        <p:spPr bwMode="auto">
          <a:xfrm>
            <a:off x="3048000" y="55626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B</a:t>
            </a:r>
          </a:p>
        </p:txBody>
      </p:sp>
      <p:sp>
        <p:nvSpPr>
          <p:cNvPr id="93203" name="Line 19"/>
          <p:cNvSpPr>
            <a:spLocks noChangeShapeType="1"/>
          </p:cNvSpPr>
          <p:nvPr/>
        </p:nvSpPr>
        <p:spPr bwMode="auto">
          <a:xfrm>
            <a:off x="1676400" y="19812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3204" name="Line 20"/>
          <p:cNvSpPr>
            <a:spLocks noChangeShapeType="1"/>
          </p:cNvSpPr>
          <p:nvPr/>
        </p:nvSpPr>
        <p:spPr bwMode="auto">
          <a:xfrm>
            <a:off x="1676400" y="30480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3205" name="Line 21"/>
          <p:cNvSpPr>
            <a:spLocks noChangeShapeType="1"/>
          </p:cNvSpPr>
          <p:nvPr/>
        </p:nvSpPr>
        <p:spPr bwMode="auto">
          <a:xfrm>
            <a:off x="1676400" y="44196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3206" name="Line 22"/>
          <p:cNvSpPr>
            <a:spLocks noChangeShapeType="1"/>
          </p:cNvSpPr>
          <p:nvPr/>
        </p:nvSpPr>
        <p:spPr bwMode="auto">
          <a:xfrm>
            <a:off x="1752600" y="57912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3207" name="Text Box 23"/>
          <p:cNvSpPr txBox="1">
            <a:spLocks noChangeArrowheads="1"/>
          </p:cNvSpPr>
          <p:nvPr/>
        </p:nvSpPr>
        <p:spPr bwMode="auto">
          <a:xfrm>
            <a:off x="3962400" y="1744663"/>
            <a:ext cx="4953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tr-TR" dirty="0">
                <a:latin typeface="Arial" charset="0"/>
              </a:rPr>
              <a:t>A kararı B olayının olasılığını etkiler.</a:t>
            </a:r>
          </a:p>
        </p:txBody>
      </p:sp>
      <p:sp>
        <p:nvSpPr>
          <p:cNvPr id="93208" name="Text Box 24"/>
          <p:cNvSpPr txBox="1">
            <a:spLocks noChangeArrowheads="1"/>
          </p:cNvSpPr>
          <p:nvPr/>
        </p:nvSpPr>
        <p:spPr bwMode="auto">
          <a:xfrm>
            <a:off x="3962400" y="2819400"/>
            <a:ext cx="4953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tr-TR" dirty="0">
                <a:latin typeface="Arial" charset="0"/>
              </a:rPr>
              <a:t>A olayının çıktısı B olayının olasılığını etkiler. </a:t>
            </a:r>
            <a:endParaRPr lang="en-US" dirty="0">
              <a:latin typeface="Arial" charset="0"/>
            </a:endParaRPr>
          </a:p>
        </p:txBody>
      </p:sp>
      <p:sp>
        <p:nvSpPr>
          <p:cNvPr id="93209" name="Text Box 25"/>
          <p:cNvSpPr txBox="1">
            <a:spLocks noChangeArrowheads="1"/>
          </p:cNvSpPr>
          <p:nvPr/>
        </p:nvSpPr>
        <p:spPr bwMode="auto">
          <a:xfrm>
            <a:off x="4038600" y="4267200"/>
            <a:ext cx="4953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tr-TR" dirty="0">
                <a:latin typeface="Arial" charset="0"/>
              </a:rPr>
              <a:t>A kararı B kararının önselidiir. </a:t>
            </a:r>
            <a:endParaRPr lang="en-US" dirty="0">
              <a:latin typeface="Arial" charset="0"/>
            </a:endParaRPr>
          </a:p>
        </p:txBody>
      </p:sp>
      <p:sp>
        <p:nvSpPr>
          <p:cNvPr id="93210" name="Text Box 26"/>
          <p:cNvSpPr txBox="1">
            <a:spLocks noChangeArrowheads="1"/>
          </p:cNvSpPr>
          <p:nvPr/>
        </p:nvSpPr>
        <p:spPr bwMode="auto">
          <a:xfrm>
            <a:off x="4114800" y="5394325"/>
            <a:ext cx="4953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tr-TR" dirty="0">
                <a:latin typeface="Arial" charset="0"/>
              </a:rPr>
              <a:t>A olayının çıktısı B kararından önce bilinmektedir. </a:t>
            </a:r>
            <a:endParaRPr lang="en-US" dirty="0">
              <a:latin typeface="Arial" charset="0"/>
            </a:endParaRPr>
          </a:p>
        </p:txBody>
      </p:sp>
      <p:sp>
        <p:nvSpPr>
          <p:cNvPr id="2" name="Rectangle 1"/>
          <p:cNvSpPr/>
          <p:nvPr/>
        </p:nvSpPr>
        <p:spPr>
          <a:xfrm>
            <a:off x="539552" y="1340768"/>
            <a:ext cx="8424936" cy="2448272"/>
          </a:xfrm>
          <a:prstGeom prst="rect">
            <a:avLst/>
          </a:prstGeom>
          <a:solidFill>
            <a:schemeClr val="accent1">
              <a:lumMod val="40000"/>
              <a:lumOff val="60000"/>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TextBox 2"/>
          <p:cNvSpPr txBox="1"/>
          <p:nvPr/>
        </p:nvSpPr>
        <p:spPr>
          <a:xfrm rot="16200000">
            <a:off x="-141305" y="2207243"/>
            <a:ext cx="906017" cy="523220"/>
          </a:xfrm>
          <a:prstGeom prst="rect">
            <a:avLst/>
          </a:prstGeom>
          <a:noFill/>
        </p:spPr>
        <p:txBody>
          <a:bodyPr wrap="none" rtlCol="0">
            <a:spAutoFit/>
          </a:bodyPr>
          <a:lstStyle/>
          <a:p>
            <a:r>
              <a:rPr lang="tr-TR" sz="2800" dirty="0"/>
              <a:t>İlişki </a:t>
            </a:r>
          </a:p>
        </p:txBody>
      </p:sp>
      <p:sp>
        <p:nvSpPr>
          <p:cNvPr id="34"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35"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36"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37"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19</a:t>
            </a:fld>
            <a:endParaRPr lang="tr-TR" sz="1600" b="1">
              <a:solidFill>
                <a:schemeClr val="tx1"/>
              </a:solidFill>
            </a:endParaRPr>
          </a:p>
        </p:txBody>
      </p:sp>
      <p:sp>
        <p:nvSpPr>
          <p:cNvPr id="38"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1475014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rrowheads="1"/>
          </p:cNvSpPr>
          <p:nvPr>
            <p:ph type="title"/>
          </p:nvPr>
        </p:nvSpPr>
        <p:spPr/>
        <p:txBody>
          <a:bodyPr/>
          <a:lstStyle/>
          <a:p>
            <a:r>
              <a:rPr lang="tr-TR" dirty="0"/>
              <a:t>Etki Diyagramı: Oklar</a:t>
            </a:r>
            <a:endParaRPr lang="en-US" dirty="0"/>
          </a:p>
        </p:txBody>
      </p:sp>
      <p:sp>
        <p:nvSpPr>
          <p:cNvPr id="93187" name="Rectangle 3"/>
          <p:cNvSpPr>
            <a:spLocks noChangeArrowheads="1"/>
          </p:cNvSpPr>
          <p:nvPr/>
        </p:nvSpPr>
        <p:spPr bwMode="auto">
          <a:xfrm>
            <a:off x="609600" y="1600200"/>
            <a:ext cx="10668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88" name="Rectangle 4"/>
          <p:cNvSpPr>
            <a:spLocks noChangeArrowheads="1"/>
          </p:cNvSpPr>
          <p:nvPr/>
        </p:nvSpPr>
        <p:spPr bwMode="auto">
          <a:xfrm>
            <a:off x="609600" y="4114800"/>
            <a:ext cx="10668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89" name="Rectangle 5"/>
          <p:cNvSpPr>
            <a:spLocks noChangeArrowheads="1"/>
          </p:cNvSpPr>
          <p:nvPr/>
        </p:nvSpPr>
        <p:spPr bwMode="auto">
          <a:xfrm>
            <a:off x="2743200" y="4076700"/>
            <a:ext cx="10668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0" name="Rectangle 6"/>
          <p:cNvSpPr>
            <a:spLocks noChangeArrowheads="1"/>
          </p:cNvSpPr>
          <p:nvPr/>
        </p:nvSpPr>
        <p:spPr bwMode="auto">
          <a:xfrm>
            <a:off x="2819400" y="5334000"/>
            <a:ext cx="10668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1" name="Oval 7"/>
          <p:cNvSpPr>
            <a:spLocks noChangeArrowheads="1"/>
          </p:cNvSpPr>
          <p:nvPr/>
        </p:nvSpPr>
        <p:spPr bwMode="auto">
          <a:xfrm>
            <a:off x="609600" y="2743200"/>
            <a:ext cx="10668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2" name="Oval 8"/>
          <p:cNvSpPr>
            <a:spLocks noChangeArrowheads="1"/>
          </p:cNvSpPr>
          <p:nvPr/>
        </p:nvSpPr>
        <p:spPr bwMode="auto">
          <a:xfrm>
            <a:off x="2743200" y="1524000"/>
            <a:ext cx="10668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3" name="Oval 9"/>
          <p:cNvSpPr>
            <a:spLocks noChangeArrowheads="1"/>
          </p:cNvSpPr>
          <p:nvPr/>
        </p:nvSpPr>
        <p:spPr bwMode="auto">
          <a:xfrm>
            <a:off x="2743200" y="2667000"/>
            <a:ext cx="10668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4" name="Oval 10"/>
          <p:cNvSpPr>
            <a:spLocks noChangeArrowheads="1"/>
          </p:cNvSpPr>
          <p:nvPr/>
        </p:nvSpPr>
        <p:spPr bwMode="auto">
          <a:xfrm>
            <a:off x="685800" y="5410200"/>
            <a:ext cx="10668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3195" name="Text Box 11"/>
          <p:cNvSpPr txBox="1">
            <a:spLocks noChangeArrowheads="1"/>
          </p:cNvSpPr>
          <p:nvPr/>
        </p:nvSpPr>
        <p:spPr bwMode="auto">
          <a:xfrm>
            <a:off x="914400" y="17526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A</a:t>
            </a:r>
          </a:p>
        </p:txBody>
      </p:sp>
      <p:sp>
        <p:nvSpPr>
          <p:cNvPr id="93196" name="Text Box 12"/>
          <p:cNvSpPr txBox="1">
            <a:spLocks noChangeArrowheads="1"/>
          </p:cNvSpPr>
          <p:nvPr/>
        </p:nvSpPr>
        <p:spPr bwMode="auto">
          <a:xfrm>
            <a:off x="762000" y="28956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A</a:t>
            </a:r>
          </a:p>
        </p:txBody>
      </p:sp>
      <p:sp>
        <p:nvSpPr>
          <p:cNvPr id="93197" name="Text Box 13"/>
          <p:cNvSpPr txBox="1">
            <a:spLocks noChangeArrowheads="1"/>
          </p:cNvSpPr>
          <p:nvPr/>
        </p:nvSpPr>
        <p:spPr bwMode="auto">
          <a:xfrm>
            <a:off x="762000" y="41910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A</a:t>
            </a:r>
          </a:p>
        </p:txBody>
      </p:sp>
      <p:sp>
        <p:nvSpPr>
          <p:cNvPr id="93198" name="Text Box 14"/>
          <p:cNvSpPr txBox="1">
            <a:spLocks noChangeArrowheads="1"/>
          </p:cNvSpPr>
          <p:nvPr/>
        </p:nvSpPr>
        <p:spPr bwMode="auto">
          <a:xfrm>
            <a:off x="838200" y="55626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A</a:t>
            </a:r>
          </a:p>
        </p:txBody>
      </p:sp>
      <p:sp>
        <p:nvSpPr>
          <p:cNvPr id="93199" name="Text Box 15"/>
          <p:cNvSpPr txBox="1">
            <a:spLocks noChangeArrowheads="1"/>
          </p:cNvSpPr>
          <p:nvPr/>
        </p:nvSpPr>
        <p:spPr bwMode="auto">
          <a:xfrm>
            <a:off x="2895600" y="16764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B</a:t>
            </a:r>
          </a:p>
        </p:txBody>
      </p:sp>
      <p:sp>
        <p:nvSpPr>
          <p:cNvPr id="93200" name="Text Box 16"/>
          <p:cNvSpPr txBox="1">
            <a:spLocks noChangeArrowheads="1"/>
          </p:cNvSpPr>
          <p:nvPr/>
        </p:nvSpPr>
        <p:spPr bwMode="auto">
          <a:xfrm>
            <a:off x="2895600" y="28194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B</a:t>
            </a:r>
          </a:p>
        </p:txBody>
      </p:sp>
      <p:sp>
        <p:nvSpPr>
          <p:cNvPr id="93201" name="Text Box 17"/>
          <p:cNvSpPr txBox="1">
            <a:spLocks noChangeArrowheads="1"/>
          </p:cNvSpPr>
          <p:nvPr/>
        </p:nvSpPr>
        <p:spPr bwMode="auto">
          <a:xfrm>
            <a:off x="2971800" y="42291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B</a:t>
            </a:r>
          </a:p>
        </p:txBody>
      </p:sp>
      <p:sp>
        <p:nvSpPr>
          <p:cNvPr id="93202" name="Text Box 18"/>
          <p:cNvSpPr txBox="1">
            <a:spLocks noChangeArrowheads="1"/>
          </p:cNvSpPr>
          <p:nvPr/>
        </p:nvSpPr>
        <p:spPr bwMode="auto">
          <a:xfrm>
            <a:off x="3048000" y="55626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Arial" charset="0"/>
              </a:rPr>
              <a:t>B</a:t>
            </a:r>
          </a:p>
        </p:txBody>
      </p:sp>
      <p:sp>
        <p:nvSpPr>
          <p:cNvPr id="93203" name="Line 19"/>
          <p:cNvSpPr>
            <a:spLocks noChangeShapeType="1"/>
          </p:cNvSpPr>
          <p:nvPr/>
        </p:nvSpPr>
        <p:spPr bwMode="auto">
          <a:xfrm>
            <a:off x="1676400" y="19812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3204" name="Line 20"/>
          <p:cNvSpPr>
            <a:spLocks noChangeShapeType="1"/>
          </p:cNvSpPr>
          <p:nvPr/>
        </p:nvSpPr>
        <p:spPr bwMode="auto">
          <a:xfrm>
            <a:off x="1676400" y="30480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3205" name="Line 21"/>
          <p:cNvSpPr>
            <a:spLocks noChangeShapeType="1"/>
          </p:cNvSpPr>
          <p:nvPr/>
        </p:nvSpPr>
        <p:spPr bwMode="auto">
          <a:xfrm>
            <a:off x="1676400" y="44196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3206" name="Line 22"/>
          <p:cNvSpPr>
            <a:spLocks noChangeShapeType="1"/>
          </p:cNvSpPr>
          <p:nvPr/>
        </p:nvSpPr>
        <p:spPr bwMode="auto">
          <a:xfrm>
            <a:off x="1752600" y="57912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3207" name="Text Box 23"/>
          <p:cNvSpPr txBox="1">
            <a:spLocks noChangeArrowheads="1"/>
          </p:cNvSpPr>
          <p:nvPr/>
        </p:nvSpPr>
        <p:spPr bwMode="auto">
          <a:xfrm>
            <a:off x="3962400" y="1744663"/>
            <a:ext cx="4953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tr-TR" dirty="0">
                <a:latin typeface="Arial" charset="0"/>
              </a:rPr>
              <a:t>A kararı B olayının olasılığını etkiler.</a:t>
            </a:r>
          </a:p>
        </p:txBody>
      </p:sp>
      <p:sp>
        <p:nvSpPr>
          <p:cNvPr id="93208" name="Text Box 24"/>
          <p:cNvSpPr txBox="1">
            <a:spLocks noChangeArrowheads="1"/>
          </p:cNvSpPr>
          <p:nvPr/>
        </p:nvSpPr>
        <p:spPr bwMode="auto">
          <a:xfrm>
            <a:off x="3962400" y="2819400"/>
            <a:ext cx="4953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tr-TR" dirty="0">
                <a:latin typeface="Arial" charset="0"/>
              </a:rPr>
              <a:t>A olayının çıktısı B olayının olasılığını etkiler. </a:t>
            </a:r>
            <a:endParaRPr lang="en-US" dirty="0">
              <a:latin typeface="Arial" charset="0"/>
            </a:endParaRPr>
          </a:p>
        </p:txBody>
      </p:sp>
      <p:sp>
        <p:nvSpPr>
          <p:cNvPr id="93209" name="Text Box 25"/>
          <p:cNvSpPr txBox="1">
            <a:spLocks noChangeArrowheads="1"/>
          </p:cNvSpPr>
          <p:nvPr/>
        </p:nvSpPr>
        <p:spPr bwMode="auto">
          <a:xfrm>
            <a:off x="4038600" y="4267200"/>
            <a:ext cx="4953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tr-TR" dirty="0">
                <a:latin typeface="Arial" charset="0"/>
              </a:rPr>
              <a:t>A kararı B kararının önselidiir. </a:t>
            </a:r>
            <a:endParaRPr lang="en-US" dirty="0">
              <a:latin typeface="Arial" charset="0"/>
            </a:endParaRPr>
          </a:p>
        </p:txBody>
      </p:sp>
      <p:sp>
        <p:nvSpPr>
          <p:cNvPr id="93210" name="Text Box 26"/>
          <p:cNvSpPr txBox="1">
            <a:spLocks noChangeArrowheads="1"/>
          </p:cNvSpPr>
          <p:nvPr/>
        </p:nvSpPr>
        <p:spPr bwMode="auto">
          <a:xfrm>
            <a:off x="4114800" y="5394325"/>
            <a:ext cx="4953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tr-TR" dirty="0">
                <a:latin typeface="Arial" charset="0"/>
              </a:rPr>
              <a:t>A olayının çıktısı B kararından önce bilinmektedir. (A olayı B kararını etkiler demek değildir.) </a:t>
            </a:r>
            <a:endParaRPr lang="en-US" dirty="0">
              <a:latin typeface="Arial" charset="0"/>
            </a:endParaRPr>
          </a:p>
        </p:txBody>
      </p:sp>
      <p:sp>
        <p:nvSpPr>
          <p:cNvPr id="2" name="Rectangle 1"/>
          <p:cNvSpPr/>
          <p:nvPr/>
        </p:nvSpPr>
        <p:spPr>
          <a:xfrm>
            <a:off x="539552" y="4005064"/>
            <a:ext cx="8424936" cy="2448272"/>
          </a:xfrm>
          <a:prstGeom prst="rect">
            <a:avLst/>
          </a:prstGeom>
          <a:solidFill>
            <a:schemeClr val="accent1">
              <a:lumMod val="40000"/>
              <a:lumOff val="60000"/>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TextBox 2"/>
          <p:cNvSpPr txBox="1"/>
          <p:nvPr/>
        </p:nvSpPr>
        <p:spPr>
          <a:xfrm rot="16200000">
            <a:off x="-422952" y="4799531"/>
            <a:ext cx="1469313" cy="523220"/>
          </a:xfrm>
          <a:prstGeom prst="rect">
            <a:avLst/>
          </a:prstGeom>
          <a:noFill/>
        </p:spPr>
        <p:txBody>
          <a:bodyPr wrap="none" rtlCol="0">
            <a:spAutoFit/>
          </a:bodyPr>
          <a:lstStyle/>
          <a:p>
            <a:r>
              <a:rPr lang="tr-TR" sz="2800" dirty="0"/>
              <a:t>Sıra/Bilgi</a:t>
            </a:r>
          </a:p>
        </p:txBody>
      </p:sp>
      <p:sp>
        <p:nvSpPr>
          <p:cNvPr id="34"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35"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36"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37"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20</a:t>
            </a:fld>
            <a:endParaRPr lang="tr-TR" sz="1600" b="1">
              <a:solidFill>
                <a:schemeClr val="tx1"/>
              </a:solidFill>
            </a:endParaRPr>
          </a:p>
        </p:txBody>
      </p:sp>
      <p:sp>
        <p:nvSpPr>
          <p:cNvPr id="38"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3051997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Rectangle 5"/>
          <p:cNvSpPr>
            <a:spLocks noChangeArrowheads="1"/>
          </p:cNvSpPr>
          <p:nvPr/>
        </p:nvSpPr>
        <p:spPr bwMode="auto">
          <a:xfrm>
            <a:off x="896317" y="3224808"/>
            <a:ext cx="1282700" cy="673100"/>
          </a:xfrm>
          <a:prstGeom prst="rect">
            <a:avLst/>
          </a:prstGeom>
          <a:solidFill>
            <a:srgbClr val="FAFD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r>
              <a:rPr lang="tr-TR" sz="2000" dirty="0"/>
              <a:t>Karar</a:t>
            </a:r>
            <a:endParaRPr lang="en-US" sz="2000" dirty="0"/>
          </a:p>
        </p:txBody>
      </p:sp>
      <p:sp>
        <p:nvSpPr>
          <p:cNvPr id="66566" name="AutoShape 6"/>
          <p:cNvSpPr>
            <a:spLocks noChangeArrowheads="1"/>
          </p:cNvSpPr>
          <p:nvPr/>
        </p:nvSpPr>
        <p:spPr bwMode="auto">
          <a:xfrm>
            <a:off x="6855792" y="3726458"/>
            <a:ext cx="1244600" cy="558800"/>
          </a:xfrm>
          <a:prstGeom prst="roundRect">
            <a:avLst>
              <a:gd name="adj" fmla="val 12495"/>
            </a:avLst>
          </a:prstGeom>
          <a:solidFill>
            <a:srgbClr val="C0FEF9"/>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r>
              <a:rPr lang="tr-TR" sz="1800" b="1" dirty="0"/>
              <a:t>Değer</a:t>
            </a:r>
            <a:endParaRPr lang="en-US" sz="1800" b="1" dirty="0"/>
          </a:p>
        </p:txBody>
      </p:sp>
      <p:sp>
        <p:nvSpPr>
          <p:cNvPr id="66567" name="Oval 7"/>
          <p:cNvSpPr>
            <a:spLocks noChangeArrowheads="1"/>
          </p:cNvSpPr>
          <p:nvPr/>
        </p:nvSpPr>
        <p:spPr bwMode="auto">
          <a:xfrm>
            <a:off x="1201117" y="4825008"/>
            <a:ext cx="1130300" cy="977900"/>
          </a:xfrm>
          <a:prstGeom prst="ellipse">
            <a:avLst/>
          </a:prstGeom>
          <a:solidFill>
            <a:srgbClr val="00FF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r>
              <a:rPr lang="tr-TR" sz="1800" b="1" dirty="0"/>
              <a:t>Olay</a:t>
            </a:r>
            <a:endParaRPr lang="en-US" sz="1800" b="1" dirty="0"/>
          </a:p>
        </p:txBody>
      </p:sp>
      <p:sp>
        <p:nvSpPr>
          <p:cNvPr id="66569" name="Oval 9"/>
          <p:cNvSpPr>
            <a:spLocks noChangeArrowheads="1"/>
          </p:cNvSpPr>
          <p:nvPr/>
        </p:nvSpPr>
        <p:spPr bwMode="auto">
          <a:xfrm>
            <a:off x="3715717" y="1700808"/>
            <a:ext cx="1130300" cy="977900"/>
          </a:xfrm>
          <a:prstGeom prst="ellipse">
            <a:avLst/>
          </a:prstGeom>
          <a:solidFill>
            <a:srgbClr val="00FF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r>
              <a:rPr lang="tr-TR" sz="1800" b="1" dirty="0"/>
              <a:t>Olay</a:t>
            </a:r>
            <a:endParaRPr lang="en-US" sz="1800" b="1" dirty="0"/>
          </a:p>
        </p:txBody>
      </p:sp>
      <p:sp>
        <p:nvSpPr>
          <p:cNvPr id="66570" name="Line 10"/>
          <p:cNvSpPr>
            <a:spLocks noChangeShapeType="1"/>
          </p:cNvSpPr>
          <p:nvPr/>
        </p:nvSpPr>
        <p:spPr bwMode="auto">
          <a:xfrm flipV="1">
            <a:off x="2267917" y="2526308"/>
            <a:ext cx="1511300" cy="10033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66571" name="Line 11"/>
          <p:cNvSpPr>
            <a:spLocks noChangeShapeType="1"/>
          </p:cNvSpPr>
          <p:nvPr/>
        </p:nvSpPr>
        <p:spPr bwMode="auto">
          <a:xfrm flipV="1">
            <a:off x="1728167" y="3974108"/>
            <a:ext cx="0" cy="8509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66572" name="Line 12"/>
          <p:cNvSpPr>
            <a:spLocks noChangeShapeType="1"/>
          </p:cNvSpPr>
          <p:nvPr/>
        </p:nvSpPr>
        <p:spPr bwMode="auto">
          <a:xfrm flipV="1">
            <a:off x="2344116" y="4399558"/>
            <a:ext cx="4511675" cy="88265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66573" name="Line 13"/>
          <p:cNvSpPr>
            <a:spLocks noChangeShapeType="1"/>
          </p:cNvSpPr>
          <p:nvPr/>
        </p:nvSpPr>
        <p:spPr bwMode="auto">
          <a:xfrm flipV="1">
            <a:off x="2267917" y="2678708"/>
            <a:ext cx="1816100" cy="23749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66574" name="Line 14"/>
          <p:cNvSpPr>
            <a:spLocks noChangeShapeType="1"/>
          </p:cNvSpPr>
          <p:nvPr/>
        </p:nvSpPr>
        <p:spPr bwMode="auto">
          <a:xfrm>
            <a:off x="4858717" y="2310408"/>
            <a:ext cx="2361530" cy="141605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66576" name="Rectangle 16"/>
          <p:cNvSpPr>
            <a:spLocks noChangeArrowheads="1"/>
          </p:cNvSpPr>
          <p:nvPr/>
        </p:nvSpPr>
        <p:spPr bwMode="auto">
          <a:xfrm>
            <a:off x="1108237" y="4221758"/>
            <a:ext cx="57548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tr-TR" sz="1800" dirty="0"/>
              <a:t>Bilgi</a:t>
            </a:r>
            <a:endParaRPr lang="en-US" sz="1800" dirty="0"/>
          </a:p>
        </p:txBody>
      </p:sp>
      <p:sp>
        <p:nvSpPr>
          <p:cNvPr id="66577" name="Rectangle 17"/>
          <p:cNvSpPr>
            <a:spLocks noChangeArrowheads="1"/>
          </p:cNvSpPr>
          <p:nvPr/>
        </p:nvSpPr>
        <p:spPr bwMode="auto">
          <a:xfrm>
            <a:off x="3383930" y="3570883"/>
            <a:ext cx="115525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tr-TR" sz="1800" dirty="0"/>
              <a:t>Olasılıksal </a:t>
            </a:r>
          </a:p>
          <a:p>
            <a:r>
              <a:rPr lang="tr-TR" dirty="0"/>
              <a:t>ilişki</a:t>
            </a:r>
            <a:endParaRPr lang="en-US" sz="1800" dirty="0"/>
          </a:p>
        </p:txBody>
      </p:sp>
      <p:sp>
        <p:nvSpPr>
          <p:cNvPr id="66578" name="Rectangle 18"/>
          <p:cNvSpPr>
            <a:spLocks noChangeArrowheads="1"/>
          </p:cNvSpPr>
          <p:nvPr/>
        </p:nvSpPr>
        <p:spPr bwMode="auto">
          <a:xfrm>
            <a:off x="2636592" y="2615974"/>
            <a:ext cx="526299"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tr-TR" sz="1800" dirty="0"/>
              <a:t>Etki</a:t>
            </a:r>
            <a:endParaRPr lang="en-US" sz="1800" dirty="0"/>
          </a:p>
        </p:txBody>
      </p:sp>
      <p:sp>
        <p:nvSpPr>
          <p:cNvPr id="66579" name="Rectangle 19"/>
          <p:cNvSpPr>
            <a:spLocks noChangeArrowheads="1"/>
          </p:cNvSpPr>
          <p:nvPr/>
        </p:nvSpPr>
        <p:spPr bwMode="auto">
          <a:xfrm>
            <a:off x="3688730" y="5171083"/>
            <a:ext cx="1750545"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tr-TR" sz="1800" dirty="0"/>
              <a:t>Fonksiyonel İlişki</a:t>
            </a:r>
            <a:endParaRPr lang="en-US" sz="1800" dirty="0"/>
          </a:p>
        </p:txBody>
      </p:sp>
      <p:sp>
        <p:nvSpPr>
          <p:cNvPr id="66581" name="Text Box 21"/>
          <p:cNvSpPr txBox="1">
            <a:spLocks noChangeArrowheads="1"/>
          </p:cNvSpPr>
          <p:nvPr/>
        </p:nvSpPr>
        <p:spPr bwMode="auto">
          <a:xfrm>
            <a:off x="6727825" y="5952331"/>
            <a:ext cx="2009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200" dirty="0"/>
              <a:t>Courtesy of Dr. Dan Maxwell</a:t>
            </a:r>
          </a:p>
        </p:txBody>
      </p:sp>
      <p:sp>
        <p:nvSpPr>
          <p:cNvPr id="2" name="Title 1"/>
          <p:cNvSpPr>
            <a:spLocks noGrp="1"/>
          </p:cNvSpPr>
          <p:nvPr>
            <p:ph type="title"/>
          </p:nvPr>
        </p:nvSpPr>
        <p:spPr/>
        <p:txBody>
          <a:bodyPr>
            <a:normAutofit/>
          </a:bodyPr>
          <a:lstStyle/>
          <a:p>
            <a:pPr algn="l"/>
            <a:r>
              <a:rPr lang="tr-TR" sz="3600" dirty="0">
                <a:latin typeface="Book Antiqua" pitchFamily="18" charset="0"/>
              </a:rPr>
              <a:t>ED Gösterimi</a:t>
            </a:r>
          </a:p>
        </p:txBody>
      </p:sp>
      <p:sp>
        <p:nvSpPr>
          <p:cNvPr id="2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8"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29"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30"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21</a:t>
            </a:fld>
            <a:endParaRPr lang="tr-TR" sz="1600" b="1">
              <a:solidFill>
                <a:schemeClr val="tx1"/>
              </a:solidFill>
            </a:endParaRPr>
          </a:p>
        </p:txBody>
      </p:sp>
      <p:sp>
        <p:nvSpPr>
          <p:cNvPr id="31"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61438384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9" name="Line 5"/>
          <p:cNvSpPr>
            <a:spLocks noChangeShapeType="1"/>
          </p:cNvSpPr>
          <p:nvPr/>
        </p:nvSpPr>
        <p:spPr bwMode="auto">
          <a:xfrm>
            <a:off x="3810000" y="2149624"/>
            <a:ext cx="0" cy="2286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600"/>
          </a:p>
        </p:txBody>
      </p:sp>
      <p:sp>
        <p:nvSpPr>
          <p:cNvPr id="93191" name="Line 7"/>
          <p:cNvSpPr>
            <a:spLocks noChangeShapeType="1"/>
          </p:cNvSpPr>
          <p:nvPr/>
        </p:nvSpPr>
        <p:spPr bwMode="auto">
          <a:xfrm>
            <a:off x="4114800" y="2302024"/>
            <a:ext cx="0" cy="2286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600"/>
          </a:p>
        </p:txBody>
      </p:sp>
      <p:grpSp>
        <p:nvGrpSpPr>
          <p:cNvPr id="93212" name="Group 28"/>
          <p:cNvGrpSpPr>
            <a:grpSpLocks/>
          </p:cNvGrpSpPr>
          <p:nvPr/>
        </p:nvGrpSpPr>
        <p:grpSpPr bwMode="auto">
          <a:xfrm>
            <a:off x="990600" y="1844825"/>
            <a:ext cx="6216653" cy="1100138"/>
            <a:chOff x="720" y="1440"/>
            <a:chExt cx="3916" cy="693"/>
          </a:xfrm>
        </p:grpSpPr>
        <p:sp>
          <p:nvSpPr>
            <p:cNvPr id="93194" name="Text Box 10"/>
            <p:cNvSpPr txBox="1">
              <a:spLocks noChangeArrowheads="1"/>
            </p:cNvSpPr>
            <p:nvPr/>
          </p:nvSpPr>
          <p:spPr bwMode="auto">
            <a:xfrm>
              <a:off x="1872" y="1440"/>
              <a:ext cx="1871" cy="2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sz="1600" dirty="0"/>
                <a:t>Toplam Tatminin Maksimizasyonu</a:t>
              </a:r>
              <a:endParaRPr lang="en-US" sz="1600" dirty="0"/>
            </a:p>
          </p:txBody>
        </p:sp>
        <p:grpSp>
          <p:nvGrpSpPr>
            <p:cNvPr id="93197" name="Group 13"/>
            <p:cNvGrpSpPr>
              <a:grpSpLocks/>
            </p:cNvGrpSpPr>
            <p:nvPr/>
          </p:nvGrpSpPr>
          <p:grpSpPr bwMode="auto">
            <a:xfrm>
              <a:off x="1344" y="1632"/>
              <a:ext cx="2544" cy="288"/>
              <a:chOff x="1344" y="1680"/>
              <a:chExt cx="2544" cy="288"/>
            </a:xfrm>
          </p:grpSpPr>
          <p:sp>
            <p:nvSpPr>
              <p:cNvPr id="93190" name="Line 6"/>
              <p:cNvSpPr>
                <a:spLocks noChangeShapeType="1"/>
              </p:cNvSpPr>
              <p:nvPr/>
            </p:nvSpPr>
            <p:spPr bwMode="auto">
              <a:xfrm>
                <a:off x="1344" y="1824"/>
                <a:ext cx="254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600"/>
              </a:p>
            </p:txBody>
          </p:sp>
          <p:sp>
            <p:nvSpPr>
              <p:cNvPr id="93193" name="Line 9"/>
              <p:cNvSpPr>
                <a:spLocks noChangeShapeType="1"/>
              </p:cNvSpPr>
              <p:nvPr/>
            </p:nvSpPr>
            <p:spPr bwMode="auto">
              <a:xfrm>
                <a:off x="2592" y="1680"/>
                <a:ext cx="0" cy="1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600"/>
              </a:p>
            </p:txBody>
          </p:sp>
          <p:sp>
            <p:nvSpPr>
              <p:cNvPr id="93195" name="Line 11"/>
              <p:cNvSpPr>
                <a:spLocks noChangeShapeType="1"/>
              </p:cNvSpPr>
              <p:nvPr/>
            </p:nvSpPr>
            <p:spPr bwMode="auto">
              <a:xfrm>
                <a:off x="3888" y="1824"/>
                <a:ext cx="0" cy="1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600"/>
              </a:p>
            </p:txBody>
          </p:sp>
          <p:sp>
            <p:nvSpPr>
              <p:cNvPr id="93196" name="Line 12"/>
              <p:cNvSpPr>
                <a:spLocks noChangeShapeType="1"/>
              </p:cNvSpPr>
              <p:nvPr/>
            </p:nvSpPr>
            <p:spPr bwMode="auto">
              <a:xfrm>
                <a:off x="1344" y="1824"/>
                <a:ext cx="0" cy="1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600"/>
              </a:p>
            </p:txBody>
          </p:sp>
        </p:grpSp>
        <p:sp>
          <p:nvSpPr>
            <p:cNvPr id="93198" name="Text Box 14"/>
            <p:cNvSpPr txBox="1">
              <a:spLocks noChangeArrowheads="1"/>
            </p:cNvSpPr>
            <p:nvPr/>
          </p:nvSpPr>
          <p:spPr bwMode="auto">
            <a:xfrm>
              <a:off x="720" y="1920"/>
              <a:ext cx="1891" cy="2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sz="1600" dirty="0"/>
                <a:t>Bilgisayar Endüstrisine Yatırım Yap</a:t>
              </a:r>
              <a:endParaRPr lang="en-US" sz="1600" dirty="0"/>
            </a:p>
          </p:txBody>
        </p:sp>
        <p:sp>
          <p:nvSpPr>
            <p:cNvPr id="93199" name="Text Box 15"/>
            <p:cNvSpPr txBox="1">
              <a:spLocks noChangeArrowheads="1"/>
            </p:cNvSpPr>
            <p:nvPr/>
          </p:nvSpPr>
          <p:spPr bwMode="auto">
            <a:xfrm>
              <a:off x="3360" y="1920"/>
              <a:ext cx="1276" cy="2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sz="1600" dirty="0"/>
                <a:t>Yatırımın Getirisi (ROI)</a:t>
              </a:r>
              <a:endParaRPr lang="en-US" sz="1600" dirty="0"/>
            </a:p>
          </p:txBody>
        </p:sp>
      </p:grpSp>
      <p:grpSp>
        <p:nvGrpSpPr>
          <p:cNvPr id="93211" name="Group 27"/>
          <p:cNvGrpSpPr>
            <a:grpSpLocks/>
          </p:cNvGrpSpPr>
          <p:nvPr/>
        </p:nvGrpSpPr>
        <p:grpSpPr bwMode="auto">
          <a:xfrm>
            <a:off x="1828800" y="3216424"/>
            <a:ext cx="5154614" cy="2895600"/>
            <a:chOff x="1200" y="2352"/>
            <a:chExt cx="3247" cy="1824"/>
          </a:xfrm>
        </p:grpSpPr>
        <p:sp>
          <p:nvSpPr>
            <p:cNvPr id="93200" name="Rectangle 16"/>
            <p:cNvSpPr>
              <a:spLocks noChangeArrowheads="1"/>
            </p:cNvSpPr>
            <p:nvPr/>
          </p:nvSpPr>
          <p:spPr bwMode="auto">
            <a:xfrm>
              <a:off x="1200" y="2448"/>
              <a:ext cx="480"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r-TR" sz="1600" dirty="0"/>
                <a:t>Yatırım </a:t>
              </a:r>
            </a:p>
            <a:p>
              <a:pPr algn="ctr"/>
              <a:r>
                <a:rPr lang="tr-TR" sz="1600" dirty="0"/>
                <a:t>Yap</a:t>
              </a:r>
              <a:r>
                <a:rPr lang="en-US" sz="1600" dirty="0"/>
                <a:t>?</a:t>
              </a:r>
            </a:p>
          </p:txBody>
        </p:sp>
        <p:sp>
          <p:nvSpPr>
            <p:cNvPr id="93201" name="AutoShape 17"/>
            <p:cNvSpPr>
              <a:spLocks noChangeArrowheads="1"/>
            </p:cNvSpPr>
            <p:nvPr/>
          </p:nvSpPr>
          <p:spPr bwMode="auto">
            <a:xfrm>
              <a:off x="1296" y="3120"/>
              <a:ext cx="768" cy="336"/>
            </a:xfrm>
            <a:prstGeom prst="roundRect">
              <a:avLst>
                <a:gd name="adj" fmla="val 16667"/>
              </a:avLst>
            </a:prstGeom>
            <a:solidFill>
              <a:srgbClr val="FF9900"/>
            </a:solidFill>
            <a:ln w="12700">
              <a:solidFill>
                <a:srgbClr val="FFCC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r-TR" sz="1600" dirty="0"/>
                <a:t>ROI</a:t>
              </a:r>
              <a:endParaRPr lang="en-US" sz="1600" dirty="0"/>
            </a:p>
          </p:txBody>
        </p:sp>
        <p:sp>
          <p:nvSpPr>
            <p:cNvPr id="93202" name="AutoShape 18"/>
            <p:cNvSpPr>
              <a:spLocks noChangeArrowheads="1"/>
            </p:cNvSpPr>
            <p:nvPr/>
          </p:nvSpPr>
          <p:spPr bwMode="auto">
            <a:xfrm>
              <a:off x="3024" y="3097"/>
              <a:ext cx="1423" cy="384"/>
            </a:xfrm>
            <a:prstGeom prst="roundRect">
              <a:avLst>
                <a:gd name="adj" fmla="val 16667"/>
              </a:avLst>
            </a:prstGeom>
            <a:solidFill>
              <a:srgbClr val="FF99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r-TR" sz="1600" dirty="0"/>
                <a:t>Bilgisayar Endüstrisi Büyüme</a:t>
              </a:r>
              <a:endParaRPr lang="en-US" sz="1600" dirty="0"/>
            </a:p>
          </p:txBody>
        </p:sp>
        <p:sp>
          <p:nvSpPr>
            <p:cNvPr id="93203" name="Oval 19"/>
            <p:cNvSpPr>
              <a:spLocks noChangeArrowheads="1"/>
            </p:cNvSpPr>
            <p:nvPr/>
          </p:nvSpPr>
          <p:spPr bwMode="auto">
            <a:xfrm>
              <a:off x="3168" y="2352"/>
              <a:ext cx="960" cy="48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r-TR" sz="1600" dirty="0"/>
                <a:t>Girişim Başarılı </a:t>
              </a:r>
            </a:p>
            <a:p>
              <a:pPr algn="ctr"/>
              <a:r>
                <a:rPr lang="tr-TR" sz="1600" dirty="0"/>
                <a:t>/ Başarısız</a:t>
              </a:r>
              <a:endParaRPr lang="en-US" sz="1600" dirty="0"/>
            </a:p>
          </p:txBody>
        </p:sp>
        <p:sp>
          <p:nvSpPr>
            <p:cNvPr id="93204" name="AutoShape 20"/>
            <p:cNvSpPr>
              <a:spLocks noChangeArrowheads="1"/>
            </p:cNvSpPr>
            <p:nvPr/>
          </p:nvSpPr>
          <p:spPr bwMode="auto">
            <a:xfrm>
              <a:off x="2064" y="3504"/>
              <a:ext cx="1152" cy="672"/>
            </a:xfrm>
            <a:prstGeom prst="diamond">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r-TR" sz="1600" dirty="0"/>
                <a:t>Toplam Tatmin</a:t>
              </a:r>
              <a:endParaRPr lang="en-US" sz="1600" dirty="0"/>
            </a:p>
          </p:txBody>
        </p:sp>
        <p:sp>
          <p:nvSpPr>
            <p:cNvPr id="93205" name="Line 21"/>
            <p:cNvSpPr>
              <a:spLocks noChangeShapeType="1"/>
            </p:cNvSpPr>
            <p:nvPr/>
          </p:nvSpPr>
          <p:spPr bwMode="auto">
            <a:xfrm>
              <a:off x="1488" y="2784"/>
              <a:ext cx="240" cy="336"/>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600"/>
            </a:p>
          </p:txBody>
        </p:sp>
        <p:sp>
          <p:nvSpPr>
            <p:cNvPr id="93206" name="Line 22"/>
            <p:cNvSpPr>
              <a:spLocks noChangeShapeType="1"/>
            </p:cNvSpPr>
            <p:nvPr/>
          </p:nvSpPr>
          <p:spPr bwMode="auto">
            <a:xfrm>
              <a:off x="1680" y="2592"/>
              <a:ext cx="1344" cy="67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600"/>
            </a:p>
          </p:txBody>
        </p:sp>
        <p:sp>
          <p:nvSpPr>
            <p:cNvPr id="93207" name="Line 23"/>
            <p:cNvSpPr>
              <a:spLocks noChangeShapeType="1"/>
            </p:cNvSpPr>
            <p:nvPr/>
          </p:nvSpPr>
          <p:spPr bwMode="auto">
            <a:xfrm>
              <a:off x="1824" y="3456"/>
              <a:ext cx="528" cy="24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600"/>
            </a:p>
          </p:txBody>
        </p:sp>
        <p:sp>
          <p:nvSpPr>
            <p:cNvPr id="93208" name="Line 24"/>
            <p:cNvSpPr>
              <a:spLocks noChangeShapeType="1"/>
            </p:cNvSpPr>
            <p:nvPr/>
          </p:nvSpPr>
          <p:spPr bwMode="auto">
            <a:xfrm flipH="1">
              <a:off x="2976" y="3456"/>
              <a:ext cx="384" cy="24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600"/>
            </a:p>
          </p:txBody>
        </p:sp>
        <p:sp>
          <p:nvSpPr>
            <p:cNvPr id="93209" name="Line 25"/>
            <p:cNvSpPr>
              <a:spLocks noChangeShapeType="1"/>
            </p:cNvSpPr>
            <p:nvPr/>
          </p:nvSpPr>
          <p:spPr bwMode="auto">
            <a:xfrm flipH="1">
              <a:off x="3360" y="2832"/>
              <a:ext cx="240" cy="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600"/>
            </a:p>
          </p:txBody>
        </p:sp>
        <p:sp>
          <p:nvSpPr>
            <p:cNvPr id="93210" name="Line 26"/>
            <p:cNvSpPr>
              <a:spLocks noChangeShapeType="1"/>
            </p:cNvSpPr>
            <p:nvPr/>
          </p:nvSpPr>
          <p:spPr bwMode="auto">
            <a:xfrm flipH="1">
              <a:off x="2064" y="2736"/>
              <a:ext cx="1200" cy="52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600"/>
            </a:p>
          </p:txBody>
        </p:sp>
      </p:grpSp>
      <p:sp>
        <p:nvSpPr>
          <p:cNvPr id="93214" name="Line 30"/>
          <p:cNvSpPr>
            <a:spLocks noChangeShapeType="1"/>
          </p:cNvSpPr>
          <p:nvPr/>
        </p:nvSpPr>
        <p:spPr bwMode="auto">
          <a:xfrm>
            <a:off x="609600" y="3064024"/>
            <a:ext cx="7924800" cy="0"/>
          </a:xfrm>
          <a:prstGeom prst="line">
            <a:avLst/>
          </a:prstGeom>
          <a:noFill/>
          <a:ln w="317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600"/>
          </a:p>
        </p:txBody>
      </p:sp>
      <p:sp>
        <p:nvSpPr>
          <p:cNvPr id="2" name="Title 1"/>
          <p:cNvSpPr>
            <a:spLocks noGrp="1"/>
          </p:cNvSpPr>
          <p:nvPr>
            <p:ph type="title"/>
          </p:nvPr>
        </p:nvSpPr>
        <p:spPr/>
        <p:txBody>
          <a:bodyPr>
            <a:normAutofit/>
          </a:bodyPr>
          <a:lstStyle/>
          <a:p>
            <a:r>
              <a:rPr lang="tr-TR" sz="4000" dirty="0">
                <a:latin typeface="Book Antiqua" pitchFamily="18" charset="0"/>
              </a:rPr>
              <a:t>Değer Hiyerarşisi ve ED</a:t>
            </a:r>
          </a:p>
        </p:txBody>
      </p:sp>
      <p:sp>
        <p:nvSpPr>
          <p:cNvPr id="35"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36"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37"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38"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22</a:t>
            </a:fld>
            <a:endParaRPr lang="tr-TR" sz="1600" b="1">
              <a:solidFill>
                <a:schemeClr val="tx1"/>
              </a:solidFill>
            </a:endParaRPr>
          </a:p>
        </p:txBody>
      </p:sp>
      <p:sp>
        <p:nvSpPr>
          <p:cNvPr id="39"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2934464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tr-TR" sz="4000" dirty="0">
                <a:latin typeface="Book Antiqua" pitchFamily="18" charset="0"/>
              </a:rPr>
              <a:t>Bir KP’nin Etki Diyagramı</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23</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 y="1250404"/>
            <a:ext cx="7905750" cy="49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6482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24</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
        <p:nvSpPr>
          <p:cNvPr id="11"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4000" dirty="0">
                <a:latin typeface="Book Antiqua" pitchFamily="18" charset="0"/>
              </a:rPr>
              <a:t>Bir Sıralı KP’nin Etki Diyagramı</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788" y="1492721"/>
            <a:ext cx="6448425" cy="46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5968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3"/>
          <p:cNvSpPr>
            <a:spLocks noChangeArrowheads="1"/>
          </p:cNvSpPr>
          <p:nvPr/>
        </p:nvSpPr>
        <p:spPr bwMode="auto">
          <a:xfrm>
            <a:off x="6019801" y="3500819"/>
            <a:ext cx="2895600" cy="773113"/>
          </a:xfrm>
          <a:prstGeom prst="rect">
            <a:avLst/>
          </a:prstGeom>
          <a:solidFill>
            <a:schemeClr val="bg1"/>
          </a:solidFill>
          <a:ln w="12700">
            <a:solidFill>
              <a:schemeClr val="accent1"/>
            </a:solidFill>
            <a:miter lim="800000"/>
            <a:headEnd/>
            <a:tailEnd/>
          </a:ln>
          <a:effectLst>
            <a:outerShdw dist="107763" dir="2700000" algn="ctr" rotWithShape="0">
              <a:schemeClr val="accent1"/>
            </a:outerShdw>
          </a:effectLst>
        </p:spPr>
        <p:txBody>
          <a:bodyPr wrap="none" anchor="ctr"/>
          <a:lstStyle/>
          <a:p>
            <a:endParaRPr lang="tr-TR"/>
          </a:p>
        </p:txBody>
      </p:sp>
      <p:sp>
        <p:nvSpPr>
          <p:cNvPr id="90115" name="Rectangle 3"/>
          <p:cNvSpPr>
            <a:spLocks noChangeArrowheads="1"/>
          </p:cNvSpPr>
          <p:nvPr/>
        </p:nvSpPr>
        <p:spPr bwMode="auto">
          <a:xfrm>
            <a:off x="492125" y="806450"/>
            <a:ext cx="5216525" cy="773113"/>
          </a:xfrm>
          <a:prstGeom prst="rect">
            <a:avLst/>
          </a:prstGeom>
          <a:solidFill>
            <a:schemeClr val="bg1"/>
          </a:solidFill>
          <a:ln w="12700">
            <a:solidFill>
              <a:schemeClr val="accent1"/>
            </a:solidFill>
            <a:miter lim="800000"/>
            <a:headEnd/>
            <a:tailEnd/>
          </a:ln>
          <a:effectLst>
            <a:outerShdw dist="107763" dir="2700000" algn="ctr" rotWithShape="0">
              <a:schemeClr val="accent1"/>
            </a:outerShdw>
          </a:effectLst>
        </p:spPr>
        <p:txBody>
          <a:bodyPr wrap="none" anchor="ctr"/>
          <a:lstStyle/>
          <a:p>
            <a:endParaRPr lang="tr-TR"/>
          </a:p>
        </p:txBody>
      </p:sp>
      <p:sp>
        <p:nvSpPr>
          <p:cNvPr id="90114" name="Rectangle 2"/>
          <p:cNvSpPr>
            <a:spLocks noGrp="1" noChangeArrowheads="1"/>
          </p:cNvSpPr>
          <p:nvPr>
            <p:ph type="title"/>
          </p:nvPr>
        </p:nvSpPr>
        <p:spPr bwMode="auto">
          <a:xfrm>
            <a:off x="533400" y="838200"/>
            <a:ext cx="5181600" cy="762000"/>
          </a:xfrm>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tr-TR" sz="2800" dirty="0">
                <a:solidFill>
                  <a:srgbClr val="033ED3"/>
                </a:solidFill>
              </a:rPr>
              <a:t>Karar Ağacı Gösterimi</a:t>
            </a:r>
            <a:endParaRPr lang="en-US" sz="2800" dirty="0">
              <a:solidFill>
                <a:srgbClr val="033ED3"/>
              </a:solidFill>
            </a:endParaRPr>
          </a:p>
        </p:txBody>
      </p:sp>
      <p:pic>
        <p:nvPicPr>
          <p:cNvPr id="90117"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b="11849"/>
          <a:stretch/>
        </p:blipFill>
        <p:spPr bwMode="auto">
          <a:xfrm>
            <a:off x="395536" y="1832857"/>
            <a:ext cx="5562600" cy="339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0120" name="Rectangle 8"/>
          <p:cNvSpPr>
            <a:spLocks noChangeArrowheads="1"/>
          </p:cNvSpPr>
          <p:nvPr/>
        </p:nvSpPr>
        <p:spPr bwMode="auto">
          <a:xfrm>
            <a:off x="6248400" y="3733800"/>
            <a:ext cx="2667000" cy="7620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sz="2800" dirty="0">
                <a:solidFill>
                  <a:srgbClr val="033ED3"/>
                </a:solidFill>
              </a:rPr>
              <a:t>ED Gösterimi</a:t>
            </a:r>
            <a:endParaRPr lang="en-US" sz="2800" dirty="0">
              <a:solidFill>
                <a:srgbClr val="033ED3"/>
              </a:solidFill>
            </a:endParaRPr>
          </a:p>
        </p:txBody>
      </p:sp>
      <p:sp>
        <p:nvSpPr>
          <p:cNvPr id="2" name="TextBox 1"/>
          <p:cNvSpPr txBox="1"/>
          <p:nvPr/>
        </p:nvSpPr>
        <p:spPr>
          <a:xfrm>
            <a:off x="539552" y="2699628"/>
            <a:ext cx="1219886" cy="369332"/>
          </a:xfrm>
          <a:prstGeom prst="rect">
            <a:avLst/>
          </a:prstGeom>
          <a:solidFill>
            <a:schemeClr val="bg1"/>
          </a:solidFill>
        </p:spPr>
        <p:txBody>
          <a:bodyPr wrap="none" rtlCol="0">
            <a:spAutoFit/>
          </a:bodyPr>
          <a:lstStyle/>
          <a:p>
            <a:r>
              <a:rPr lang="tr-TR" dirty="0"/>
              <a:t>Yatırım Yap</a:t>
            </a:r>
          </a:p>
        </p:txBody>
      </p:sp>
      <p:sp>
        <p:nvSpPr>
          <p:cNvPr id="9" name="TextBox 8"/>
          <p:cNvSpPr txBox="1"/>
          <p:nvPr/>
        </p:nvSpPr>
        <p:spPr>
          <a:xfrm>
            <a:off x="1911954" y="4178108"/>
            <a:ext cx="1514838" cy="369332"/>
          </a:xfrm>
          <a:prstGeom prst="rect">
            <a:avLst/>
          </a:prstGeom>
          <a:solidFill>
            <a:schemeClr val="bg1"/>
          </a:solidFill>
        </p:spPr>
        <p:txBody>
          <a:bodyPr wrap="none" rtlCol="0">
            <a:spAutoFit/>
          </a:bodyPr>
          <a:lstStyle/>
          <a:p>
            <a:r>
              <a:rPr lang="tr-TR" dirty="0"/>
              <a:t>Yatırım Yapma</a:t>
            </a:r>
          </a:p>
        </p:txBody>
      </p:sp>
      <p:sp>
        <p:nvSpPr>
          <p:cNvPr id="10" name="TextBox 9"/>
          <p:cNvSpPr txBox="1"/>
          <p:nvPr/>
        </p:nvSpPr>
        <p:spPr>
          <a:xfrm>
            <a:off x="2560026" y="2732155"/>
            <a:ext cx="1367682" cy="307777"/>
          </a:xfrm>
          <a:prstGeom prst="rect">
            <a:avLst/>
          </a:prstGeom>
          <a:solidFill>
            <a:schemeClr val="bg1"/>
          </a:solidFill>
        </p:spPr>
        <p:txBody>
          <a:bodyPr wrap="none" rtlCol="0">
            <a:spAutoFit/>
          </a:bodyPr>
          <a:lstStyle/>
          <a:p>
            <a:r>
              <a:rPr lang="tr-TR" sz="1400" dirty="0"/>
              <a:t>Girişim Başarısız</a:t>
            </a:r>
          </a:p>
        </p:txBody>
      </p:sp>
      <p:sp>
        <p:nvSpPr>
          <p:cNvPr id="11" name="TextBox 10"/>
          <p:cNvSpPr txBox="1"/>
          <p:nvPr/>
        </p:nvSpPr>
        <p:spPr>
          <a:xfrm>
            <a:off x="2469874" y="1945860"/>
            <a:ext cx="1268296" cy="307777"/>
          </a:xfrm>
          <a:prstGeom prst="rect">
            <a:avLst/>
          </a:prstGeom>
          <a:solidFill>
            <a:schemeClr val="bg1"/>
          </a:solidFill>
        </p:spPr>
        <p:txBody>
          <a:bodyPr wrap="none" rtlCol="0">
            <a:spAutoFit/>
          </a:bodyPr>
          <a:lstStyle/>
          <a:p>
            <a:r>
              <a:rPr lang="tr-TR" sz="1400" dirty="0"/>
              <a:t>Girişim Başarılı</a:t>
            </a:r>
          </a:p>
        </p:txBody>
      </p:sp>
      <p:sp>
        <p:nvSpPr>
          <p:cNvPr id="12" name="TextBox 11"/>
          <p:cNvSpPr txBox="1"/>
          <p:nvPr/>
        </p:nvSpPr>
        <p:spPr>
          <a:xfrm>
            <a:off x="3852390" y="2884555"/>
            <a:ext cx="857671" cy="307777"/>
          </a:xfrm>
          <a:prstGeom prst="rect">
            <a:avLst/>
          </a:prstGeom>
          <a:solidFill>
            <a:schemeClr val="bg1"/>
          </a:solidFill>
        </p:spPr>
        <p:txBody>
          <a:bodyPr wrap="none" rtlCol="0">
            <a:spAutoFit/>
          </a:bodyPr>
          <a:lstStyle/>
          <a:p>
            <a:r>
              <a:rPr lang="tr-TR" sz="1400" dirty="0"/>
              <a:t>Kayıp Var</a:t>
            </a:r>
          </a:p>
        </p:txBody>
      </p:sp>
      <p:sp>
        <p:nvSpPr>
          <p:cNvPr id="13" name="TextBox 12"/>
          <p:cNvSpPr txBox="1"/>
          <p:nvPr/>
        </p:nvSpPr>
        <p:spPr>
          <a:xfrm>
            <a:off x="3818740" y="2099748"/>
            <a:ext cx="1689364" cy="307777"/>
          </a:xfrm>
          <a:prstGeom prst="rect">
            <a:avLst/>
          </a:prstGeom>
          <a:solidFill>
            <a:schemeClr val="bg1"/>
          </a:solidFill>
        </p:spPr>
        <p:txBody>
          <a:bodyPr wrap="square" rtlCol="0">
            <a:spAutoFit/>
          </a:bodyPr>
          <a:lstStyle/>
          <a:p>
            <a:r>
              <a:rPr lang="tr-TR" sz="1400" dirty="0"/>
              <a:t>Büyük Kazanç</a:t>
            </a:r>
          </a:p>
        </p:txBody>
      </p:sp>
      <p:sp>
        <p:nvSpPr>
          <p:cNvPr id="14" name="TextBox 13"/>
          <p:cNvSpPr txBox="1"/>
          <p:nvPr/>
        </p:nvSpPr>
        <p:spPr>
          <a:xfrm>
            <a:off x="3780382" y="4273932"/>
            <a:ext cx="1583706" cy="523220"/>
          </a:xfrm>
          <a:prstGeom prst="rect">
            <a:avLst/>
          </a:prstGeom>
          <a:solidFill>
            <a:schemeClr val="bg1"/>
          </a:solidFill>
        </p:spPr>
        <p:txBody>
          <a:bodyPr wrap="square" rtlCol="0">
            <a:spAutoFit/>
          </a:bodyPr>
          <a:lstStyle/>
          <a:p>
            <a:r>
              <a:rPr lang="tr-TR" sz="1400" dirty="0"/>
              <a:t>Az riskli yatırım</a:t>
            </a:r>
          </a:p>
          <a:p>
            <a:r>
              <a:rPr lang="tr-TR" sz="1400" dirty="0"/>
              <a:t>Tipik getiri</a:t>
            </a:r>
          </a:p>
        </p:txBody>
      </p:sp>
      <p:sp>
        <p:nvSpPr>
          <p:cNvPr id="22" name="Rectangle 21"/>
          <p:cNvSpPr/>
          <p:nvPr/>
        </p:nvSpPr>
        <p:spPr>
          <a:xfrm>
            <a:off x="5904148" y="1945859"/>
            <a:ext cx="1332148" cy="589193"/>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tx2">
                    <a:lumMod val="50000"/>
                  </a:schemeClr>
                </a:solidFill>
              </a:rPr>
              <a:t>Yatırım Yap</a:t>
            </a:r>
          </a:p>
        </p:txBody>
      </p:sp>
      <p:sp>
        <p:nvSpPr>
          <p:cNvPr id="23" name="Oval 22"/>
          <p:cNvSpPr/>
          <p:nvPr/>
        </p:nvSpPr>
        <p:spPr>
          <a:xfrm>
            <a:off x="7135484" y="740820"/>
            <a:ext cx="1901011" cy="826922"/>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tx2">
                    <a:lumMod val="50000"/>
                  </a:schemeClr>
                </a:solidFill>
              </a:rPr>
              <a:t>Girişim Başarılı/ Başarısız</a:t>
            </a:r>
          </a:p>
        </p:txBody>
      </p:sp>
      <p:sp>
        <p:nvSpPr>
          <p:cNvPr id="24" name="Rounded Rectangle 23"/>
          <p:cNvSpPr/>
          <p:nvPr/>
        </p:nvSpPr>
        <p:spPr>
          <a:xfrm>
            <a:off x="7740352" y="2669879"/>
            <a:ext cx="900100" cy="52245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tx2">
                    <a:lumMod val="50000"/>
                  </a:schemeClr>
                </a:solidFill>
              </a:rPr>
              <a:t>Değer</a:t>
            </a:r>
          </a:p>
        </p:txBody>
      </p:sp>
      <p:cxnSp>
        <p:nvCxnSpPr>
          <p:cNvPr id="25" name="Straight Arrow Connector 24"/>
          <p:cNvCxnSpPr>
            <a:stCxn id="22" idx="3"/>
            <a:endCxn id="24" idx="1"/>
          </p:cNvCxnSpPr>
          <p:nvPr/>
        </p:nvCxnSpPr>
        <p:spPr>
          <a:xfrm>
            <a:off x="7236296" y="2240456"/>
            <a:ext cx="504056" cy="6906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3" idx="4"/>
            <a:endCxn id="24" idx="0"/>
          </p:cNvCxnSpPr>
          <p:nvPr/>
        </p:nvCxnSpPr>
        <p:spPr>
          <a:xfrm>
            <a:off x="8085990" y="1567742"/>
            <a:ext cx="104412" cy="11021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904148" y="740820"/>
            <a:ext cx="3132347" cy="2616172"/>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27"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8"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29"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30"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25</a:t>
            </a:fld>
            <a:endParaRPr lang="tr-TR" sz="1600" b="1">
              <a:solidFill>
                <a:schemeClr val="tx1"/>
              </a:solidFill>
            </a:endParaRPr>
          </a:p>
        </p:txBody>
      </p:sp>
      <p:sp>
        <p:nvSpPr>
          <p:cNvPr id="31"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1919341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p:txBody>
          <a:bodyPr/>
          <a:lstStyle/>
          <a:p>
            <a:pPr algn="l">
              <a:lnSpc>
                <a:spcPct val="80000"/>
              </a:lnSpc>
              <a:defRPr/>
            </a:pPr>
            <a:r>
              <a:rPr lang="tr-TR" sz="4000" dirty="0">
                <a:latin typeface="Book Antiqua" pitchFamily="18" charset="0"/>
              </a:rPr>
              <a:t>Karar Ağacı Analizi </a:t>
            </a:r>
            <a:endParaRPr lang="en-US" sz="4000" dirty="0">
              <a:latin typeface="Book Antiqua" pitchFamily="18" charset="0"/>
            </a:endParaRPr>
          </a:p>
        </p:txBody>
      </p:sp>
      <p:sp>
        <p:nvSpPr>
          <p:cNvPr id="6147" name="Rectangle 3"/>
          <p:cNvSpPr>
            <a:spLocks noGrp="1" noChangeArrowheads="1"/>
          </p:cNvSpPr>
          <p:nvPr>
            <p:ph type="body" idx="1"/>
          </p:nvPr>
        </p:nvSpPr>
        <p:spPr>
          <a:xfrm>
            <a:off x="685800" y="1314450"/>
            <a:ext cx="7486600" cy="4629150"/>
          </a:xfrm>
        </p:spPr>
        <p:txBody>
          <a:bodyPr>
            <a:normAutofit/>
          </a:bodyPr>
          <a:lstStyle/>
          <a:p>
            <a:pPr marL="609600" indent="-609600">
              <a:lnSpc>
                <a:spcPct val="110000"/>
              </a:lnSpc>
              <a:buFontTx/>
              <a:buAutoNum type="arabicPeriod"/>
            </a:pPr>
            <a:r>
              <a:rPr lang="tr-TR" sz="2400" b="0" dirty="0">
                <a:latin typeface="Book Antiqua" pitchFamily="18" charset="0"/>
              </a:rPr>
              <a:t>Problemi Tanımla.</a:t>
            </a:r>
            <a:endParaRPr lang="en-US" sz="2400" b="0" dirty="0">
              <a:latin typeface="Book Antiqua" pitchFamily="18" charset="0"/>
            </a:endParaRPr>
          </a:p>
          <a:p>
            <a:pPr marL="609600" indent="-609600">
              <a:lnSpc>
                <a:spcPct val="90000"/>
              </a:lnSpc>
              <a:buFontTx/>
              <a:buAutoNum type="arabicPeriod"/>
            </a:pPr>
            <a:r>
              <a:rPr lang="tr-TR" sz="2400" b="0" dirty="0">
                <a:latin typeface="Book Antiqua" pitchFamily="18" charset="0"/>
              </a:rPr>
              <a:t>Karar Ağacını (ED ve DH) çiz.</a:t>
            </a:r>
            <a:endParaRPr lang="en-US" sz="2400" b="0" dirty="0">
              <a:latin typeface="Book Antiqua" pitchFamily="18" charset="0"/>
            </a:endParaRPr>
          </a:p>
          <a:p>
            <a:pPr marL="609600" indent="-609600">
              <a:lnSpc>
                <a:spcPct val="90000"/>
              </a:lnSpc>
              <a:buFontTx/>
              <a:buAutoNum type="arabicPeriod"/>
            </a:pPr>
            <a:r>
              <a:rPr lang="tr-TR" sz="2400" b="0" dirty="0">
                <a:latin typeface="Book Antiqua" pitchFamily="18" charset="0"/>
              </a:rPr>
              <a:t>Doğa durumlarına olasılıklar ata.</a:t>
            </a:r>
            <a:endParaRPr lang="en-US" sz="2400" b="0" dirty="0">
              <a:latin typeface="Book Antiqua" pitchFamily="18" charset="0"/>
            </a:endParaRPr>
          </a:p>
          <a:p>
            <a:pPr marL="609600" indent="-609600">
              <a:lnSpc>
                <a:spcPct val="90000"/>
              </a:lnSpc>
              <a:buFontTx/>
              <a:buAutoNum type="arabicPeriod"/>
            </a:pPr>
            <a:r>
              <a:rPr lang="tr-TR" sz="2400" b="0" dirty="0">
                <a:latin typeface="Book Antiqua" pitchFamily="18" charset="0"/>
              </a:rPr>
              <a:t>Her altenatif-doğa durumu kombinasyonu için kazanç (veya kayıpları) tahmin et. </a:t>
            </a:r>
          </a:p>
          <a:p>
            <a:pPr marL="609600" indent="-609600">
              <a:lnSpc>
                <a:spcPct val="90000"/>
              </a:lnSpc>
              <a:buFontTx/>
              <a:buAutoNum type="arabicPeriod"/>
            </a:pPr>
            <a:r>
              <a:rPr lang="tr-TR" sz="2400" b="0" dirty="0">
                <a:latin typeface="Book Antiqua" pitchFamily="18" charset="0"/>
              </a:rPr>
              <a:t>Geriye doğru hesaplama ile beklenen her şans düğümü için beklenen değer hesapla (geriye doğru)</a:t>
            </a:r>
          </a:p>
          <a:p>
            <a:pPr marL="609600" indent="-609600">
              <a:lnSpc>
                <a:spcPct val="90000"/>
              </a:lnSpc>
              <a:buFontTx/>
              <a:buAutoNum type="arabicPeriod"/>
            </a:pPr>
            <a:r>
              <a:rPr lang="tr-TR" sz="2400" dirty="0">
                <a:latin typeface="Book Antiqua" pitchFamily="18" charset="0"/>
              </a:rPr>
              <a:t>En iyiyi seçerek başlangıca ulaş.</a:t>
            </a:r>
            <a:endParaRPr lang="en-US" sz="2400" dirty="0">
              <a:latin typeface="Book Antiqua" pitchFamily="18" charset="0"/>
            </a:endParaRPr>
          </a:p>
        </p:txBody>
      </p:sp>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26</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26079553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vert="horz" lIns="91440" tIns="45720" rIns="91440" bIns="45720" rtlCol="0" anchor="ctr">
            <a:normAutofit/>
          </a:bodyPr>
          <a:lstStyle/>
          <a:p>
            <a:pPr algn="l">
              <a:lnSpc>
                <a:spcPct val="80000"/>
              </a:lnSpc>
            </a:pPr>
            <a:r>
              <a:rPr lang="tr-TR" sz="4000" dirty="0">
                <a:latin typeface="Book Antiqua" pitchFamily="18" charset="0"/>
              </a:rPr>
              <a:t>Karar Ağacı Örneği</a:t>
            </a:r>
            <a:endParaRPr lang="en-US" sz="4000" dirty="0">
              <a:latin typeface="Book Antiqua" pitchFamily="18" charset="0"/>
            </a:endParaRPr>
          </a:p>
        </p:txBody>
      </p:sp>
      <p:sp>
        <p:nvSpPr>
          <p:cNvPr id="5123" name="Rectangle 33"/>
          <p:cNvSpPr>
            <a:spLocks noChangeArrowheads="1"/>
          </p:cNvSpPr>
          <p:nvPr/>
        </p:nvSpPr>
        <p:spPr bwMode="auto">
          <a:xfrm>
            <a:off x="863600" y="4225925"/>
            <a:ext cx="381000" cy="381000"/>
          </a:xfrm>
          <a:prstGeom prst="rect">
            <a:avLst/>
          </a:prstGeom>
          <a:solidFill>
            <a:srgbClr val="FFFF00"/>
          </a:solidFill>
          <a:ln w="9525">
            <a:solidFill>
              <a:schemeClr val="tx1"/>
            </a:solidFill>
            <a:miter lim="800000"/>
            <a:headEnd/>
            <a:tailEnd/>
          </a:ln>
        </p:spPr>
        <p:txBody>
          <a:bodyPr wrap="none" anchor="ctr"/>
          <a:lstStyle/>
          <a:p>
            <a:endParaRPr lang="tr-TR"/>
          </a:p>
        </p:txBody>
      </p:sp>
      <p:sp>
        <p:nvSpPr>
          <p:cNvPr id="5124" name="Line 34"/>
          <p:cNvSpPr>
            <a:spLocks noChangeShapeType="1"/>
          </p:cNvSpPr>
          <p:nvPr/>
        </p:nvSpPr>
        <p:spPr bwMode="auto">
          <a:xfrm flipV="1">
            <a:off x="1244600" y="2854325"/>
            <a:ext cx="2438400" cy="15240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5125" name="Line 35"/>
          <p:cNvSpPr>
            <a:spLocks noChangeShapeType="1"/>
          </p:cNvSpPr>
          <p:nvPr/>
        </p:nvSpPr>
        <p:spPr bwMode="auto">
          <a:xfrm>
            <a:off x="1244600" y="4454525"/>
            <a:ext cx="2362200" cy="0"/>
          </a:xfrm>
          <a:prstGeom prst="line">
            <a:avLst/>
          </a:prstGeom>
          <a:noFill/>
          <a:ln w="28575">
            <a:solidFill>
              <a:srgbClr val="00FFFF"/>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5126" name="Line 36"/>
          <p:cNvSpPr>
            <a:spLocks noChangeShapeType="1"/>
          </p:cNvSpPr>
          <p:nvPr/>
        </p:nvSpPr>
        <p:spPr bwMode="auto">
          <a:xfrm>
            <a:off x="1320800" y="4457700"/>
            <a:ext cx="2514600" cy="1444625"/>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grpSp>
        <p:nvGrpSpPr>
          <p:cNvPr id="5127" name="Group 37"/>
          <p:cNvGrpSpPr>
            <a:grpSpLocks/>
          </p:cNvGrpSpPr>
          <p:nvPr/>
        </p:nvGrpSpPr>
        <p:grpSpPr bwMode="auto">
          <a:xfrm>
            <a:off x="4013200" y="2244725"/>
            <a:ext cx="2971800" cy="430213"/>
            <a:chOff x="2736" y="912"/>
            <a:chExt cx="2208" cy="271"/>
          </a:xfrm>
        </p:grpSpPr>
        <p:sp>
          <p:nvSpPr>
            <p:cNvPr id="5155" name="Line 38"/>
            <p:cNvSpPr>
              <a:spLocks noChangeShapeType="1"/>
            </p:cNvSpPr>
            <p:nvPr/>
          </p:nvSpPr>
          <p:spPr bwMode="auto">
            <a:xfrm flipV="1">
              <a:off x="2736" y="912"/>
              <a:ext cx="624" cy="271"/>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5156" name="Line 39"/>
            <p:cNvSpPr>
              <a:spLocks noChangeShapeType="1"/>
            </p:cNvSpPr>
            <p:nvPr/>
          </p:nvSpPr>
          <p:spPr bwMode="auto">
            <a:xfrm>
              <a:off x="3360" y="912"/>
              <a:ext cx="1584"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grpSp>
      <p:grpSp>
        <p:nvGrpSpPr>
          <p:cNvPr id="5128" name="Group 40"/>
          <p:cNvGrpSpPr>
            <a:grpSpLocks/>
          </p:cNvGrpSpPr>
          <p:nvPr/>
        </p:nvGrpSpPr>
        <p:grpSpPr bwMode="auto">
          <a:xfrm>
            <a:off x="3975100" y="3946525"/>
            <a:ext cx="3060700" cy="430213"/>
            <a:chOff x="2736" y="912"/>
            <a:chExt cx="2208" cy="271"/>
          </a:xfrm>
        </p:grpSpPr>
        <p:sp>
          <p:nvSpPr>
            <p:cNvPr id="5153" name="Line 41"/>
            <p:cNvSpPr>
              <a:spLocks noChangeShapeType="1"/>
            </p:cNvSpPr>
            <p:nvPr/>
          </p:nvSpPr>
          <p:spPr bwMode="auto">
            <a:xfrm flipV="1">
              <a:off x="2736" y="912"/>
              <a:ext cx="624" cy="271"/>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5154" name="Line 42"/>
            <p:cNvSpPr>
              <a:spLocks noChangeShapeType="1"/>
            </p:cNvSpPr>
            <p:nvPr/>
          </p:nvSpPr>
          <p:spPr bwMode="auto">
            <a:xfrm>
              <a:off x="3360" y="912"/>
              <a:ext cx="1584"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grpSp>
      <p:grpSp>
        <p:nvGrpSpPr>
          <p:cNvPr id="5129" name="Group 43"/>
          <p:cNvGrpSpPr>
            <a:grpSpLocks/>
          </p:cNvGrpSpPr>
          <p:nvPr/>
        </p:nvGrpSpPr>
        <p:grpSpPr bwMode="auto">
          <a:xfrm flipV="1">
            <a:off x="4000500" y="2841625"/>
            <a:ext cx="3263900" cy="430213"/>
            <a:chOff x="2736" y="912"/>
            <a:chExt cx="2208" cy="271"/>
          </a:xfrm>
        </p:grpSpPr>
        <p:sp>
          <p:nvSpPr>
            <p:cNvPr id="5151" name="Line 44"/>
            <p:cNvSpPr>
              <a:spLocks noChangeShapeType="1"/>
            </p:cNvSpPr>
            <p:nvPr/>
          </p:nvSpPr>
          <p:spPr bwMode="auto">
            <a:xfrm flipV="1">
              <a:off x="2736" y="912"/>
              <a:ext cx="624" cy="271"/>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5152" name="Line 45"/>
            <p:cNvSpPr>
              <a:spLocks noChangeShapeType="1"/>
            </p:cNvSpPr>
            <p:nvPr/>
          </p:nvSpPr>
          <p:spPr bwMode="auto">
            <a:xfrm>
              <a:off x="3360" y="912"/>
              <a:ext cx="1584"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grpSp>
      <p:grpSp>
        <p:nvGrpSpPr>
          <p:cNvPr id="5130" name="Group 46"/>
          <p:cNvGrpSpPr>
            <a:grpSpLocks/>
          </p:cNvGrpSpPr>
          <p:nvPr/>
        </p:nvGrpSpPr>
        <p:grpSpPr bwMode="auto">
          <a:xfrm flipV="1">
            <a:off x="3975100" y="4506913"/>
            <a:ext cx="3213100" cy="430212"/>
            <a:chOff x="2736" y="912"/>
            <a:chExt cx="2208" cy="271"/>
          </a:xfrm>
        </p:grpSpPr>
        <p:sp>
          <p:nvSpPr>
            <p:cNvPr id="5149" name="Line 47"/>
            <p:cNvSpPr>
              <a:spLocks noChangeShapeType="1"/>
            </p:cNvSpPr>
            <p:nvPr/>
          </p:nvSpPr>
          <p:spPr bwMode="auto">
            <a:xfrm flipV="1">
              <a:off x="2736" y="912"/>
              <a:ext cx="624" cy="271"/>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5150" name="Line 48"/>
            <p:cNvSpPr>
              <a:spLocks noChangeShapeType="1"/>
            </p:cNvSpPr>
            <p:nvPr/>
          </p:nvSpPr>
          <p:spPr bwMode="auto">
            <a:xfrm>
              <a:off x="3360" y="912"/>
              <a:ext cx="1584"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grpSp>
      <p:sp>
        <p:nvSpPr>
          <p:cNvPr id="5131" name="Line 49"/>
          <p:cNvSpPr>
            <a:spLocks noChangeShapeType="1"/>
          </p:cNvSpPr>
          <p:nvPr/>
        </p:nvSpPr>
        <p:spPr bwMode="auto">
          <a:xfrm>
            <a:off x="3835400" y="5902325"/>
            <a:ext cx="3581400"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5132" name="Text Box 50"/>
          <p:cNvSpPr txBox="1">
            <a:spLocks noChangeArrowheads="1"/>
          </p:cNvSpPr>
          <p:nvPr/>
        </p:nvSpPr>
        <p:spPr bwMode="auto">
          <a:xfrm>
            <a:off x="203200" y="3387725"/>
            <a:ext cx="1752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r>
              <a:rPr lang="tr-TR" i="1" dirty="0"/>
              <a:t>Karar Düğümü</a:t>
            </a:r>
            <a:endParaRPr lang="en-US" i="1" dirty="0"/>
          </a:p>
        </p:txBody>
      </p:sp>
      <p:sp>
        <p:nvSpPr>
          <p:cNvPr id="5133" name="Text Box 51"/>
          <p:cNvSpPr txBox="1">
            <a:spLocks noChangeArrowheads="1"/>
          </p:cNvSpPr>
          <p:nvPr/>
        </p:nvSpPr>
        <p:spPr bwMode="auto">
          <a:xfrm>
            <a:off x="2743200" y="1558925"/>
            <a:ext cx="1905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r>
              <a:rPr lang="tr-TR" i="1" dirty="0"/>
              <a:t>Şans Düğümü</a:t>
            </a:r>
            <a:endParaRPr lang="en-US" i="1" dirty="0"/>
          </a:p>
        </p:txBody>
      </p:sp>
      <p:sp>
        <p:nvSpPr>
          <p:cNvPr id="5134" name="Text Box 52"/>
          <p:cNvSpPr txBox="1">
            <a:spLocks noChangeArrowheads="1"/>
          </p:cNvSpPr>
          <p:nvPr/>
        </p:nvSpPr>
        <p:spPr bwMode="auto">
          <a:xfrm>
            <a:off x="4749800" y="1600200"/>
            <a:ext cx="2438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lnSpc>
                <a:spcPct val="70000"/>
              </a:lnSpc>
            </a:pPr>
            <a:r>
              <a:rPr lang="tr-TR" b="0" dirty="0">
                <a:solidFill>
                  <a:srgbClr val="FF0000"/>
                </a:solidFill>
              </a:rPr>
              <a:t>Elverişli Pazar</a:t>
            </a:r>
            <a:r>
              <a:rPr lang="en-US" b="0" dirty="0">
                <a:solidFill>
                  <a:srgbClr val="FF0000"/>
                </a:solidFill>
              </a:rPr>
              <a:t> (0.</a:t>
            </a:r>
            <a:r>
              <a:rPr lang="tr-TR" b="0" dirty="0">
                <a:solidFill>
                  <a:srgbClr val="FF0000"/>
                </a:solidFill>
              </a:rPr>
              <a:t>6</a:t>
            </a:r>
            <a:r>
              <a:rPr lang="en-US" b="0" dirty="0">
                <a:solidFill>
                  <a:srgbClr val="FF0000"/>
                </a:solidFill>
              </a:rPr>
              <a:t>)</a:t>
            </a:r>
          </a:p>
        </p:txBody>
      </p:sp>
      <p:sp>
        <p:nvSpPr>
          <p:cNvPr id="5135" name="Text Box 53"/>
          <p:cNvSpPr txBox="1">
            <a:spLocks noChangeArrowheads="1"/>
          </p:cNvSpPr>
          <p:nvPr/>
        </p:nvSpPr>
        <p:spPr bwMode="auto">
          <a:xfrm>
            <a:off x="4775200" y="2590800"/>
            <a:ext cx="2438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lnSpc>
                <a:spcPct val="70000"/>
              </a:lnSpc>
            </a:pPr>
            <a:r>
              <a:rPr lang="tr-TR" b="0" dirty="0">
                <a:solidFill>
                  <a:srgbClr val="FF0000"/>
                </a:solidFill>
              </a:rPr>
              <a:t>Elverişsiz Pazar </a:t>
            </a:r>
            <a:r>
              <a:rPr lang="en-US" b="0" dirty="0">
                <a:solidFill>
                  <a:srgbClr val="FF0000"/>
                </a:solidFill>
              </a:rPr>
              <a:t>(0.</a:t>
            </a:r>
            <a:r>
              <a:rPr lang="tr-TR" b="0" dirty="0">
                <a:solidFill>
                  <a:srgbClr val="FF0000"/>
                </a:solidFill>
              </a:rPr>
              <a:t>4</a:t>
            </a:r>
            <a:r>
              <a:rPr lang="en-US" b="0" dirty="0">
                <a:solidFill>
                  <a:srgbClr val="FF0000"/>
                </a:solidFill>
              </a:rPr>
              <a:t>)</a:t>
            </a:r>
          </a:p>
        </p:txBody>
      </p:sp>
      <p:sp>
        <p:nvSpPr>
          <p:cNvPr id="5138" name="Text Box 56"/>
          <p:cNvSpPr txBox="1">
            <a:spLocks noChangeArrowheads="1"/>
          </p:cNvSpPr>
          <p:nvPr/>
        </p:nvSpPr>
        <p:spPr bwMode="auto">
          <a:xfrm rot="-2052325">
            <a:off x="1635125" y="2749230"/>
            <a:ext cx="1601788"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nSpc>
                <a:spcPct val="80000"/>
              </a:lnSpc>
            </a:pPr>
            <a:r>
              <a:rPr lang="tr-TR" b="0" dirty="0">
                <a:solidFill>
                  <a:srgbClr val="336600"/>
                </a:solidFill>
              </a:rPr>
              <a:t>Büyük bir Tesis kur</a:t>
            </a:r>
            <a:endParaRPr lang="en-US" b="0" dirty="0">
              <a:solidFill>
                <a:srgbClr val="336600"/>
              </a:solidFill>
            </a:endParaRPr>
          </a:p>
        </p:txBody>
      </p:sp>
      <p:sp>
        <p:nvSpPr>
          <p:cNvPr id="5139" name="Text Box 57"/>
          <p:cNvSpPr txBox="1">
            <a:spLocks noChangeArrowheads="1"/>
          </p:cNvSpPr>
          <p:nvPr/>
        </p:nvSpPr>
        <p:spPr bwMode="auto">
          <a:xfrm rot="1840753">
            <a:off x="1511982" y="5255568"/>
            <a:ext cx="19607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r>
              <a:rPr lang="tr-TR" b="0" dirty="0">
                <a:solidFill>
                  <a:srgbClr val="336600"/>
                </a:solidFill>
              </a:rPr>
              <a:t>Bir şey yapma</a:t>
            </a:r>
            <a:endParaRPr lang="en-US" b="0" dirty="0">
              <a:solidFill>
                <a:srgbClr val="336600"/>
              </a:solidFill>
            </a:endParaRPr>
          </a:p>
        </p:txBody>
      </p:sp>
      <p:sp>
        <p:nvSpPr>
          <p:cNvPr id="5140" name="Text Box 58"/>
          <p:cNvSpPr txBox="1">
            <a:spLocks noChangeArrowheads="1"/>
          </p:cNvSpPr>
          <p:nvPr/>
        </p:nvSpPr>
        <p:spPr bwMode="auto">
          <a:xfrm>
            <a:off x="7092950" y="1981200"/>
            <a:ext cx="1327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r>
              <a:rPr lang="en-US" b="0">
                <a:solidFill>
                  <a:srgbClr val="336600"/>
                </a:solidFill>
              </a:rPr>
              <a:t>$200,000</a:t>
            </a:r>
          </a:p>
        </p:txBody>
      </p:sp>
      <p:sp>
        <p:nvSpPr>
          <p:cNvPr id="5141" name="Text Box 59"/>
          <p:cNvSpPr txBox="1">
            <a:spLocks noChangeArrowheads="1"/>
          </p:cNvSpPr>
          <p:nvPr/>
        </p:nvSpPr>
        <p:spPr bwMode="auto">
          <a:xfrm>
            <a:off x="6985000" y="2971800"/>
            <a:ext cx="1428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r>
              <a:rPr lang="en-US" b="0">
                <a:solidFill>
                  <a:srgbClr val="336600"/>
                </a:solidFill>
              </a:rPr>
              <a:t>-$180,000</a:t>
            </a:r>
          </a:p>
        </p:txBody>
      </p:sp>
      <p:sp>
        <p:nvSpPr>
          <p:cNvPr id="5142" name="Text Box 60"/>
          <p:cNvSpPr txBox="1">
            <a:spLocks noChangeArrowheads="1"/>
          </p:cNvSpPr>
          <p:nvPr/>
        </p:nvSpPr>
        <p:spPr bwMode="auto">
          <a:xfrm>
            <a:off x="7097713" y="3657600"/>
            <a:ext cx="1327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r>
              <a:rPr lang="en-US" b="0">
                <a:solidFill>
                  <a:srgbClr val="336600"/>
                </a:solidFill>
              </a:rPr>
              <a:t>$100,000</a:t>
            </a:r>
          </a:p>
        </p:txBody>
      </p:sp>
      <p:sp>
        <p:nvSpPr>
          <p:cNvPr id="5143" name="Text Box 61"/>
          <p:cNvSpPr txBox="1">
            <a:spLocks noChangeArrowheads="1"/>
          </p:cNvSpPr>
          <p:nvPr/>
        </p:nvSpPr>
        <p:spPr bwMode="auto">
          <a:xfrm>
            <a:off x="7135813" y="4648200"/>
            <a:ext cx="1276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r>
              <a:rPr lang="en-US" b="0">
                <a:solidFill>
                  <a:srgbClr val="336600"/>
                </a:solidFill>
              </a:rPr>
              <a:t>-$20,000</a:t>
            </a:r>
          </a:p>
        </p:txBody>
      </p:sp>
      <p:sp>
        <p:nvSpPr>
          <p:cNvPr id="5144" name="Oval 65"/>
          <p:cNvSpPr>
            <a:spLocks noChangeArrowheads="1"/>
          </p:cNvSpPr>
          <p:nvPr/>
        </p:nvSpPr>
        <p:spPr bwMode="auto">
          <a:xfrm>
            <a:off x="3530600" y="2549525"/>
            <a:ext cx="609600" cy="381000"/>
          </a:xfrm>
          <a:prstGeom prst="ellipse">
            <a:avLst/>
          </a:prstGeom>
          <a:solidFill>
            <a:srgbClr val="FFFF00"/>
          </a:solidFill>
          <a:ln w="9525">
            <a:solidFill>
              <a:schemeClr val="tx1"/>
            </a:solidFill>
            <a:round/>
            <a:headEnd/>
            <a:tailEnd/>
          </a:ln>
        </p:spPr>
        <p:txBody>
          <a:bodyPr wrap="none" anchor="ctr"/>
          <a:lstStyle/>
          <a:p>
            <a:pPr algn="ctr"/>
            <a:r>
              <a:rPr lang="en-US" b="0"/>
              <a:t>1</a:t>
            </a:r>
          </a:p>
        </p:txBody>
      </p:sp>
      <p:sp>
        <p:nvSpPr>
          <p:cNvPr id="5145" name="Oval 66"/>
          <p:cNvSpPr>
            <a:spLocks noChangeArrowheads="1"/>
          </p:cNvSpPr>
          <p:nvPr/>
        </p:nvSpPr>
        <p:spPr bwMode="auto">
          <a:xfrm>
            <a:off x="3429000" y="4225925"/>
            <a:ext cx="711200" cy="381000"/>
          </a:xfrm>
          <a:prstGeom prst="ellipse">
            <a:avLst/>
          </a:prstGeom>
          <a:solidFill>
            <a:srgbClr val="FFFF00"/>
          </a:solidFill>
          <a:ln w="9525">
            <a:solidFill>
              <a:schemeClr val="tx1"/>
            </a:solidFill>
            <a:round/>
            <a:headEnd/>
            <a:tailEnd/>
          </a:ln>
        </p:spPr>
        <p:txBody>
          <a:bodyPr wrap="none" anchor="ctr"/>
          <a:lstStyle/>
          <a:p>
            <a:pPr algn="ctr"/>
            <a:r>
              <a:rPr lang="en-US" b="0"/>
              <a:t>2</a:t>
            </a:r>
          </a:p>
        </p:txBody>
      </p:sp>
      <p:sp>
        <p:nvSpPr>
          <p:cNvPr id="5146" name="Line 67"/>
          <p:cNvSpPr>
            <a:spLocks noChangeShapeType="1"/>
          </p:cNvSpPr>
          <p:nvPr/>
        </p:nvSpPr>
        <p:spPr bwMode="auto">
          <a:xfrm>
            <a:off x="1295400" y="4419600"/>
            <a:ext cx="2133600"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5147" name="Text Box 68"/>
          <p:cNvSpPr txBox="1">
            <a:spLocks noChangeArrowheads="1"/>
          </p:cNvSpPr>
          <p:nvPr/>
        </p:nvSpPr>
        <p:spPr bwMode="auto">
          <a:xfrm>
            <a:off x="1219200" y="4094163"/>
            <a:ext cx="213360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r">
              <a:lnSpc>
                <a:spcPct val="80000"/>
              </a:lnSpc>
            </a:pPr>
            <a:r>
              <a:rPr lang="tr-TR" b="0" dirty="0">
                <a:solidFill>
                  <a:srgbClr val="336600"/>
                </a:solidFill>
              </a:rPr>
              <a:t>Küçük bir </a:t>
            </a:r>
          </a:p>
          <a:p>
            <a:pPr algn="r">
              <a:lnSpc>
                <a:spcPct val="80000"/>
              </a:lnSpc>
            </a:pPr>
            <a:r>
              <a:rPr lang="tr-TR" b="0" dirty="0">
                <a:solidFill>
                  <a:srgbClr val="336600"/>
                </a:solidFill>
              </a:rPr>
              <a:t>Tesis kur</a:t>
            </a:r>
            <a:endParaRPr lang="en-US" b="0" dirty="0">
              <a:solidFill>
                <a:srgbClr val="336600"/>
              </a:solidFill>
            </a:endParaRPr>
          </a:p>
        </p:txBody>
      </p:sp>
      <p:sp>
        <p:nvSpPr>
          <p:cNvPr id="5148" name="Text Box 69"/>
          <p:cNvSpPr txBox="1">
            <a:spLocks noChangeArrowheads="1"/>
          </p:cNvSpPr>
          <p:nvPr/>
        </p:nvSpPr>
        <p:spPr bwMode="auto">
          <a:xfrm>
            <a:off x="7239000" y="5638800"/>
            <a:ext cx="590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r>
              <a:rPr lang="en-US" b="0">
                <a:solidFill>
                  <a:srgbClr val="336600"/>
                </a:solidFill>
              </a:rPr>
              <a:t>-$0</a:t>
            </a:r>
          </a:p>
        </p:txBody>
      </p:sp>
      <p:sp>
        <p:nvSpPr>
          <p:cNvPr id="37" name="Text Box 52"/>
          <p:cNvSpPr txBox="1">
            <a:spLocks noChangeArrowheads="1"/>
          </p:cNvSpPr>
          <p:nvPr/>
        </p:nvSpPr>
        <p:spPr bwMode="auto">
          <a:xfrm>
            <a:off x="4860032" y="3413178"/>
            <a:ext cx="2438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lnSpc>
                <a:spcPct val="70000"/>
              </a:lnSpc>
            </a:pPr>
            <a:r>
              <a:rPr lang="tr-TR" b="0" dirty="0">
                <a:solidFill>
                  <a:srgbClr val="FF0000"/>
                </a:solidFill>
              </a:rPr>
              <a:t>Elverişli Pazar</a:t>
            </a:r>
            <a:r>
              <a:rPr lang="en-US" b="0" dirty="0">
                <a:solidFill>
                  <a:srgbClr val="FF0000"/>
                </a:solidFill>
              </a:rPr>
              <a:t> (0.</a:t>
            </a:r>
            <a:r>
              <a:rPr lang="tr-TR" b="0" dirty="0">
                <a:solidFill>
                  <a:srgbClr val="FF0000"/>
                </a:solidFill>
              </a:rPr>
              <a:t>6</a:t>
            </a:r>
            <a:r>
              <a:rPr lang="en-US" b="0" dirty="0">
                <a:solidFill>
                  <a:srgbClr val="FF0000"/>
                </a:solidFill>
              </a:rPr>
              <a:t>)</a:t>
            </a:r>
          </a:p>
        </p:txBody>
      </p:sp>
      <p:sp>
        <p:nvSpPr>
          <p:cNvPr id="38" name="Text Box 53"/>
          <p:cNvSpPr txBox="1">
            <a:spLocks noChangeArrowheads="1"/>
          </p:cNvSpPr>
          <p:nvPr/>
        </p:nvSpPr>
        <p:spPr bwMode="auto">
          <a:xfrm>
            <a:off x="4885432" y="4403778"/>
            <a:ext cx="2438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lnSpc>
                <a:spcPct val="70000"/>
              </a:lnSpc>
            </a:pPr>
            <a:r>
              <a:rPr lang="tr-TR" b="0" dirty="0">
                <a:solidFill>
                  <a:srgbClr val="FF0000"/>
                </a:solidFill>
              </a:rPr>
              <a:t>Elverişsiz Pazar </a:t>
            </a:r>
            <a:r>
              <a:rPr lang="en-US" b="0" dirty="0">
                <a:solidFill>
                  <a:srgbClr val="FF0000"/>
                </a:solidFill>
              </a:rPr>
              <a:t>(0.</a:t>
            </a:r>
            <a:r>
              <a:rPr lang="tr-TR" b="0" dirty="0">
                <a:solidFill>
                  <a:srgbClr val="FF0000"/>
                </a:solidFill>
              </a:rPr>
              <a:t>4</a:t>
            </a:r>
            <a:r>
              <a:rPr lang="en-US" b="0" dirty="0">
                <a:solidFill>
                  <a:srgbClr val="FF0000"/>
                </a:solidFill>
              </a:rPr>
              <a:t>)</a:t>
            </a:r>
          </a:p>
        </p:txBody>
      </p:sp>
      <p:sp>
        <p:nvSpPr>
          <p:cNvPr id="44"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45"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46"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47"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27</a:t>
            </a:fld>
            <a:endParaRPr lang="tr-TR" sz="1600" b="1">
              <a:solidFill>
                <a:schemeClr val="tx1"/>
              </a:solidFill>
            </a:endParaRPr>
          </a:p>
        </p:txBody>
      </p:sp>
      <p:sp>
        <p:nvSpPr>
          <p:cNvPr id="48"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2250543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762000" y="341784"/>
            <a:ext cx="7772400" cy="1143000"/>
          </a:xfrm>
        </p:spPr>
        <p:txBody>
          <a:bodyPr vert="horz" lIns="91440" tIns="45720" rIns="91440" bIns="45720" rtlCol="0" anchor="ctr">
            <a:normAutofit/>
          </a:bodyPr>
          <a:lstStyle/>
          <a:p>
            <a:pPr algn="l">
              <a:lnSpc>
                <a:spcPct val="80000"/>
              </a:lnSpc>
            </a:pPr>
            <a:r>
              <a:rPr lang="tr-TR" sz="4000" dirty="0">
                <a:latin typeface="Book Antiqua" pitchFamily="18" charset="0"/>
              </a:rPr>
              <a:t>Karar Ağacı Örneği</a:t>
            </a:r>
            <a:endParaRPr lang="en-US" sz="4000" dirty="0">
              <a:latin typeface="Book Antiqua" pitchFamily="18" charset="0"/>
            </a:endParaRPr>
          </a:p>
        </p:txBody>
      </p:sp>
      <p:sp>
        <p:nvSpPr>
          <p:cNvPr id="40" name="Text Box 35"/>
          <p:cNvSpPr txBox="1">
            <a:spLocks noChangeArrowheads="1"/>
          </p:cNvSpPr>
          <p:nvPr/>
        </p:nvSpPr>
        <p:spPr bwMode="auto">
          <a:xfrm>
            <a:off x="2957923" y="4302125"/>
            <a:ext cx="13596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r>
              <a:rPr lang="tr-TR" b="0" i="1" dirty="0">
                <a:solidFill>
                  <a:schemeClr val="accent2"/>
                </a:solidFill>
              </a:rPr>
              <a:t>BD</a:t>
            </a:r>
            <a:r>
              <a:rPr lang="en-US" b="0" i="1" dirty="0">
                <a:solidFill>
                  <a:schemeClr val="accent2"/>
                </a:solidFill>
              </a:rPr>
              <a:t> </a:t>
            </a:r>
          </a:p>
          <a:p>
            <a:pPr algn="ctr"/>
            <a:r>
              <a:rPr lang="en-US" i="1" dirty="0">
                <a:solidFill>
                  <a:schemeClr val="accent2"/>
                </a:solidFill>
              </a:rPr>
              <a:t>=$</a:t>
            </a:r>
            <a:r>
              <a:rPr lang="tr-TR" i="1" dirty="0">
                <a:solidFill>
                  <a:schemeClr val="accent2"/>
                </a:solidFill>
              </a:rPr>
              <a:t>52</a:t>
            </a:r>
            <a:r>
              <a:rPr lang="en-US" i="1" dirty="0">
                <a:solidFill>
                  <a:schemeClr val="accent2"/>
                </a:solidFill>
              </a:rPr>
              <a:t>,000</a:t>
            </a:r>
          </a:p>
        </p:txBody>
      </p:sp>
      <p:sp>
        <p:nvSpPr>
          <p:cNvPr id="41" name="Text Box 36"/>
          <p:cNvSpPr txBox="1">
            <a:spLocks noChangeArrowheads="1"/>
          </p:cNvSpPr>
          <p:nvPr/>
        </p:nvSpPr>
        <p:spPr bwMode="auto">
          <a:xfrm>
            <a:off x="3145086" y="2686050"/>
            <a:ext cx="139333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r>
              <a:rPr lang="tr-TR" b="0" i="1" dirty="0">
                <a:solidFill>
                  <a:schemeClr val="accent2"/>
                </a:solidFill>
              </a:rPr>
              <a:t>BD</a:t>
            </a:r>
            <a:endParaRPr lang="en-US" b="0" i="1" dirty="0">
              <a:solidFill>
                <a:schemeClr val="accent2"/>
              </a:solidFill>
            </a:endParaRPr>
          </a:p>
          <a:p>
            <a:pPr algn="ctr"/>
            <a:r>
              <a:rPr lang="en-US" b="0" i="1" dirty="0">
                <a:solidFill>
                  <a:schemeClr val="accent2"/>
                </a:solidFill>
              </a:rPr>
              <a:t>=$</a:t>
            </a:r>
            <a:r>
              <a:rPr lang="tr-TR" b="0" i="1" dirty="0">
                <a:solidFill>
                  <a:schemeClr val="accent2"/>
                </a:solidFill>
              </a:rPr>
              <a:t>48</a:t>
            </a:r>
            <a:r>
              <a:rPr lang="en-US" b="0" i="1" dirty="0">
                <a:solidFill>
                  <a:schemeClr val="accent2"/>
                </a:solidFill>
              </a:rPr>
              <a:t>,000</a:t>
            </a:r>
          </a:p>
        </p:txBody>
      </p:sp>
      <p:sp>
        <p:nvSpPr>
          <p:cNvPr id="76" name="Rectangle 33"/>
          <p:cNvSpPr>
            <a:spLocks noChangeArrowheads="1"/>
          </p:cNvSpPr>
          <p:nvPr/>
        </p:nvSpPr>
        <p:spPr bwMode="auto">
          <a:xfrm>
            <a:off x="863600" y="4007768"/>
            <a:ext cx="381000" cy="381000"/>
          </a:xfrm>
          <a:prstGeom prst="rect">
            <a:avLst/>
          </a:prstGeom>
          <a:solidFill>
            <a:srgbClr val="FFFF00"/>
          </a:solidFill>
          <a:ln w="9525">
            <a:solidFill>
              <a:schemeClr val="tx1"/>
            </a:solidFill>
            <a:miter lim="800000"/>
            <a:headEnd/>
            <a:tailEnd/>
          </a:ln>
        </p:spPr>
        <p:txBody>
          <a:bodyPr wrap="none" anchor="ctr"/>
          <a:lstStyle/>
          <a:p>
            <a:endParaRPr lang="tr-TR"/>
          </a:p>
        </p:txBody>
      </p:sp>
      <p:sp>
        <p:nvSpPr>
          <p:cNvPr id="77" name="Line 34"/>
          <p:cNvSpPr>
            <a:spLocks noChangeShapeType="1"/>
          </p:cNvSpPr>
          <p:nvPr/>
        </p:nvSpPr>
        <p:spPr bwMode="auto">
          <a:xfrm flipV="1">
            <a:off x="1244600" y="2636168"/>
            <a:ext cx="2438400" cy="15240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78" name="Line 35"/>
          <p:cNvSpPr>
            <a:spLocks noChangeShapeType="1"/>
          </p:cNvSpPr>
          <p:nvPr/>
        </p:nvSpPr>
        <p:spPr bwMode="auto">
          <a:xfrm>
            <a:off x="1244600" y="4236368"/>
            <a:ext cx="2362200" cy="0"/>
          </a:xfrm>
          <a:prstGeom prst="line">
            <a:avLst/>
          </a:prstGeom>
          <a:noFill/>
          <a:ln w="28575">
            <a:solidFill>
              <a:srgbClr val="00FFFF"/>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79" name="Line 36"/>
          <p:cNvSpPr>
            <a:spLocks noChangeShapeType="1"/>
          </p:cNvSpPr>
          <p:nvPr/>
        </p:nvSpPr>
        <p:spPr bwMode="auto">
          <a:xfrm>
            <a:off x="1320800" y="4239543"/>
            <a:ext cx="2514600" cy="1444625"/>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grpSp>
        <p:nvGrpSpPr>
          <p:cNvPr id="80" name="Group 37"/>
          <p:cNvGrpSpPr>
            <a:grpSpLocks/>
          </p:cNvGrpSpPr>
          <p:nvPr/>
        </p:nvGrpSpPr>
        <p:grpSpPr bwMode="auto">
          <a:xfrm>
            <a:off x="4013200" y="2026568"/>
            <a:ext cx="2971800" cy="430213"/>
            <a:chOff x="2736" y="912"/>
            <a:chExt cx="2208" cy="271"/>
          </a:xfrm>
        </p:grpSpPr>
        <p:sp>
          <p:nvSpPr>
            <p:cNvPr id="81" name="Line 38"/>
            <p:cNvSpPr>
              <a:spLocks noChangeShapeType="1"/>
            </p:cNvSpPr>
            <p:nvPr/>
          </p:nvSpPr>
          <p:spPr bwMode="auto">
            <a:xfrm flipV="1">
              <a:off x="2736" y="912"/>
              <a:ext cx="624" cy="271"/>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82" name="Line 39"/>
            <p:cNvSpPr>
              <a:spLocks noChangeShapeType="1"/>
            </p:cNvSpPr>
            <p:nvPr/>
          </p:nvSpPr>
          <p:spPr bwMode="auto">
            <a:xfrm>
              <a:off x="3360" y="912"/>
              <a:ext cx="1584"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grpSp>
      <p:grpSp>
        <p:nvGrpSpPr>
          <p:cNvPr id="83" name="Group 40"/>
          <p:cNvGrpSpPr>
            <a:grpSpLocks/>
          </p:cNvGrpSpPr>
          <p:nvPr/>
        </p:nvGrpSpPr>
        <p:grpSpPr bwMode="auto">
          <a:xfrm>
            <a:off x="3975100" y="3728368"/>
            <a:ext cx="3060700" cy="430213"/>
            <a:chOff x="2736" y="912"/>
            <a:chExt cx="2208" cy="271"/>
          </a:xfrm>
        </p:grpSpPr>
        <p:sp>
          <p:nvSpPr>
            <p:cNvPr id="84" name="Line 41"/>
            <p:cNvSpPr>
              <a:spLocks noChangeShapeType="1"/>
            </p:cNvSpPr>
            <p:nvPr/>
          </p:nvSpPr>
          <p:spPr bwMode="auto">
            <a:xfrm flipV="1">
              <a:off x="2736" y="912"/>
              <a:ext cx="624" cy="271"/>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85" name="Line 42"/>
            <p:cNvSpPr>
              <a:spLocks noChangeShapeType="1"/>
            </p:cNvSpPr>
            <p:nvPr/>
          </p:nvSpPr>
          <p:spPr bwMode="auto">
            <a:xfrm>
              <a:off x="3360" y="912"/>
              <a:ext cx="1584"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grpSp>
      <p:grpSp>
        <p:nvGrpSpPr>
          <p:cNvPr id="86" name="Group 43"/>
          <p:cNvGrpSpPr>
            <a:grpSpLocks/>
          </p:cNvGrpSpPr>
          <p:nvPr/>
        </p:nvGrpSpPr>
        <p:grpSpPr bwMode="auto">
          <a:xfrm flipV="1">
            <a:off x="4000500" y="2623468"/>
            <a:ext cx="3263900" cy="430213"/>
            <a:chOff x="2736" y="912"/>
            <a:chExt cx="2208" cy="271"/>
          </a:xfrm>
        </p:grpSpPr>
        <p:sp>
          <p:nvSpPr>
            <p:cNvPr id="87" name="Line 44"/>
            <p:cNvSpPr>
              <a:spLocks noChangeShapeType="1"/>
            </p:cNvSpPr>
            <p:nvPr/>
          </p:nvSpPr>
          <p:spPr bwMode="auto">
            <a:xfrm flipV="1">
              <a:off x="2736" y="912"/>
              <a:ext cx="624" cy="271"/>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88" name="Line 45"/>
            <p:cNvSpPr>
              <a:spLocks noChangeShapeType="1"/>
            </p:cNvSpPr>
            <p:nvPr/>
          </p:nvSpPr>
          <p:spPr bwMode="auto">
            <a:xfrm>
              <a:off x="3360" y="912"/>
              <a:ext cx="1584"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grpSp>
      <p:grpSp>
        <p:nvGrpSpPr>
          <p:cNvPr id="89" name="Group 46"/>
          <p:cNvGrpSpPr>
            <a:grpSpLocks/>
          </p:cNvGrpSpPr>
          <p:nvPr/>
        </p:nvGrpSpPr>
        <p:grpSpPr bwMode="auto">
          <a:xfrm flipV="1">
            <a:off x="3975100" y="4288756"/>
            <a:ext cx="3213100" cy="430212"/>
            <a:chOff x="2736" y="912"/>
            <a:chExt cx="2208" cy="271"/>
          </a:xfrm>
        </p:grpSpPr>
        <p:sp>
          <p:nvSpPr>
            <p:cNvPr id="90" name="Line 47"/>
            <p:cNvSpPr>
              <a:spLocks noChangeShapeType="1"/>
            </p:cNvSpPr>
            <p:nvPr/>
          </p:nvSpPr>
          <p:spPr bwMode="auto">
            <a:xfrm flipV="1">
              <a:off x="2736" y="912"/>
              <a:ext cx="624" cy="271"/>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91" name="Line 48"/>
            <p:cNvSpPr>
              <a:spLocks noChangeShapeType="1"/>
            </p:cNvSpPr>
            <p:nvPr/>
          </p:nvSpPr>
          <p:spPr bwMode="auto">
            <a:xfrm>
              <a:off x="3360" y="912"/>
              <a:ext cx="1584"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grpSp>
      <p:sp>
        <p:nvSpPr>
          <p:cNvPr id="92" name="Line 49"/>
          <p:cNvSpPr>
            <a:spLocks noChangeShapeType="1"/>
          </p:cNvSpPr>
          <p:nvPr/>
        </p:nvSpPr>
        <p:spPr bwMode="auto">
          <a:xfrm>
            <a:off x="3835400" y="5684168"/>
            <a:ext cx="3581400"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93" name="Text Box 50"/>
          <p:cNvSpPr txBox="1">
            <a:spLocks noChangeArrowheads="1"/>
          </p:cNvSpPr>
          <p:nvPr/>
        </p:nvSpPr>
        <p:spPr bwMode="auto">
          <a:xfrm>
            <a:off x="203200" y="3169568"/>
            <a:ext cx="1752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r>
              <a:rPr lang="tr-TR" i="1" dirty="0"/>
              <a:t>Karar Düğümü</a:t>
            </a:r>
            <a:endParaRPr lang="en-US" i="1" dirty="0"/>
          </a:p>
        </p:txBody>
      </p:sp>
      <p:sp>
        <p:nvSpPr>
          <p:cNvPr id="94" name="Text Box 51"/>
          <p:cNvSpPr txBox="1">
            <a:spLocks noChangeArrowheads="1"/>
          </p:cNvSpPr>
          <p:nvPr/>
        </p:nvSpPr>
        <p:spPr bwMode="auto">
          <a:xfrm>
            <a:off x="2743200" y="1340768"/>
            <a:ext cx="1905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r>
              <a:rPr lang="tr-TR" i="1" dirty="0"/>
              <a:t>Şans Düğümü</a:t>
            </a:r>
            <a:endParaRPr lang="en-US" i="1" dirty="0"/>
          </a:p>
        </p:txBody>
      </p:sp>
      <p:sp>
        <p:nvSpPr>
          <p:cNvPr id="95" name="Text Box 52"/>
          <p:cNvSpPr txBox="1">
            <a:spLocks noChangeArrowheads="1"/>
          </p:cNvSpPr>
          <p:nvPr/>
        </p:nvSpPr>
        <p:spPr bwMode="auto">
          <a:xfrm>
            <a:off x="4749800" y="1382043"/>
            <a:ext cx="2438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lnSpc>
                <a:spcPct val="70000"/>
              </a:lnSpc>
            </a:pPr>
            <a:r>
              <a:rPr lang="tr-TR" b="0" dirty="0">
                <a:solidFill>
                  <a:srgbClr val="FF0000"/>
                </a:solidFill>
              </a:rPr>
              <a:t>Elverişli Pazar</a:t>
            </a:r>
            <a:r>
              <a:rPr lang="en-US" b="0" dirty="0">
                <a:solidFill>
                  <a:srgbClr val="FF0000"/>
                </a:solidFill>
              </a:rPr>
              <a:t> (0.</a:t>
            </a:r>
            <a:r>
              <a:rPr lang="tr-TR" b="0" dirty="0">
                <a:solidFill>
                  <a:srgbClr val="FF0000"/>
                </a:solidFill>
              </a:rPr>
              <a:t>6</a:t>
            </a:r>
            <a:r>
              <a:rPr lang="en-US" b="0" dirty="0">
                <a:solidFill>
                  <a:srgbClr val="FF0000"/>
                </a:solidFill>
              </a:rPr>
              <a:t>)</a:t>
            </a:r>
          </a:p>
        </p:txBody>
      </p:sp>
      <p:sp>
        <p:nvSpPr>
          <p:cNvPr id="96" name="Text Box 53"/>
          <p:cNvSpPr txBox="1">
            <a:spLocks noChangeArrowheads="1"/>
          </p:cNvSpPr>
          <p:nvPr/>
        </p:nvSpPr>
        <p:spPr bwMode="auto">
          <a:xfrm>
            <a:off x="4775200" y="2372643"/>
            <a:ext cx="2438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lnSpc>
                <a:spcPct val="70000"/>
              </a:lnSpc>
            </a:pPr>
            <a:r>
              <a:rPr lang="tr-TR" b="0" dirty="0">
                <a:solidFill>
                  <a:srgbClr val="FF0000"/>
                </a:solidFill>
              </a:rPr>
              <a:t>Elverişsiz Pazar </a:t>
            </a:r>
            <a:r>
              <a:rPr lang="en-US" b="0" dirty="0">
                <a:solidFill>
                  <a:srgbClr val="FF0000"/>
                </a:solidFill>
              </a:rPr>
              <a:t>(0.</a:t>
            </a:r>
            <a:r>
              <a:rPr lang="tr-TR" b="0" dirty="0">
                <a:solidFill>
                  <a:srgbClr val="FF0000"/>
                </a:solidFill>
              </a:rPr>
              <a:t>4</a:t>
            </a:r>
            <a:r>
              <a:rPr lang="en-US" b="0" dirty="0">
                <a:solidFill>
                  <a:srgbClr val="FF0000"/>
                </a:solidFill>
              </a:rPr>
              <a:t>)</a:t>
            </a:r>
          </a:p>
        </p:txBody>
      </p:sp>
      <p:sp>
        <p:nvSpPr>
          <p:cNvPr id="97" name="Text Box 56"/>
          <p:cNvSpPr txBox="1">
            <a:spLocks noChangeArrowheads="1"/>
          </p:cNvSpPr>
          <p:nvPr/>
        </p:nvSpPr>
        <p:spPr bwMode="auto">
          <a:xfrm rot="-2052325">
            <a:off x="1635125" y="2531073"/>
            <a:ext cx="1601788"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nSpc>
                <a:spcPct val="80000"/>
              </a:lnSpc>
            </a:pPr>
            <a:r>
              <a:rPr lang="tr-TR" b="0" dirty="0">
                <a:solidFill>
                  <a:srgbClr val="336600"/>
                </a:solidFill>
              </a:rPr>
              <a:t>Büyük bir Tesis kur</a:t>
            </a:r>
            <a:endParaRPr lang="en-US" b="0" dirty="0">
              <a:solidFill>
                <a:srgbClr val="336600"/>
              </a:solidFill>
            </a:endParaRPr>
          </a:p>
        </p:txBody>
      </p:sp>
      <p:sp>
        <p:nvSpPr>
          <p:cNvPr id="98" name="Text Box 57"/>
          <p:cNvSpPr txBox="1">
            <a:spLocks noChangeArrowheads="1"/>
          </p:cNvSpPr>
          <p:nvPr/>
        </p:nvSpPr>
        <p:spPr bwMode="auto">
          <a:xfrm rot="1840753">
            <a:off x="1511982" y="5037411"/>
            <a:ext cx="19607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r>
              <a:rPr lang="tr-TR" b="0" dirty="0">
                <a:solidFill>
                  <a:srgbClr val="336600"/>
                </a:solidFill>
              </a:rPr>
              <a:t>Bir şey yapma</a:t>
            </a:r>
            <a:endParaRPr lang="en-US" b="0" dirty="0">
              <a:solidFill>
                <a:srgbClr val="336600"/>
              </a:solidFill>
            </a:endParaRPr>
          </a:p>
        </p:txBody>
      </p:sp>
      <p:sp>
        <p:nvSpPr>
          <p:cNvPr id="99" name="Text Box 58"/>
          <p:cNvSpPr txBox="1">
            <a:spLocks noChangeArrowheads="1"/>
          </p:cNvSpPr>
          <p:nvPr/>
        </p:nvSpPr>
        <p:spPr bwMode="auto">
          <a:xfrm>
            <a:off x="7092950" y="1763043"/>
            <a:ext cx="1327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r>
              <a:rPr lang="en-US" b="0">
                <a:solidFill>
                  <a:srgbClr val="336600"/>
                </a:solidFill>
              </a:rPr>
              <a:t>$200,000</a:t>
            </a:r>
          </a:p>
        </p:txBody>
      </p:sp>
      <p:sp>
        <p:nvSpPr>
          <p:cNvPr id="100" name="Text Box 59"/>
          <p:cNvSpPr txBox="1">
            <a:spLocks noChangeArrowheads="1"/>
          </p:cNvSpPr>
          <p:nvPr/>
        </p:nvSpPr>
        <p:spPr bwMode="auto">
          <a:xfrm>
            <a:off x="6985000" y="2753643"/>
            <a:ext cx="1428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r>
              <a:rPr lang="en-US" b="0">
                <a:solidFill>
                  <a:srgbClr val="336600"/>
                </a:solidFill>
              </a:rPr>
              <a:t>-$180,000</a:t>
            </a:r>
          </a:p>
        </p:txBody>
      </p:sp>
      <p:sp>
        <p:nvSpPr>
          <p:cNvPr id="101" name="Text Box 60"/>
          <p:cNvSpPr txBox="1">
            <a:spLocks noChangeArrowheads="1"/>
          </p:cNvSpPr>
          <p:nvPr/>
        </p:nvSpPr>
        <p:spPr bwMode="auto">
          <a:xfrm>
            <a:off x="7097713" y="3439443"/>
            <a:ext cx="1327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r>
              <a:rPr lang="en-US" b="0">
                <a:solidFill>
                  <a:srgbClr val="336600"/>
                </a:solidFill>
              </a:rPr>
              <a:t>$100,000</a:t>
            </a:r>
          </a:p>
        </p:txBody>
      </p:sp>
      <p:sp>
        <p:nvSpPr>
          <p:cNvPr id="102" name="Text Box 61"/>
          <p:cNvSpPr txBox="1">
            <a:spLocks noChangeArrowheads="1"/>
          </p:cNvSpPr>
          <p:nvPr/>
        </p:nvSpPr>
        <p:spPr bwMode="auto">
          <a:xfrm>
            <a:off x="7135813" y="4430043"/>
            <a:ext cx="1276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r>
              <a:rPr lang="en-US" b="0">
                <a:solidFill>
                  <a:srgbClr val="336600"/>
                </a:solidFill>
              </a:rPr>
              <a:t>-$20,000</a:t>
            </a:r>
          </a:p>
        </p:txBody>
      </p:sp>
      <p:sp>
        <p:nvSpPr>
          <p:cNvPr id="103" name="Oval 65"/>
          <p:cNvSpPr>
            <a:spLocks noChangeArrowheads="1"/>
          </p:cNvSpPr>
          <p:nvPr/>
        </p:nvSpPr>
        <p:spPr bwMode="auto">
          <a:xfrm>
            <a:off x="3530600" y="2331368"/>
            <a:ext cx="609600" cy="381000"/>
          </a:xfrm>
          <a:prstGeom prst="ellipse">
            <a:avLst/>
          </a:prstGeom>
          <a:solidFill>
            <a:srgbClr val="FFFF00"/>
          </a:solidFill>
          <a:ln w="9525">
            <a:solidFill>
              <a:schemeClr val="tx1"/>
            </a:solidFill>
            <a:round/>
            <a:headEnd/>
            <a:tailEnd/>
          </a:ln>
        </p:spPr>
        <p:txBody>
          <a:bodyPr wrap="none" anchor="ctr"/>
          <a:lstStyle/>
          <a:p>
            <a:pPr algn="ctr"/>
            <a:r>
              <a:rPr lang="en-US" b="0"/>
              <a:t>1</a:t>
            </a:r>
          </a:p>
        </p:txBody>
      </p:sp>
      <p:sp>
        <p:nvSpPr>
          <p:cNvPr id="104" name="Oval 66"/>
          <p:cNvSpPr>
            <a:spLocks noChangeArrowheads="1"/>
          </p:cNvSpPr>
          <p:nvPr/>
        </p:nvSpPr>
        <p:spPr bwMode="auto">
          <a:xfrm>
            <a:off x="3429000" y="4007768"/>
            <a:ext cx="711200" cy="381000"/>
          </a:xfrm>
          <a:prstGeom prst="ellipse">
            <a:avLst/>
          </a:prstGeom>
          <a:solidFill>
            <a:srgbClr val="FFFF00"/>
          </a:solidFill>
          <a:ln w="9525">
            <a:solidFill>
              <a:schemeClr val="tx1"/>
            </a:solidFill>
            <a:round/>
            <a:headEnd/>
            <a:tailEnd/>
          </a:ln>
        </p:spPr>
        <p:txBody>
          <a:bodyPr wrap="none" anchor="ctr"/>
          <a:lstStyle/>
          <a:p>
            <a:pPr algn="ctr"/>
            <a:r>
              <a:rPr lang="en-US" b="0"/>
              <a:t>2</a:t>
            </a:r>
          </a:p>
        </p:txBody>
      </p:sp>
      <p:sp>
        <p:nvSpPr>
          <p:cNvPr id="105" name="Line 67"/>
          <p:cNvSpPr>
            <a:spLocks noChangeShapeType="1"/>
          </p:cNvSpPr>
          <p:nvPr/>
        </p:nvSpPr>
        <p:spPr bwMode="auto">
          <a:xfrm>
            <a:off x="1295400" y="4201443"/>
            <a:ext cx="2133600"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106" name="Text Box 68"/>
          <p:cNvSpPr txBox="1">
            <a:spLocks noChangeArrowheads="1"/>
          </p:cNvSpPr>
          <p:nvPr/>
        </p:nvSpPr>
        <p:spPr bwMode="auto">
          <a:xfrm>
            <a:off x="1219200" y="3876006"/>
            <a:ext cx="213360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r">
              <a:lnSpc>
                <a:spcPct val="80000"/>
              </a:lnSpc>
            </a:pPr>
            <a:r>
              <a:rPr lang="tr-TR" b="0" dirty="0">
                <a:solidFill>
                  <a:srgbClr val="336600"/>
                </a:solidFill>
              </a:rPr>
              <a:t>Küçük bir </a:t>
            </a:r>
          </a:p>
          <a:p>
            <a:pPr algn="r">
              <a:lnSpc>
                <a:spcPct val="80000"/>
              </a:lnSpc>
            </a:pPr>
            <a:r>
              <a:rPr lang="tr-TR" b="0" dirty="0">
                <a:solidFill>
                  <a:srgbClr val="336600"/>
                </a:solidFill>
              </a:rPr>
              <a:t>Tesis kur</a:t>
            </a:r>
            <a:endParaRPr lang="en-US" b="0" dirty="0">
              <a:solidFill>
                <a:srgbClr val="336600"/>
              </a:solidFill>
            </a:endParaRPr>
          </a:p>
        </p:txBody>
      </p:sp>
      <p:sp>
        <p:nvSpPr>
          <p:cNvPr id="107" name="Text Box 69"/>
          <p:cNvSpPr txBox="1">
            <a:spLocks noChangeArrowheads="1"/>
          </p:cNvSpPr>
          <p:nvPr/>
        </p:nvSpPr>
        <p:spPr bwMode="auto">
          <a:xfrm>
            <a:off x="7239000" y="5420643"/>
            <a:ext cx="590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r>
              <a:rPr lang="en-US" b="0">
                <a:solidFill>
                  <a:srgbClr val="336600"/>
                </a:solidFill>
              </a:rPr>
              <a:t>-$0</a:t>
            </a:r>
          </a:p>
        </p:txBody>
      </p:sp>
      <p:sp>
        <p:nvSpPr>
          <p:cNvPr id="108" name="Text Box 52"/>
          <p:cNvSpPr txBox="1">
            <a:spLocks noChangeArrowheads="1"/>
          </p:cNvSpPr>
          <p:nvPr/>
        </p:nvSpPr>
        <p:spPr bwMode="auto">
          <a:xfrm>
            <a:off x="4860032" y="3195021"/>
            <a:ext cx="2438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lnSpc>
                <a:spcPct val="70000"/>
              </a:lnSpc>
            </a:pPr>
            <a:r>
              <a:rPr lang="tr-TR" b="0" dirty="0">
                <a:solidFill>
                  <a:srgbClr val="FF0000"/>
                </a:solidFill>
              </a:rPr>
              <a:t>Elverişli Pazar</a:t>
            </a:r>
            <a:r>
              <a:rPr lang="en-US" b="0" dirty="0">
                <a:solidFill>
                  <a:srgbClr val="FF0000"/>
                </a:solidFill>
              </a:rPr>
              <a:t> (0.</a:t>
            </a:r>
            <a:r>
              <a:rPr lang="tr-TR" b="0" dirty="0">
                <a:solidFill>
                  <a:srgbClr val="FF0000"/>
                </a:solidFill>
              </a:rPr>
              <a:t>6</a:t>
            </a:r>
            <a:r>
              <a:rPr lang="en-US" b="0" dirty="0">
                <a:solidFill>
                  <a:srgbClr val="FF0000"/>
                </a:solidFill>
              </a:rPr>
              <a:t>)</a:t>
            </a:r>
          </a:p>
        </p:txBody>
      </p:sp>
      <p:sp>
        <p:nvSpPr>
          <p:cNvPr id="109" name="Text Box 53"/>
          <p:cNvSpPr txBox="1">
            <a:spLocks noChangeArrowheads="1"/>
          </p:cNvSpPr>
          <p:nvPr/>
        </p:nvSpPr>
        <p:spPr bwMode="auto">
          <a:xfrm>
            <a:off x="4885432" y="4185621"/>
            <a:ext cx="2438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algn="ctr">
              <a:lnSpc>
                <a:spcPct val="70000"/>
              </a:lnSpc>
            </a:pPr>
            <a:r>
              <a:rPr lang="tr-TR" b="0" dirty="0">
                <a:solidFill>
                  <a:srgbClr val="FF0000"/>
                </a:solidFill>
              </a:rPr>
              <a:t>Elverişsiz Pazar </a:t>
            </a:r>
            <a:r>
              <a:rPr lang="en-US" b="0" dirty="0">
                <a:solidFill>
                  <a:srgbClr val="FF0000"/>
                </a:solidFill>
              </a:rPr>
              <a:t>(0.</a:t>
            </a:r>
            <a:r>
              <a:rPr lang="tr-TR" b="0" dirty="0">
                <a:solidFill>
                  <a:srgbClr val="FF0000"/>
                </a:solidFill>
              </a:rPr>
              <a:t>4</a:t>
            </a:r>
            <a:r>
              <a:rPr lang="en-US" b="0" dirty="0">
                <a:solidFill>
                  <a:srgbClr val="FF0000"/>
                </a:solidFill>
              </a:rPr>
              <a:t>)</a:t>
            </a:r>
          </a:p>
        </p:txBody>
      </p:sp>
      <p:sp>
        <p:nvSpPr>
          <p:cNvPr id="44"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45"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46"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47"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28</a:t>
            </a:fld>
            <a:endParaRPr lang="tr-TR" sz="1600" b="1">
              <a:solidFill>
                <a:schemeClr val="tx1"/>
              </a:solidFill>
            </a:endParaRPr>
          </a:p>
        </p:txBody>
      </p:sp>
      <p:sp>
        <p:nvSpPr>
          <p:cNvPr id="48"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554587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bwMode="auto">
          <a:xfrm>
            <a:off x="533400" y="628472"/>
            <a:ext cx="5181600" cy="707886"/>
          </a:xfrm>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l"/>
            <a:r>
              <a:rPr lang="tr-TR" sz="4000" dirty="0">
                <a:solidFill>
                  <a:schemeClr val="tx2">
                    <a:lumMod val="50000"/>
                  </a:schemeClr>
                </a:solidFill>
                <a:latin typeface="Book Antiqua" pitchFamily="18" charset="0"/>
              </a:rPr>
              <a:t>Sıralı Kararlar</a:t>
            </a:r>
            <a:endParaRPr lang="en-US" sz="4000" dirty="0">
              <a:solidFill>
                <a:schemeClr val="tx2">
                  <a:lumMod val="50000"/>
                </a:schemeClr>
              </a:solidFill>
              <a:latin typeface="Book Antiqua" pitchFamily="18" charset="0"/>
            </a:endParaRPr>
          </a:p>
        </p:txBody>
      </p:sp>
      <p:grpSp>
        <p:nvGrpSpPr>
          <p:cNvPr id="95283" name="Group 51"/>
          <p:cNvGrpSpPr>
            <a:grpSpLocks/>
          </p:cNvGrpSpPr>
          <p:nvPr/>
        </p:nvGrpSpPr>
        <p:grpSpPr bwMode="auto">
          <a:xfrm>
            <a:off x="381000" y="2176463"/>
            <a:ext cx="8313738" cy="3816351"/>
            <a:chOff x="240" y="1371"/>
            <a:chExt cx="5237" cy="2404"/>
          </a:xfrm>
        </p:grpSpPr>
        <p:sp>
          <p:nvSpPr>
            <p:cNvPr id="95237" name="Rectangle 5"/>
            <p:cNvSpPr>
              <a:spLocks noChangeArrowheads="1"/>
            </p:cNvSpPr>
            <p:nvPr/>
          </p:nvSpPr>
          <p:spPr bwMode="auto">
            <a:xfrm>
              <a:off x="288" y="1728"/>
              <a:ext cx="480"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38" name="Line 6"/>
            <p:cNvSpPr>
              <a:spLocks noChangeShapeType="1"/>
            </p:cNvSpPr>
            <p:nvPr/>
          </p:nvSpPr>
          <p:spPr bwMode="auto">
            <a:xfrm flipV="1">
              <a:off x="768" y="1632"/>
              <a:ext cx="240" cy="19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39" name="Line 7"/>
            <p:cNvSpPr>
              <a:spLocks noChangeShapeType="1"/>
            </p:cNvSpPr>
            <p:nvPr/>
          </p:nvSpPr>
          <p:spPr bwMode="auto">
            <a:xfrm>
              <a:off x="1008" y="1632"/>
              <a:ext cx="62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40" name="Text Box 8"/>
            <p:cNvSpPr txBox="1">
              <a:spLocks noChangeArrowheads="1"/>
            </p:cNvSpPr>
            <p:nvPr/>
          </p:nvSpPr>
          <p:spPr bwMode="auto">
            <a:xfrm>
              <a:off x="636" y="1382"/>
              <a:ext cx="1026" cy="2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Şimdi tahliye et</a:t>
              </a:r>
              <a:endParaRPr lang="en-US" dirty="0"/>
            </a:p>
          </p:txBody>
        </p:sp>
        <p:sp>
          <p:nvSpPr>
            <p:cNvPr id="95241" name="Text Box 9"/>
            <p:cNvSpPr txBox="1">
              <a:spLocks noChangeArrowheads="1"/>
            </p:cNvSpPr>
            <p:nvPr/>
          </p:nvSpPr>
          <p:spPr bwMode="auto">
            <a:xfrm>
              <a:off x="1851" y="1434"/>
              <a:ext cx="1023" cy="2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Güvenli, Pahalı</a:t>
              </a:r>
              <a:endParaRPr lang="en-US" dirty="0"/>
            </a:p>
          </p:txBody>
        </p:sp>
        <p:sp>
          <p:nvSpPr>
            <p:cNvPr id="95242" name="Line 10"/>
            <p:cNvSpPr>
              <a:spLocks noChangeShapeType="1"/>
            </p:cNvSpPr>
            <p:nvPr/>
          </p:nvSpPr>
          <p:spPr bwMode="auto">
            <a:xfrm>
              <a:off x="624" y="2064"/>
              <a:ext cx="528" cy="67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43" name="Oval 11"/>
            <p:cNvSpPr>
              <a:spLocks noChangeArrowheads="1"/>
            </p:cNvSpPr>
            <p:nvPr/>
          </p:nvSpPr>
          <p:spPr bwMode="auto">
            <a:xfrm>
              <a:off x="1056" y="2688"/>
              <a:ext cx="384" cy="384"/>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44" name="Text Box 12"/>
            <p:cNvSpPr txBox="1">
              <a:spLocks noChangeArrowheads="1"/>
            </p:cNvSpPr>
            <p:nvPr/>
          </p:nvSpPr>
          <p:spPr bwMode="auto">
            <a:xfrm>
              <a:off x="240" y="2371"/>
              <a:ext cx="1141" cy="2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tr-TR" dirty="0"/>
                <a:t>Tahmin için bekle</a:t>
              </a:r>
              <a:endParaRPr lang="en-US" dirty="0"/>
            </a:p>
          </p:txBody>
        </p:sp>
        <p:sp>
          <p:nvSpPr>
            <p:cNvPr id="95245" name="Line 13"/>
            <p:cNvSpPr>
              <a:spLocks noChangeShapeType="1"/>
            </p:cNvSpPr>
            <p:nvPr/>
          </p:nvSpPr>
          <p:spPr bwMode="auto">
            <a:xfrm flipV="1">
              <a:off x="1344" y="2208"/>
              <a:ext cx="192" cy="48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95246" name="Line 14"/>
            <p:cNvSpPr>
              <a:spLocks noChangeShapeType="1"/>
            </p:cNvSpPr>
            <p:nvPr/>
          </p:nvSpPr>
          <p:spPr bwMode="auto">
            <a:xfrm>
              <a:off x="1536" y="2208"/>
              <a:ext cx="9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95247" name="Line 15"/>
            <p:cNvSpPr>
              <a:spLocks noChangeShapeType="1"/>
            </p:cNvSpPr>
            <p:nvPr/>
          </p:nvSpPr>
          <p:spPr bwMode="auto">
            <a:xfrm>
              <a:off x="1344" y="3072"/>
              <a:ext cx="336" cy="33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95248" name="Line 16"/>
            <p:cNvSpPr>
              <a:spLocks noChangeShapeType="1"/>
            </p:cNvSpPr>
            <p:nvPr/>
          </p:nvSpPr>
          <p:spPr bwMode="auto">
            <a:xfrm>
              <a:off x="1680" y="3408"/>
              <a:ext cx="9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95250" name="Text Box 18"/>
            <p:cNvSpPr txBox="1">
              <a:spLocks noChangeArrowheads="1"/>
            </p:cNvSpPr>
            <p:nvPr/>
          </p:nvSpPr>
          <p:spPr bwMode="auto">
            <a:xfrm>
              <a:off x="1292" y="3196"/>
              <a:ext cx="1330" cy="4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Tahmin:</a:t>
              </a:r>
            </a:p>
            <a:p>
              <a:pPr algn="ctr"/>
              <a:r>
                <a:rPr lang="tr-TR" dirty="0"/>
                <a:t>Miamiyi vurmayacak</a:t>
              </a:r>
              <a:endParaRPr lang="en-US" dirty="0"/>
            </a:p>
          </p:txBody>
        </p:sp>
        <p:sp>
          <p:nvSpPr>
            <p:cNvPr id="95251" name="Rectangle 19"/>
            <p:cNvSpPr>
              <a:spLocks noChangeArrowheads="1"/>
            </p:cNvSpPr>
            <p:nvPr/>
          </p:nvSpPr>
          <p:spPr bwMode="auto">
            <a:xfrm>
              <a:off x="2496" y="2064"/>
              <a:ext cx="288" cy="28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53" name="Line 21"/>
            <p:cNvSpPr>
              <a:spLocks noChangeShapeType="1"/>
            </p:cNvSpPr>
            <p:nvPr/>
          </p:nvSpPr>
          <p:spPr bwMode="auto">
            <a:xfrm flipV="1">
              <a:off x="2784" y="1920"/>
              <a:ext cx="240" cy="24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54" name="Oval 22"/>
            <p:cNvSpPr>
              <a:spLocks noChangeArrowheads="1"/>
            </p:cNvSpPr>
            <p:nvPr/>
          </p:nvSpPr>
          <p:spPr bwMode="auto">
            <a:xfrm>
              <a:off x="2976" y="1680"/>
              <a:ext cx="288" cy="288"/>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55" name="Text Box 23"/>
            <p:cNvSpPr txBox="1">
              <a:spLocks noChangeArrowheads="1"/>
            </p:cNvSpPr>
            <p:nvPr/>
          </p:nvSpPr>
          <p:spPr bwMode="auto">
            <a:xfrm>
              <a:off x="2665" y="1766"/>
              <a:ext cx="293" cy="2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Kal</a:t>
              </a:r>
              <a:endParaRPr lang="en-US" dirty="0"/>
            </a:p>
          </p:txBody>
        </p:sp>
        <p:sp>
          <p:nvSpPr>
            <p:cNvPr id="95256" name="Line 24"/>
            <p:cNvSpPr>
              <a:spLocks noChangeShapeType="1"/>
            </p:cNvSpPr>
            <p:nvPr/>
          </p:nvSpPr>
          <p:spPr bwMode="auto">
            <a:xfrm flipV="1">
              <a:off x="3216" y="1584"/>
              <a:ext cx="192" cy="1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57" name="Line 25"/>
            <p:cNvSpPr>
              <a:spLocks noChangeShapeType="1"/>
            </p:cNvSpPr>
            <p:nvPr/>
          </p:nvSpPr>
          <p:spPr bwMode="auto">
            <a:xfrm>
              <a:off x="3408" y="1584"/>
              <a:ext cx="9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58" name="Text Box 26"/>
            <p:cNvSpPr txBox="1">
              <a:spLocks noChangeArrowheads="1"/>
            </p:cNvSpPr>
            <p:nvPr/>
          </p:nvSpPr>
          <p:spPr bwMode="auto">
            <a:xfrm>
              <a:off x="3335" y="1371"/>
              <a:ext cx="1042" cy="4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Kasırga Miamiyi</a:t>
              </a:r>
            </a:p>
            <a:p>
              <a:pPr algn="ctr"/>
              <a:r>
                <a:rPr lang="tr-TR" dirty="0"/>
                <a:t>Vurur</a:t>
              </a:r>
              <a:endParaRPr lang="en-US" dirty="0"/>
            </a:p>
          </p:txBody>
        </p:sp>
        <p:sp>
          <p:nvSpPr>
            <p:cNvPr id="95259" name="Line 27"/>
            <p:cNvSpPr>
              <a:spLocks noChangeShapeType="1"/>
            </p:cNvSpPr>
            <p:nvPr/>
          </p:nvSpPr>
          <p:spPr bwMode="auto">
            <a:xfrm>
              <a:off x="3408" y="2064"/>
              <a:ext cx="9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61" name="Line 29"/>
            <p:cNvSpPr>
              <a:spLocks noChangeShapeType="1"/>
            </p:cNvSpPr>
            <p:nvPr/>
          </p:nvSpPr>
          <p:spPr bwMode="auto">
            <a:xfrm>
              <a:off x="3216" y="1920"/>
              <a:ext cx="192" cy="1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62" name="Text Box 30"/>
            <p:cNvSpPr txBox="1">
              <a:spLocks noChangeArrowheads="1"/>
            </p:cNvSpPr>
            <p:nvPr/>
          </p:nvSpPr>
          <p:spPr bwMode="auto">
            <a:xfrm>
              <a:off x="4517" y="1430"/>
              <a:ext cx="949" cy="2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Tehlikeli, Ucuz</a:t>
              </a:r>
              <a:endParaRPr lang="en-US" dirty="0"/>
            </a:p>
          </p:txBody>
        </p:sp>
        <p:sp>
          <p:nvSpPr>
            <p:cNvPr id="95263" name="Text Box 31"/>
            <p:cNvSpPr txBox="1">
              <a:spLocks noChangeArrowheads="1"/>
            </p:cNvSpPr>
            <p:nvPr/>
          </p:nvSpPr>
          <p:spPr bwMode="auto">
            <a:xfrm>
              <a:off x="4508" y="1958"/>
              <a:ext cx="924" cy="2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Güvenli, Ucuz</a:t>
              </a:r>
              <a:endParaRPr lang="en-US" dirty="0"/>
            </a:p>
          </p:txBody>
        </p:sp>
        <p:sp>
          <p:nvSpPr>
            <p:cNvPr id="95264" name="Line 32"/>
            <p:cNvSpPr>
              <a:spLocks noChangeShapeType="1"/>
            </p:cNvSpPr>
            <p:nvPr/>
          </p:nvSpPr>
          <p:spPr bwMode="auto">
            <a:xfrm>
              <a:off x="2784" y="2256"/>
              <a:ext cx="480" cy="24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95265" name="Line 33"/>
            <p:cNvSpPr>
              <a:spLocks noChangeShapeType="1"/>
            </p:cNvSpPr>
            <p:nvPr/>
          </p:nvSpPr>
          <p:spPr bwMode="auto">
            <a:xfrm>
              <a:off x="3264" y="2496"/>
              <a:ext cx="11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66" name="Text Box 34"/>
            <p:cNvSpPr txBox="1">
              <a:spLocks noChangeArrowheads="1"/>
            </p:cNvSpPr>
            <p:nvPr/>
          </p:nvSpPr>
          <p:spPr bwMode="auto">
            <a:xfrm>
              <a:off x="3359" y="2294"/>
              <a:ext cx="679" cy="2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Tahliye et</a:t>
              </a:r>
              <a:endParaRPr lang="en-US" dirty="0"/>
            </a:p>
          </p:txBody>
        </p:sp>
        <p:sp>
          <p:nvSpPr>
            <p:cNvPr id="95267" name="Text Box 35"/>
            <p:cNvSpPr txBox="1">
              <a:spLocks noChangeArrowheads="1"/>
            </p:cNvSpPr>
            <p:nvPr/>
          </p:nvSpPr>
          <p:spPr bwMode="auto">
            <a:xfrm>
              <a:off x="4488" y="2342"/>
              <a:ext cx="989" cy="2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Güvenli, Pahalı</a:t>
              </a:r>
              <a:endParaRPr lang="en-US" dirty="0"/>
            </a:p>
          </p:txBody>
        </p:sp>
        <p:sp>
          <p:nvSpPr>
            <p:cNvPr id="95268" name="Line 36"/>
            <p:cNvSpPr>
              <a:spLocks noChangeShapeType="1"/>
            </p:cNvSpPr>
            <p:nvPr/>
          </p:nvSpPr>
          <p:spPr bwMode="auto">
            <a:xfrm flipV="1">
              <a:off x="2832" y="3120"/>
              <a:ext cx="240" cy="24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69" name="Oval 37"/>
            <p:cNvSpPr>
              <a:spLocks noChangeArrowheads="1"/>
            </p:cNvSpPr>
            <p:nvPr/>
          </p:nvSpPr>
          <p:spPr bwMode="auto">
            <a:xfrm>
              <a:off x="3024" y="2880"/>
              <a:ext cx="288" cy="288"/>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70" name="Line 38"/>
            <p:cNvSpPr>
              <a:spLocks noChangeShapeType="1"/>
            </p:cNvSpPr>
            <p:nvPr/>
          </p:nvSpPr>
          <p:spPr bwMode="auto">
            <a:xfrm flipV="1">
              <a:off x="3264" y="2784"/>
              <a:ext cx="192" cy="1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71" name="Line 39"/>
            <p:cNvSpPr>
              <a:spLocks noChangeShapeType="1"/>
            </p:cNvSpPr>
            <p:nvPr/>
          </p:nvSpPr>
          <p:spPr bwMode="auto">
            <a:xfrm>
              <a:off x="3456" y="2784"/>
              <a:ext cx="9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73" name="Line 41"/>
            <p:cNvSpPr>
              <a:spLocks noChangeShapeType="1"/>
            </p:cNvSpPr>
            <p:nvPr/>
          </p:nvSpPr>
          <p:spPr bwMode="auto">
            <a:xfrm>
              <a:off x="3456" y="3264"/>
              <a:ext cx="9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75" name="Line 43"/>
            <p:cNvSpPr>
              <a:spLocks noChangeShapeType="1"/>
            </p:cNvSpPr>
            <p:nvPr/>
          </p:nvSpPr>
          <p:spPr bwMode="auto">
            <a:xfrm>
              <a:off x="3264" y="3120"/>
              <a:ext cx="192" cy="1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76" name="Text Box 44"/>
            <p:cNvSpPr txBox="1">
              <a:spLocks noChangeArrowheads="1"/>
            </p:cNvSpPr>
            <p:nvPr/>
          </p:nvSpPr>
          <p:spPr bwMode="auto">
            <a:xfrm>
              <a:off x="4525" y="2630"/>
              <a:ext cx="933" cy="2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Tehlikeli, ucuz</a:t>
              </a:r>
              <a:endParaRPr lang="en-US" dirty="0"/>
            </a:p>
          </p:txBody>
        </p:sp>
        <p:sp>
          <p:nvSpPr>
            <p:cNvPr id="95277" name="Text Box 45"/>
            <p:cNvSpPr txBox="1">
              <a:spLocks noChangeArrowheads="1"/>
            </p:cNvSpPr>
            <p:nvPr/>
          </p:nvSpPr>
          <p:spPr bwMode="auto">
            <a:xfrm>
              <a:off x="4535" y="3158"/>
              <a:ext cx="871" cy="2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Güvenli ucuz</a:t>
              </a:r>
              <a:endParaRPr lang="en-US" dirty="0"/>
            </a:p>
          </p:txBody>
        </p:sp>
        <p:sp>
          <p:nvSpPr>
            <p:cNvPr id="95278" name="Line 46"/>
            <p:cNvSpPr>
              <a:spLocks noChangeShapeType="1"/>
            </p:cNvSpPr>
            <p:nvPr/>
          </p:nvSpPr>
          <p:spPr bwMode="auto">
            <a:xfrm>
              <a:off x="2832" y="3456"/>
              <a:ext cx="480" cy="24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95279" name="Line 47"/>
            <p:cNvSpPr>
              <a:spLocks noChangeShapeType="1"/>
            </p:cNvSpPr>
            <p:nvPr/>
          </p:nvSpPr>
          <p:spPr bwMode="auto">
            <a:xfrm>
              <a:off x="3312" y="3696"/>
              <a:ext cx="11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80" name="Text Box 48"/>
            <p:cNvSpPr txBox="1">
              <a:spLocks noChangeArrowheads="1"/>
            </p:cNvSpPr>
            <p:nvPr/>
          </p:nvSpPr>
          <p:spPr bwMode="auto">
            <a:xfrm>
              <a:off x="3407" y="3494"/>
              <a:ext cx="679" cy="2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Tahliye et</a:t>
              </a:r>
              <a:endParaRPr lang="en-US" dirty="0"/>
            </a:p>
          </p:txBody>
        </p:sp>
        <p:sp>
          <p:nvSpPr>
            <p:cNvPr id="95281" name="Text Box 49"/>
            <p:cNvSpPr txBox="1">
              <a:spLocks noChangeArrowheads="1"/>
            </p:cNvSpPr>
            <p:nvPr/>
          </p:nvSpPr>
          <p:spPr bwMode="auto">
            <a:xfrm>
              <a:off x="4505" y="3542"/>
              <a:ext cx="953" cy="2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Güvenli Pahalı</a:t>
              </a:r>
              <a:endParaRPr lang="en-US" dirty="0"/>
            </a:p>
          </p:txBody>
        </p:sp>
        <p:sp>
          <p:nvSpPr>
            <p:cNvPr id="95252" name="Rectangle 20"/>
            <p:cNvSpPr>
              <a:spLocks noChangeArrowheads="1"/>
            </p:cNvSpPr>
            <p:nvPr/>
          </p:nvSpPr>
          <p:spPr bwMode="auto">
            <a:xfrm>
              <a:off x="2592" y="3264"/>
              <a:ext cx="288" cy="28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95282" name="Text Box 50"/>
            <p:cNvSpPr txBox="1">
              <a:spLocks noChangeArrowheads="1"/>
            </p:cNvSpPr>
            <p:nvPr/>
          </p:nvSpPr>
          <p:spPr bwMode="auto">
            <a:xfrm>
              <a:off x="2713" y="3014"/>
              <a:ext cx="293" cy="2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Kal</a:t>
              </a:r>
              <a:endParaRPr lang="en-US" dirty="0"/>
            </a:p>
          </p:txBody>
        </p:sp>
      </p:grpSp>
      <p:sp>
        <p:nvSpPr>
          <p:cNvPr id="57" name="Text Box 18"/>
          <p:cNvSpPr txBox="1">
            <a:spLocks noChangeArrowheads="1"/>
          </p:cNvSpPr>
          <p:nvPr/>
        </p:nvSpPr>
        <p:spPr bwMode="auto">
          <a:xfrm>
            <a:off x="2339752" y="3212867"/>
            <a:ext cx="171527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Tahmin:</a:t>
            </a:r>
          </a:p>
          <a:p>
            <a:pPr algn="ctr"/>
            <a:r>
              <a:rPr lang="tr-TR" dirty="0"/>
              <a:t>Miamiyi vuracak</a:t>
            </a:r>
            <a:endParaRPr lang="en-US" dirty="0"/>
          </a:p>
        </p:txBody>
      </p:sp>
      <p:sp>
        <p:nvSpPr>
          <p:cNvPr id="58" name="Text Box 26"/>
          <p:cNvSpPr txBox="1">
            <a:spLocks noChangeArrowheads="1"/>
          </p:cNvSpPr>
          <p:nvPr/>
        </p:nvSpPr>
        <p:spPr bwMode="auto">
          <a:xfrm>
            <a:off x="5446713" y="2924944"/>
            <a:ext cx="1654175" cy="6461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Kasırga Miamiyi</a:t>
            </a:r>
          </a:p>
          <a:p>
            <a:pPr algn="ctr"/>
            <a:r>
              <a:rPr lang="tr-TR" dirty="0"/>
              <a:t>Vurmaz</a:t>
            </a:r>
            <a:endParaRPr lang="en-US" dirty="0"/>
          </a:p>
        </p:txBody>
      </p:sp>
      <p:sp>
        <p:nvSpPr>
          <p:cNvPr id="59" name="Text Box 26"/>
          <p:cNvSpPr txBox="1">
            <a:spLocks noChangeArrowheads="1"/>
          </p:cNvSpPr>
          <p:nvPr/>
        </p:nvSpPr>
        <p:spPr bwMode="auto">
          <a:xfrm>
            <a:off x="5364088" y="4077072"/>
            <a:ext cx="1654175" cy="6461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Kasırga Miamiyi</a:t>
            </a:r>
          </a:p>
          <a:p>
            <a:pPr algn="ctr"/>
            <a:r>
              <a:rPr lang="tr-TR" dirty="0"/>
              <a:t>Vurur</a:t>
            </a:r>
            <a:endParaRPr lang="en-US" dirty="0"/>
          </a:p>
        </p:txBody>
      </p:sp>
      <p:sp>
        <p:nvSpPr>
          <p:cNvPr id="60" name="Text Box 26"/>
          <p:cNvSpPr txBox="1">
            <a:spLocks noChangeArrowheads="1"/>
          </p:cNvSpPr>
          <p:nvPr/>
        </p:nvSpPr>
        <p:spPr bwMode="auto">
          <a:xfrm>
            <a:off x="5446713" y="4871119"/>
            <a:ext cx="1654175" cy="6461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tr-TR" dirty="0"/>
              <a:t>Kasırga Miamiyi</a:t>
            </a:r>
          </a:p>
          <a:p>
            <a:pPr algn="ctr"/>
            <a:r>
              <a:rPr lang="tr-TR" dirty="0"/>
              <a:t>Vurmaz</a:t>
            </a:r>
            <a:endParaRPr lang="en-US" dirty="0"/>
          </a:p>
        </p:txBody>
      </p:sp>
      <p:sp>
        <p:nvSpPr>
          <p:cNvPr id="6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6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6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6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29</a:t>
            </a:fld>
            <a:endParaRPr lang="tr-TR" sz="1600" b="1">
              <a:solidFill>
                <a:schemeClr val="tx1"/>
              </a:solidFill>
            </a:endParaRPr>
          </a:p>
        </p:txBody>
      </p:sp>
      <p:sp>
        <p:nvSpPr>
          <p:cNvPr id="6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2334028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vert="horz" lIns="91440" tIns="45720" rIns="91440" bIns="45720" rtlCol="0" anchor="ctr">
            <a:normAutofit/>
          </a:bodyPr>
          <a:lstStyle/>
          <a:p>
            <a:pPr algn="l">
              <a:lnSpc>
                <a:spcPct val="80000"/>
              </a:lnSpc>
            </a:pPr>
            <a:r>
              <a:rPr lang="tr-TR" sz="4000" dirty="0">
                <a:latin typeface="Book Antiqua" pitchFamily="18" charset="0"/>
              </a:rPr>
              <a:t>Sıralı Kararlar</a:t>
            </a:r>
            <a:endParaRPr lang="en-US" sz="4000" dirty="0">
              <a:latin typeface="Book Antiqua" pitchFamily="18" charset="0"/>
            </a:endParaRPr>
          </a:p>
        </p:txBody>
      </p:sp>
      <p:sp>
        <p:nvSpPr>
          <p:cNvPr id="8195" name="Rectangle 3"/>
          <p:cNvSpPr>
            <a:spLocks noGrp="1" noChangeArrowheads="1"/>
          </p:cNvSpPr>
          <p:nvPr>
            <p:ph type="body" idx="1"/>
          </p:nvPr>
        </p:nvSpPr>
        <p:spPr/>
        <p:txBody>
          <a:bodyPr>
            <a:normAutofit/>
          </a:bodyPr>
          <a:lstStyle/>
          <a:p>
            <a:r>
              <a:rPr lang="tr-TR" sz="2400" dirty="0">
                <a:latin typeface="Book Antiqua" pitchFamily="18" charset="0"/>
              </a:rPr>
              <a:t>Sıralı bir karar ağacı bir dizi kararlar (çok aşamalı karar verme) gerektiren durumları göstermek için kullanılır ve bir karar (ödeme) matrisinin (tek kademeli bir karar sınırlı) yeterli olmadığı durumlarda kullanılır. </a:t>
            </a:r>
          </a:p>
          <a:p>
            <a:r>
              <a:rPr lang="tr-TR" sz="2400" dirty="0">
                <a:latin typeface="Book Antiqua" pitchFamily="18" charset="0"/>
              </a:rPr>
              <a:t>Örnek: Karar verici, birincisi ikinci kararın çıktısına bağlı olan iki sıralı karar vermek durumundadır. Yeni bir tesis inşasına karar vermeden önce, 10000 USD değerinde bir Pazar araştırması anketi yaptırma imkanı var. Bu anket, büyük bir tesis kurma, küçük bir tesis kurma veya hiçbir tesis kurmama konusunda vereceği karara yardımcı olabilecek bilgiler içermektedir.</a:t>
            </a:r>
            <a:endParaRPr lang="en-US" sz="2400" b="0" dirty="0">
              <a:latin typeface="Book Antiqua" pitchFamily="18" charset="0"/>
            </a:endParaRPr>
          </a:p>
        </p:txBody>
      </p:sp>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30</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3898915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p:txBody>
          <a:bodyPr vert="horz" lIns="91440" tIns="45720" rIns="91440" bIns="45720" rtlCol="0" anchor="ctr">
            <a:normAutofit/>
          </a:bodyPr>
          <a:lstStyle/>
          <a:p>
            <a:pPr algn="l">
              <a:lnSpc>
                <a:spcPct val="80000"/>
              </a:lnSpc>
            </a:pPr>
            <a:r>
              <a:rPr lang="tr-TR" sz="4000" dirty="0">
                <a:latin typeface="Book Antiqua" pitchFamily="18" charset="0"/>
              </a:rPr>
              <a:t>Sıralı kararlar Örneği</a:t>
            </a:r>
            <a:endParaRPr lang="en-US" sz="4000" dirty="0">
              <a:latin typeface="Book Antiqua" pitchFamily="18" charset="0"/>
            </a:endParaRPr>
          </a:p>
        </p:txBody>
      </p:sp>
      <p:sp>
        <p:nvSpPr>
          <p:cNvPr id="10243" name="Rectangle 3"/>
          <p:cNvSpPr>
            <a:spLocks noGrp="1" noChangeArrowheads="1"/>
          </p:cNvSpPr>
          <p:nvPr>
            <p:ph type="body" idx="1"/>
          </p:nvPr>
        </p:nvSpPr>
        <p:spPr>
          <a:xfrm>
            <a:off x="304800" y="1295400"/>
            <a:ext cx="8299648" cy="5562600"/>
          </a:xfrm>
        </p:spPr>
        <p:txBody>
          <a:bodyPr>
            <a:normAutofit/>
          </a:bodyPr>
          <a:lstStyle/>
          <a:p>
            <a:pPr>
              <a:lnSpc>
                <a:spcPct val="90000"/>
              </a:lnSpc>
            </a:pPr>
            <a:r>
              <a:rPr lang="tr-TR" sz="2400" dirty="0">
                <a:latin typeface="Book Antiqua" pitchFamily="18" charset="0"/>
              </a:rPr>
              <a:t>Anketten önce, karar verici elverişli pazar ve elverişsiz Pazar olasılıklarını eşit (%</a:t>
            </a:r>
            <a:r>
              <a:rPr lang="en-US" sz="2400" dirty="0">
                <a:latin typeface="Book Antiqua" pitchFamily="18" charset="0"/>
              </a:rPr>
              <a:t>50</a:t>
            </a:r>
            <a:r>
              <a:rPr lang="tr-TR" sz="2400" dirty="0">
                <a:latin typeface="Book Antiqua" pitchFamily="18" charset="0"/>
              </a:rPr>
              <a:t>-%50)</a:t>
            </a:r>
            <a:r>
              <a:rPr lang="en-US" sz="2400" dirty="0">
                <a:latin typeface="Book Antiqua" pitchFamily="18" charset="0"/>
              </a:rPr>
              <a:t> </a:t>
            </a:r>
            <a:r>
              <a:rPr lang="tr-TR" sz="2400" dirty="0">
                <a:latin typeface="Book Antiqua" pitchFamily="18" charset="0"/>
              </a:rPr>
              <a:t>olduğuna inanmaktadır.</a:t>
            </a:r>
            <a:endParaRPr lang="en-US" sz="2400" b="0" dirty="0">
              <a:latin typeface="Book Antiqua" pitchFamily="18" charset="0"/>
            </a:endParaRPr>
          </a:p>
          <a:p>
            <a:pPr>
              <a:lnSpc>
                <a:spcPct val="90000"/>
              </a:lnSpc>
            </a:pPr>
            <a:r>
              <a:rPr lang="tr-TR" sz="2400" b="0" dirty="0">
                <a:latin typeface="Book Antiqua" pitchFamily="18" charset="0"/>
              </a:rPr>
              <a:t>Anket sonuçları, %45 olasılıkla pazarın elverişli  gösterecektir.</a:t>
            </a:r>
          </a:p>
          <a:p>
            <a:pPr>
              <a:lnSpc>
                <a:spcPct val="90000"/>
              </a:lnSpc>
            </a:pPr>
            <a:r>
              <a:rPr lang="tr-TR" sz="2400" b="0" dirty="0">
                <a:latin typeface="Book Antiqua" pitchFamily="18" charset="0"/>
              </a:rPr>
              <a:t>Böyle bir pazar araştırması karar vericiye mükemmel bilgiyi sağlamayacak, ancak, şartlı (sonsal) olasılıklar yeterli ölçüde yardımcı olacaktır:</a:t>
            </a:r>
            <a:endParaRPr lang="en-US" sz="2400" b="0" dirty="0">
              <a:latin typeface="Book Antiqua" pitchFamily="18" charset="0"/>
            </a:endParaRPr>
          </a:p>
          <a:p>
            <a:pPr lvl="1">
              <a:lnSpc>
                <a:spcPct val="90000"/>
              </a:lnSpc>
            </a:pPr>
            <a:r>
              <a:rPr lang="tr-TR" sz="2400" dirty="0">
                <a:latin typeface="Book Antiqua" pitchFamily="18" charset="0"/>
              </a:rPr>
              <a:t>Anketin elverişli pazarı göstermesi durumunda, pazarın elverişli olması olasılığı </a:t>
            </a:r>
            <a:r>
              <a:rPr lang="en-US" sz="2400" b="0" dirty="0">
                <a:latin typeface="Book Antiqua" pitchFamily="18" charset="0"/>
              </a:rPr>
              <a:t>%</a:t>
            </a:r>
            <a:r>
              <a:rPr lang="en-US" sz="2400" dirty="0">
                <a:latin typeface="Book Antiqua" pitchFamily="18" charset="0"/>
              </a:rPr>
              <a:t>78</a:t>
            </a:r>
            <a:r>
              <a:rPr lang="en-US" sz="2400" b="0" dirty="0">
                <a:latin typeface="Book Antiqua" pitchFamily="18" charset="0"/>
              </a:rPr>
              <a:t> </a:t>
            </a:r>
            <a:r>
              <a:rPr lang="tr-TR" sz="2400" b="0" dirty="0">
                <a:latin typeface="Book Antiqua" pitchFamily="18" charset="0"/>
              </a:rPr>
              <a:t>dir.</a:t>
            </a:r>
            <a:endParaRPr lang="en-US" sz="2400" b="0" dirty="0">
              <a:latin typeface="Book Antiqua" pitchFamily="18" charset="0"/>
            </a:endParaRPr>
          </a:p>
          <a:p>
            <a:pPr lvl="1">
              <a:lnSpc>
                <a:spcPct val="90000"/>
              </a:lnSpc>
            </a:pPr>
            <a:r>
              <a:rPr lang="tr-TR" sz="2400" dirty="0">
                <a:latin typeface="Book Antiqua" pitchFamily="18" charset="0"/>
              </a:rPr>
              <a:t>Anketin elverişsiz pazarı göstermesi durumunda, pazarın elverişli olması olasılığı </a:t>
            </a:r>
            <a:r>
              <a:rPr lang="en-US" sz="2400" b="0" dirty="0">
                <a:latin typeface="Book Antiqua" pitchFamily="18" charset="0"/>
              </a:rPr>
              <a:t>%</a:t>
            </a:r>
            <a:r>
              <a:rPr lang="tr-TR" sz="2400" b="0" dirty="0">
                <a:latin typeface="Book Antiqua" pitchFamily="18" charset="0"/>
              </a:rPr>
              <a:t>27 dir.</a:t>
            </a:r>
            <a:endParaRPr lang="en-US" sz="2400" b="0" dirty="0">
              <a:latin typeface="Book Antiqua" pitchFamily="18" charset="0"/>
            </a:endParaRPr>
          </a:p>
        </p:txBody>
      </p:sp>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31</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417344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p:txBody>
          <a:bodyPr vert="horz" lIns="91440" tIns="45720" rIns="91440" bIns="45720" rtlCol="0" anchor="ctr">
            <a:normAutofit/>
          </a:bodyPr>
          <a:lstStyle/>
          <a:p>
            <a:pPr algn="l">
              <a:lnSpc>
                <a:spcPct val="80000"/>
              </a:lnSpc>
            </a:pPr>
            <a:r>
              <a:rPr lang="tr-TR" sz="4000" dirty="0">
                <a:latin typeface="Book Antiqua" pitchFamily="18" charset="0"/>
              </a:rPr>
              <a:t>Sıralı kararlar Örneği</a:t>
            </a:r>
            <a:endParaRPr lang="en-US" sz="4000" dirty="0">
              <a:latin typeface="Book Antiqua" pitchFamily="18" charset="0"/>
            </a:endParaRPr>
          </a:p>
        </p:txBody>
      </p:sp>
      <mc:AlternateContent xmlns:mc="http://schemas.openxmlformats.org/markup-compatibility/2006" xmlns:a14="http://schemas.microsoft.com/office/drawing/2010/main">
        <mc:Choice Requires="a14">
          <p:sp>
            <p:nvSpPr>
              <p:cNvPr id="10243" name="Rectangle 3"/>
              <p:cNvSpPr>
                <a:spLocks noGrp="1" noChangeArrowheads="1"/>
              </p:cNvSpPr>
              <p:nvPr>
                <p:ph type="body" idx="1"/>
              </p:nvPr>
            </p:nvSpPr>
            <p:spPr>
              <a:xfrm>
                <a:off x="304800" y="1295400"/>
                <a:ext cx="8299648" cy="4437856"/>
              </a:xfrm>
            </p:spPr>
            <p:txBody>
              <a:bodyPr>
                <a:normAutofit lnSpcReduction="10000"/>
              </a:bodyPr>
              <a:lstStyle/>
              <a:p>
                <a:pPr marL="0" indent="0">
                  <a:lnSpc>
                    <a:spcPct val="90000"/>
                  </a:lnSpc>
                  <a:buNone/>
                </a:pPr>
                <a:r>
                  <a:rPr lang="tr-TR" sz="2400" b="0" dirty="0">
                    <a:latin typeface="Book Antiqua" pitchFamily="18" charset="0"/>
                  </a:rPr>
                  <a:t>Karar ağacı örneğindeki (Slide 23) verilere ek olarak,</a:t>
                </a:r>
              </a:p>
              <a:p>
                <a:pPr marL="0" indent="0">
                  <a:lnSpc>
                    <a:spcPct val="90000"/>
                  </a:lnSpc>
                  <a:buNone/>
                </a:pPr>
                <a:r>
                  <a:rPr lang="tr-TR" sz="2400" b="0" dirty="0">
                    <a:latin typeface="Book Antiqua" pitchFamily="18" charset="0"/>
                  </a:rPr>
                  <a:t>A Anketin elverişli göstermesi olayı; B, </a:t>
                </a:r>
                <a:r>
                  <a:rPr lang="tr-TR" sz="2400" dirty="0">
                    <a:latin typeface="Book Antiqua" pitchFamily="18" charset="0"/>
                  </a:rPr>
                  <a:t>Pazarın elverişli olması olayı olsun. C=10000 USD ise anketin maliyeti olmak üzere,</a:t>
                </a:r>
              </a:p>
              <a:p>
                <a:pPr>
                  <a:lnSpc>
                    <a:spcPct val="90000"/>
                  </a:lnSpc>
                </a:pPr>
                <a:r>
                  <a:rPr lang="tr-TR" sz="2400" dirty="0">
                    <a:latin typeface="Book Antiqua" pitchFamily="18" charset="0"/>
                  </a:rPr>
                  <a:t>Verilerin Özeti:</a:t>
                </a:r>
              </a:p>
              <a:p>
                <a:pPr>
                  <a:lnSpc>
                    <a:spcPct val="90000"/>
                  </a:lnSpc>
                </a:pPr>
                <a:r>
                  <a:rPr lang="tr-TR" sz="2400" b="0" dirty="0">
                    <a:solidFill>
                      <a:srgbClr val="FF0000"/>
                    </a:solidFill>
                    <a:latin typeface="Book Antiqua" pitchFamily="18" charset="0"/>
                  </a:rPr>
                  <a:t>P(B)=0,50 </a:t>
                </a:r>
                <a:r>
                  <a:rPr lang="tr-TR" sz="2400" b="0" dirty="0">
                    <a:latin typeface="Book Antiqua" pitchFamily="18" charset="0"/>
                  </a:rPr>
                  <a:t>; P(</a:t>
                </a:r>
                <a14:m>
                  <m:oMath xmlns:m="http://schemas.openxmlformats.org/officeDocument/2006/math">
                    <m:acc>
                      <m:accPr>
                        <m:chr m:val="̅"/>
                        <m:ctrlPr>
                          <a:rPr lang="tr-TR" sz="2400" b="0" i="1" dirty="0" smtClean="0">
                            <a:latin typeface="Cambria Math" panose="02040503050406030204" pitchFamily="18" charset="0"/>
                          </a:rPr>
                        </m:ctrlPr>
                      </m:accPr>
                      <m:e>
                        <m:r>
                          <a:rPr lang="tr-TR" sz="2400" b="0" i="1" dirty="0" smtClean="0">
                            <a:latin typeface="Cambria Math"/>
                          </a:rPr>
                          <m:t>𝐵</m:t>
                        </m:r>
                      </m:e>
                    </m:acc>
                  </m:oMath>
                </a14:m>
                <a:r>
                  <a:rPr lang="tr-TR" sz="2400" b="0" dirty="0">
                    <a:latin typeface="Book Antiqua" pitchFamily="18" charset="0"/>
                  </a:rPr>
                  <a:t>)=0,50</a:t>
                </a:r>
              </a:p>
              <a:p>
                <a:pPr>
                  <a:lnSpc>
                    <a:spcPct val="90000"/>
                  </a:lnSpc>
                </a:pPr>
                <a:r>
                  <a:rPr lang="tr-TR" sz="2400" dirty="0">
                    <a:latin typeface="Book Antiqua" pitchFamily="18" charset="0"/>
                  </a:rPr>
                  <a:t>P(A)=0,45 ; P(</a:t>
                </a:r>
                <a14:m>
                  <m:oMath xmlns:m="http://schemas.openxmlformats.org/officeDocument/2006/math">
                    <m:acc>
                      <m:accPr>
                        <m:chr m:val="̅"/>
                        <m:ctrlPr>
                          <a:rPr lang="tr-TR" sz="2400" i="1" dirty="0">
                            <a:latin typeface="Cambria Math" panose="02040503050406030204" pitchFamily="18" charset="0"/>
                          </a:rPr>
                        </m:ctrlPr>
                      </m:accPr>
                      <m:e>
                        <m:r>
                          <a:rPr lang="tr-TR" sz="2400" b="0" i="1" dirty="0" smtClean="0">
                            <a:latin typeface="Cambria Math"/>
                          </a:rPr>
                          <m:t>𝐴</m:t>
                        </m:r>
                      </m:e>
                    </m:acc>
                    <m:r>
                      <a:rPr lang="tr-TR" sz="2400" b="0" i="1" dirty="0" smtClean="0">
                        <a:latin typeface="Cambria Math"/>
                      </a:rPr>
                      <m:t>)=0,55</m:t>
                    </m:r>
                  </m:oMath>
                </a14:m>
                <a:endParaRPr lang="tr-TR" sz="2400" b="0" dirty="0">
                  <a:latin typeface="Book Antiqua" pitchFamily="18" charset="0"/>
                </a:endParaRPr>
              </a:p>
              <a:p>
                <a:pPr>
                  <a:lnSpc>
                    <a:spcPct val="90000"/>
                  </a:lnSpc>
                </a:pPr>
                <a:r>
                  <a:rPr lang="tr-TR" sz="2400" dirty="0">
                    <a:latin typeface="Book Antiqua" pitchFamily="18" charset="0"/>
                  </a:rPr>
                  <a:t>P( B\A)= 0,78</a:t>
                </a:r>
              </a:p>
              <a:p>
                <a:pPr>
                  <a:lnSpc>
                    <a:spcPct val="90000"/>
                  </a:lnSpc>
                </a:pPr>
                <a:r>
                  <a:rPr lang="tr-TR" sz="2400" dirty="0">
                    <a:latin typeface="Book Antiqua" pitchFamily="18" charset="0"/>
                  </a:rPr>
                  <a:t>P(</a:t>
                </a:r>
                <a14:m>
                  <m:oMath xmlns:m="http://schemas.openxmlformats.org/officeDocument/2006/math">
                    <m:acc>
                      <m:accPr>
                        <m:chr m:val="̅"/>
                        <m:ctrlPr>
                          <a:rPr lang="tr-TR" sz="2400" i="1" dirty="0">
                            <a:latin typeface="Cambria Math" panose="02040503050406030204" pitchFamily="18" charset="0"/>
                          </a:rPr>
                        </m:ctrlPr>
                      </m:accPr>
                      <m:e>
                        <m:r>
                          <a:rPr lang="tr-TR" sz="2400" i="1" dirty="0">
                            <a:latin typeface="Cambria Math"/>
                          </a:rPr>
                          <m:t>𝐵</m:t>
                        </m:r>
                      </m:e>
                    </m:acc>
                  </m:oMath>
                </a14:m>
                <a:r>
                  <a:rPr lang="tr-TR" sz="2400" dirty="0">
                    <a:latin typeface="Book Antiqua" pitchFamily="18" charset="0"/>
                  </a:rPr>
                  <a:t> \A) =0,22</a:t>
                </a:r>
              </a:p>
              <a:p>
                <a:pPr>
                  <a:lnSpc>
                    <a:spcPct val="90000"/>
                  </a:lnSpc>
                </a:pPr>
                <a:r>
                  <a:rPr lang="tr-TR" sz="2400" dirty="0">
                    <a:latin typeface="Book Antiqua" pitchFamily="18" charset="0"/>
                  </a:rPr>
                  <a:t>P(B\</a:t>
                </a:r>
                <a14:m>
                  <m:oMath xmlns:m="http://schemas.openxmlformats.org/officeDocument/2006/math">
                    <m:acc>
                      <m:accPr>
                        <m:chr m:val="̅"/>
                        <m:ctrlPr>
                          <a:rPr lang="tr-TR" sz="2400" i="1" dirty="0">
                            <a:latin typeface="Cambria Math" panose="02040503050406030204" pitchFamily="18" charset="0"/>
                          </a:rPr>
                        </m:ctrlPr>
                      </m:accPr>
                      <m:e>
                        <m:r>
                          <a:rPr lang="tr-TR" sz="2400" i="1" dirty="0">
                            <a:latin typeface="Cambria Math"/>
                          </a:rPr>
                          <m:t>𝐴</m:t>
                        </m:r>
                      </m:e>
                    </m:acc>
                    <m:r>
                      <a:rPr lang="tr-TR" sz="2400" b="0" i="1" dirty="0" smtClean="0">
                        <a:latin typeface="Cambria Math"/>
                      </a:rPr>
                      <m:t>)=</m:t>
                    </m:r>
                  </m:oMath>
                </a14:m>
                <a:r>
                  <a:rPr lang="tr-TR" sz="2400" dirty="0">
                    <a:latin typeface="Book Antiqua" pitchFamily="18" charset="0"/>
                  </a:rPr>
                  <a:t>0,27</a:t>
                </a:r>
              </a:p>
              <a:p>
                <a:pPr>
                  <a:lnSpc>
                    <a:spcPct val="90000"/>
                  </a:lnSpc>
                </a:pPr>
                <a:r>
                  <a:rPr lang="tr-TR" sz="2400" dirty="0">
                    <a:latin typeface="Book Antiqua" pitchFamily="18" charset="0"/>
                  </a:rPr>
                  <a:t>P(</a:t>
                </a:r>
                <a14:m>
                  <m:oMath xmlns:m="http://schemas.openxmlformats.org/officeDocument/2006/math">
                    <m:acc>
                      <m:accPr>
                        <m:chr m:val="̅"/>
                        <m:ctrlPr>
                          <a:rPr lang="tr-TR" sz="2400" i="1" dirty="0">
                            <a:latin typeface="Cambria Math" panose="02040503050406030204" pitchFamily="18" charset="0"/>
                          </a:rPr>
                        </m:ctrlPr>
                      </m:accPr>
                      <m:e>
                        <m:r>
                          <a:rPr lang="tr-TR" sz="2400" i="1" dirty="0">
                            <a:latin typeface="Cambria Math"/>
                          </a:rPr>
                          <m:t>𝐵</m:t>
                        </m:r>
                      </m:e>
                    </m:acc>
                  </m:oMath>
                </a14:m>
                <a:r>
                  <a:rPr lang="tr-TR" sz="2400" dirty="0">
                    <a:latin typeface="Book Antiqua" pitchFamily="18" charset="0"/>
                  </a:rPr>
                  <a:t>\</a:t>
                </a:r>
                <a14:m>
                  <m:oMath xmlns:m="http://schemas.openxmlformats.org/officeDocument/2006/math">
                    <m:acc>
                      <m:accPr>
                        <m:chr m:val="̅"/>
                        <m:ctrlPr>
                          <a:rPr lang="tr-TR" sz="2400" i="1" dirty="0">
                            <a:latin typeface="Cambria Math" panose="02040503050406030204" pitchFamily="18" charset="0"/>
                          </a:rPr>
                        </m:ctrlPr>
                      </m:accPr>
                      <m:e>
                        <m:r>
                          <a:rPr lang="tr-TR" sz="2400" i="1" dirty="0">
                            <a:latin typeface="Cambria Math"/>
                          </a:rPr>
                          <m:t>𝐴</m:t>
                        </m:r>
                      </m:e>
                    </m:acc>
                    <m:r>
                      <a:rPr lang="tr-TR" sz="2400" i="1" dirty="0">
                        <a:latin typeface="Cambria Math"/>
                      </a:rPr>
                      <m:t>)=</m:t>
                    </m:r>
                  </m:oMath>
                </a14:m>
                <a:r>
                  <a:rPr lang="tr-TR" sz="2400" dirty="0">
                    <a:latin typeface="Book Antiqua" pitchFamily="18" charset="0"/>
                  </a:rPr>
                  <a:t>0,73</a:t>
                </a:r>
                <a:endParaRPr lang="tr-TR" sz="2400" b="0" dirty="0">
                  <a:latin typeface="Book Antiqua" pitchFamily="18" charset="0"/>
                </a:endParaRPr>
              </a:p>
              <a:p>
                <a:pPr>
                  <a:lnSpc>
                    <a:spcPct val="90000"/>
                  </a:lnSpc>
                </a:pPr>
                <a:r>
                  <a:rPr lang="tr-TR" sz="2400" b="0" dirty="0">
                    <a:latin typeface="Book Antiqua" pitchFamily="18" charset="0"/>
                  </a:rPr>
                  <a:t>Karar ağacı üzerindeki olasılıklara dikkat ediniz.</a:t>
                </a:r>
              </a:p>
              <a:p>
                <a:pPr marL="0" indent="0">
                  <a:lnSpc>
                    <a:spcPct val="90000"/>
                  </a:lnSpc>
                  <a:buNone/>
                </a:pPr>
                <a:endParaRPr lang="en-US" sz="2400" b="0" dirty="0">
                  <a:latin typeface="Book Antiqua" pitchFamily="18" charset="0"/>
                </a:endParaRPr>
              </a:p>
            </p:txBody>
          </p:sp>
        </mc:Choice>
        <mc:Fallback xmlns="">
          <p:sp>
            <p:nvSpPr>
              <p:cNvPr id="10243" name="Rectangle 3"/>
              <p:cNvSpPr>
                <a:spLocks noGrp="1" noRot="1" noChangeAspect="1" noMove="1" noResize="1" noEditPoints="1" noAdjustHandles="1" noChangeArrowheads="1" noChangeShapeType="1" noTextEdit="1"/>
              </p:cNvSpPr>
              <p:nvPr>
                <p:ph type="body" idx="1"/>
              </p:nvPr>
            </p:nvSpPr>
            <p:spPr>
              <a:xfrm>
                <a:off x="304800" y="1295400"/>
                <a:ext cx="8299648" cy="4437856"/>
              </a:xfrm>
              <a:blipFill rotWithShape="1">
                <a:blip r:embed="rId2"/>
                <a:stretch>
                  <a:fillRect l="-1102" t="-2476" r="-2057"/>
                </a:stretch>
              </a:blipFill>
            </p:spPr>
            <p:txBody>
              <a:bodyPr/>
              <a:lstStyle/>
              <a:p>
                <a:r>
                  <a:rPr lang="tr-TR">
                    <a:noFill/>
                  </a:rPr>
                  <a:t> </a:t>
                </a:r>
              </a:p>
            </p:txBody>
          </p:sp>
        </mc:Fallback>
      </mc:AlternateContent>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32</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III</a:t>
            </a:r>
          </a:p>
        </p:txBody>
      </p:sp>
    </p:spTree>
    <p:extLst>
      <p:ext uri="{BB962C8B-B14F-4D97-AF65-F5344CB8AC3E}">
        <p14:creationId xmlns:p14="http://schemas.microsoft.com/office/powerpoint/2010/main" val="35850765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pPr>
              <a:defRPr/>
            </a:pPr>
            <a:r>
              <a:rPr lang="en-US" sz="3600"/>
              <a:t>Example</a:t>
            </a:r>
          </a:p>
        </p:txBody>
      </p:sp>
      <p:pic>
        <p:nvPicPr>
          <p:cNvPr id="11267" name="Picture 5" descr="D:\prentice hall rs\slides new\Chap 3 final art\FG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0"/>
            <a:ext cx="7848871"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4639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pPr>
              <a:defRPr/>
            </a:pPr>
            <a:r>
              <a:rPr lang="en-US" sz="3600"/>
              <a:t>Example</a:t>
            </a:r>
          </a:p>
        </p:txBody>
      </p:sp>
      <p:pic>
        <p:nvPicPr>
          <p:cNvPr id="12291" name="Picture 3" descr="D:\prentice hall rs\slides new\Chap 3 final art\FG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07776"/>
            <a:ext cx="756084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24328" y="980728"/>
            <a:ext cx="1798890" cy="369332"/>
          </a:xfrm>
          <a:prstGeom prst="rect">
            <a:avLst/>
          </a:prstGeom>
          <a:noFill/>
        </p:spPr>
        <p:txBody>
          <a:bodyPr wrap="none" rtlCol="0">
            <a:spAutoFit/>
          </a:bodyPr>
          <a:lstStyle/>
          <a:p>
            <a:r>
              <a:rPr lang="tr-TR" dirty="0"/>
              <a:t>(200.000-10.000)</a:t>
            </a:r>
          </a:p>
        </p:txBody>
      </p:sp>
      <p:sp>
        <p:nvSpPr>
          <p:cNvPr id="5" name="TextBox 4"/>
          <p:cNvSpPr txBox="1"/>
          <p:nvPr/>
        </p:nvSpPr>
        <p:spPr>
          <a:xfrm>
            <a:off x="7455105" y="1331476"/>
            <a:ext cx="1869423" cy="369332"/>
          </a:xfrm>
          <a:prstGeom prst="rect">
            <a:avLst/>
          </a:prstGeom>
          <a:noFill/>
        </p:spPr>
        <p:txBody>
          <a:bodyPr wrap="none" rtlCol="0">
            <a:spAutoFit/>
          </a:bodyPr>
          <a:lstStyle/>
          <a:p>
            <a:r>
              <a:rPr lang="tr-TR" dirty="0"/>
              <a:t>(-180.000-10.000)</a:t>
            </a:r>
          </a:p>
        </p:txBody>
      </p:sp>
      <p:sp>
        <p:nvSpPr>
          <p:cNvPr id="6" name="TextBox 5"/>
          <p:cNvSpPr txBox="1"/>
          <p:nvPr/>
        </p:nvSpPr>
        <p:spPr>
          <a:xfrm>
            <a:off x="7524328" y="1619508"/>
            <a:ext cx="1798890" cy="369332"/>
          </a:xfrm>
          <a:prstGeom prst="rect">
            <a:avLst/>
          </a:prstGeom>
          <a:noFill/>
        </p:spPr>
        <p:txBody>
          <a:bodyPr wrap="none" rtlCol="0">
            <a:spAutoFit/>
          </a:bodyPr>
          <a:lstStyle/>
          <a:p>
            <a:r>
              <a:rPr lang="tr-TR" dirty="0"/>
              <a:t>(100.000-10.000)</a:t>
            </a:r>
          </a:p>
        </p:txBody>
      </p:sp>
      <p:sp>
        <p:nvSpPr>
          <p:cNvPr id="7" name="TextBox 6"/>
          <p:cNvSpPr txBox="1"/>
          <p:nvPr/>
        </p:nvSpPr>
        <p:spPr>
          <a:xfrm>
            <a:off x="7524328" y="1916832"/>
            <a:ext cx="1752403" cy="369332"/>
          </a:xfrm>
          <a:prstGeom prst="rect">
            <a:avLst/>
          </a:prstGeom>
          <a:noFill/>
        </p:spPr>
        <p:txBody>
          <a:bodyPr wrap="none" rtlCol="0">
            <a:spAutoFit/>
          </a:bodyPr>
          <a:lstStyle/>
          <a:p>
            <a:r>
              <a:rPr lang="tr-TR" dirty="0"/>
              <a:t>(-20.000-10.000)</a:t>
            </a:r>
          </a:p>
        </p:txBody>
      </p:sp>
      <p:sp>
        <p:nvSpPr>
          <p:cNvPr id="9" name="TextBox 8"/>
          <p:cNvSpPr txBox="1"/>
          <p:nvPr/>
        </p:nvSpPr>
        <p:spPr>
          <a:xfrm>
            <a:off x="7593551" y="2708920"/>
            <a:ext cx="1798890" cy="369332"/>
          </a:xfrm>
          <a:prstGeom prst="rect">
            <a:avLst/>
          </a:prstGeom>
          <a:noFill/>
        </p:spPr>
        <p:txBody>
          <a:bodyPr wrap="none" rtlCol="0">
            <a:spAutoFit/>
          </a:bodyPr>
          <a:lstStyle/>
          <a:p>
            <a:r>
              <a:rPr lang="tr-TR" dirty="0"/>
              <a:t>(200.000-10.000)</a:t>
            </a:r>
          </a:p>
        </p:txBody>
      </p:sp>
      <p:sp>
        <p:nvSpPr>
          <p:cNvPr id="10" name="TextBox 9"/>
          <p:cNvSpPr txBox="1"/>
          <p:nvPr/>
        </p:nvSpPr>
        <p:spPr>
          <a:xfrm>
            <a:off x="7524328" y="3059668"/>
            <a:ext cx="1869423" cy="369332"/>
          </a:xfrm>
          <a:prstGeom prst="rect">
            <a:avLst/>
          </a:prstGeom>
          <a:noFill/>
        </p:spPr>
        <p:txBody>
          <a:bodyPr wrap="none" rtlCol="0">
            <a:spAutoFit/>
          </a:bodyPr>
          <a:lstStyle/>
          <a:p>
            <a:r>
              <a:rPr lang="tr-TR" dirty="0"/>
              <a:t>(-180.000-10.000)</a:t>
            </a:r>
          </a:p>
        </p:txBody>
      </p:sp>
      <p:sp>
        <p:nvSpPr>
          <p:cNvPr id="11" name="TextBox 10"/>
          <p:cNvSpPr txBox="1"/>
          <p:nvPr/>
        </p:nvSpPr>
        <p:spPr>
          <a:xfrm>
            <a:off x="7593551" y="3347700"/>
            <a:ext cx="1798890" cy="369332"/>
          </a:xfrm>
          <a:prstGeom prst="rect">
            <a:avLst/>
          </a:prstGeom>
          <a:noFill/>
        </p:spPr>
        <p:txBody>
          <a:bodyPr wrap="none" rtlCol="0">
            <a:spAutoFit/>
          </a:bodyPr>
          <a:lstStyle/>
          <a:p>
            <a:r>
              <a:rPr lang="tr-TR" dirty="0"/>
              <a:t>(100.000-10.000)</a:t>
            </a:r>
          </a:p>
        </p:txBody>
      </p:sp>
      <p:sp>
        <p:nvSpPr>
          <p:cNvPr id="12" name="TextBox 11"/>
          <p:cNvSpPr txBox="1"/>
          <p:nvPr/>
        </p:nvSpPr>
        <p:spPr>
          <a:xfrm>
            <a:off x="7593551" y="3645024"/>
            <a:ext cx="1752403" cy="369332"/>
          </a:xfrm>
          <a:prstGeom prst="rect">
            <a:avLst/>
          </a:prstGeom>
          <a:noFill/>
        </p:spPr>
        <p:txBody>
          <a:bodyPr wrap="none" rtlCol="0">
            <a:spAutoFit/>
          </a:bodyPr>
          <a:lstStyle/>
          <a:p>
            <a:r>
              <a:rPr lang="tr-TR" dirty="0"/>
              <a:t>(-20.000-10.000)</a:t>
            </a:r>
          </a:p>
        </p:txBody>
      </p:sp>
    </p:spTree>
    <p:extLst>
      <p:ext uri="{BB962C8B-B14F-4D97-AF65-F5344CB8AC3E}">
        <p14:creationId xmlns:p14="http://schemas.microsoft.com/office/powerpoint/2010/main" val="3173609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dirty="0"/>
          </a:p>
        </p:txBody>
      </p:sp>
      <p:sp>
        <p:nvSpPr>
          <p:cNvPr id="3" name="Text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2"/>
          </p:nvPr>
        </p:nvSpPr>
        <p:spPr/>
        <p:txBody>
          <a:bodyPr/>
          <a:lstStyle/>
          <a:p>
            <a:fld id="{8FF9F6D1-D1FA-4D49-BED0-40363AEE0087}" type="slidenum">
              <a:rPr lang="tr-TR" smtClean="0">
                <a:solidFill>
                  <a:prstClr val="black">
                    <a:tint val="75000"/>
                  </a:prstClr>
                </a:solidFill>
              </a:rPr>
              <a:pPr/>
              <a:t>35</a:t>
            </a:fld>
            <a:endParaRPr lang="tr-TR">
              <a:solidFill>
                <a:prstClr val="black">
                  <a:tint val="75000"/>
                </a:prstClr>
              </a:solidFill>
            </a:endParaRPr>
          </a:p>
        </p:txBody>
      </p:sp>
      <p:sp>
        <p:nvSpPr>
          <p:cNvPr id="5" name="4 Dikdörtgen"/>
          <p:cNvSpPr/>
          <p:nvPr/>
        </p:nvSpPr>
        <p:spPr>
          <a:xfrm>
            <a:off x="107504" y="1124744"/>
            <a:ext cx="8928992" cy="302433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a:solidFill>
                  <a:srgbClr val="C00000"/>
                </a:solidFill>
                <a:effectLst>
                  <a:outerShdw blurRad="38100" dist="38100" dir="2700000" algn="tl">
                    <a:srgbClr val="000000">
                      <a:alpha val="43137"/>
                    </a:srgbClr>
                  </a:outerShdw>
                </a:effectLst>
                <a:latin typeface="Harrington" pitchFamily="82" charset="0"/>
              </a:rPr>
              <a:t>TEXACO PENNZOIL ÖRNEK OLAYI</a:t>
            </a:r>
          </a:p>
        </p:txBody>
      </p:sp>
      <p:sp>
        <p:nvSpPr>
          <p:cNvPr id="6" name="3 Dikdörtgen"/>
          <p:cNvSpPr/>
          <p:nvPr/>
        </p:nvSpPr>
        <p:spPr>
          <a:xfrm>
            <a:off x="0" y="-24"/>
            <a:ext cx="9144000" cy="112476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7" name="5 Dikdörtgen"/>
          <p:cNvSpPr/>
          <p:nvPr/>
        </p:nvSpPr>
        <p:spPr>
          <a:xfrm>
            <a:off x="-1588" y="3879168"/>
            <a:ext cx="9144000" cy="309634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endParaRPr lang="tr-TR" sz="1600" b="1" dirty="0">
              <a:solidFill>
                <a:prstClr val="white"/>
              </a:solidFill>
              <a:latin typeface="Californian FB" pitchFamily="18" charset="0"/>
            </a:endParaRPr>
          </a:p>
          <a:p>
            <a:pPr algn="ctr"/>
            <a:endParaRPr lang="tr-TR" sz="1600" dirty="0">
              <a:solidFill>
                <a:prstClr val="white"/>
              </a:solidFill>
              <a:latin typeface="Californian FB" pitchFamily="18" charset="0"/>
            </a:endParaRPr>
          </a:p>
        </p:txBody>
      </p:sp>
    </p:spTree>
    <p:extLst>
      <p:ext uri="{BB962C8B-B14F-4D97-AF65-F5344CB8AC3E}">
        <p14:creationId xmlns:p14="http://schemas.microsoft.com/office/powerpoint/2010/main" val="6542285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Pennzoil’ e Karşı </a:t>
            </a:r>
          </a:p>
        </p:txBody>
      </p:sp>
      <p:sp>
        <p:nvSpPr>
          <p:cNvPr id="11" name="Content Placeholder 10"/>
          <p:cNvSpPr>
            <a:spLocks noGrp="1"/>
          </p:cNvSpPr>
          <p:nvPr>
            <p:ph idx="1"/>
          </p:nvPr>
        </p:nvSpPr>
        <p:spPr>
          <a:xfrm>
            <a:off x="251520" y="1484784"/>
            <a:ext cx="8229600" cy="4709119"/>
          </a:xfrm>
        </p:spPr>
        <p:txBody>
          <a:bodyPr>
            <a:normAutofit/>
          </a:bodyPr>
          <a:lstStyle/>
          <a:p>
            <a:pPr marL="360000" indent="0">
              <a:lnSpc>
                <a:spcPct val="170000"/>
              </a:lnSpc>
              <a:spcBef>
                <a:spcPts val="600"/>
              </a:spcBef>
              <a:spcAft>
                <a:spcPts val="600"/>
              </a:spcAft>
              <a:buNone/>
            </a:pPr>
            <a:r>
              <a:rPr lang="tr-TR" sz="1600" dirty="0">
                <a:latin typeface="Book Antiqua" pitchFamily="18" charset="0"/>
              </a:rPr>
              <a:t>1984 yılı başlarında, Pennzoil ve Getty Oil birleşme şartları üzerinde anlaştı.Ama, herhangi bir resmi belge imzalanmasından hemen önce;  Texaco, Getty’e daha iyi bir fiyattan teklifte bulundu. Getty hisselerinin büyük bir çoğunluğu kontrolünde olan Gordon Getty Pennzoil ile yaptığı anlaşmadan döndü ve Texaco’ya hisseleri sattı. Doğal olarak, Pennzoil haksızlığa uğradığı ve Pennzoil-Getty müzakerelerine yasadışı müdahale ettiği iddiasıyla Texaco’ya karşı dava açtı. 1985 sonlarına  doğru davayı Pennzoil kazandı ve ABD'de bugüne dek verilen en yüksek değerli karar olan 11.1 milyar dolar tazminatı kazandı. Texas temyiz mahkemesi sonucunda ise karar 2 milyar dolara azaltıldı ama faiz ve cezalar da hesaba katılınca 10.3 milyar dolara çıktı. Texaco CEO’su James Kinnear, Pennzoil’in bu parayı tahsil etmek istemesi durumunda, Texaco’nun iflas edeceğini söyledi. </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36</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Tree>
    <p:extLst>
      <p:ext uri="{BB962C8B-B14F-4D97-AF65-F5344CB8AC3E}">
        <p14:creationId xmlns:p14="http://schemas.microsoft.com/office/powerpoint/2010/main" val="1116527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Pennzoil’ e Karşı </a:t>
            </a:r>
          </a:p>
        </p:txBody>
      </p:sp>
      <p:sp>
        <p:nvSpPr>
          <p:cNvPr id="11" name="Content Placeholder 10"/>
          <p:cNvSpPr>
            <a:spLocks noGrp="1"/>
          </p:cNvSpPr>
          <p:nvPr>
            <p:ph idx="1"/>
          </p:nvPr>
        </p:nvSpPr>
        <p:spPr>
          <a:xfrm>
            <a:off x="467544" y="1484784"/>
            <a:ext cx="8496944" cy="4896544"/>
          </a:xfrm>
        </p:spPr>
        <p:txBody>
          <a:bodyPr>
            <a:noAutofit/>
          </a:bodyPr>
          <a:lstStyle/>
          <a:p>
            <a:pPr marL="360000" indent="0" algn="just">
              <a:lnSpc>
                <a:spcPct val="150000"/>
              </a:lnSpc>
              <a:spcBef>
                <a:spcPts val="600"/>
              </a:spcBef>
              <a:spcAft>
                <a:spcPts val="600"/>
              </a:spcAft>
              <a:buNone/>
            </a:pPr>
            <a:r>
              <a:rPr lang="tr-TR" sz="1800" dirty="0">
                <a:latin typeface="Book Antiqua" pitchFamily="18" charset="0"/>
              </a:rPr>
              <a:t>Ayrıca, Kinnear gerekirse Pennzoil’in Getty ile müzakerelerini Güvenlik ve Borsa Komisyonu yönetmeliklerine kısmen uymadığını savunarak, ABD Yüksek Mahkemesi ile savaşa girişti. 1987 başlarında, Pennzoil icraya başladı. Texaco, Penzoil’e 2 milyar dolara anlaşma teklif etti. Pennzoil başkanı Hugh Liedtke’nin danışmanları, anlaşmanın ancak 3 milyar dolar ve 5 milyar dolar arasında bir rakam olması halinde adil bir anlaşma olacağını savunuyorlar.</a:t>
            </a:r>
          </a:p>
          <a:p>
            <a:pPr marL="360000" indent="0" algn="ctr">
              <a:lnSpc>
                <a:spcPct val="150000"/>
              </a:lnSpc>
              <a:spcBef>
                <a:spcPts val="600"/>
              </a:spcBef>
              <a:spcAft>
                <a:spcPts val="600"/>
              </a:spcAft>
              <a:buNone/>
            </a:pPr>
            <a:r>
              <a:rPr lang="tr-TR" sz="2400" b="1" dirty="0">
                <a:solidFill>
                  <a:srgbClr val="FF0000"/>
                </a:solidFill>
                <a:latin typeface="Book Antiqua" pitchFamily="18" charset="0"/>
              </a:rPr>
              <a:t>Hugh Liedtke ne yapmalı?</a:t>
            </a:r>
          </a:p>
          <a:p>
            <a:pPr marL="360000" indent="0">
              <a:lnSpc>
                <a:spcPct val="150000"/>
              </a:lnSpc>
              <a:spcBef>
                <a:spcPts val="0"/>
              </a:spcBef>
              <a:buNone/>
            </a:pPr>
            <a:r>
              <a:rPr lang="tr-TR" sz="2400" dirty="0">
                <a:latin typeface="Book Antiqua" pitchFamily="18" charset="0"/>
              </a:rPr>
              <a:t>?  </a:t>
            </a:r>
            <a:r>
              <a:rPr lang="tr-TR" sz="1800" dirty="0">
                <a:latin typeface="Book Antiqua" pitchFamily="18" charset="0"/>
              </a:rPr>
              <a:t>  2 milyar dolarlık teklifi kabul etsin?</a:t>
            </a:r>
          </a:p>
          <a:p>
            <a:pPr marL="360000" indent="0">
              <a:lnSpc>
                <a:spcPct val="150000"/>
              </a:lnSpc>
              <a:spcBef>
                <a:spcPts val="0"/>
              </a:spcBef>
              <a:buNone/>
            </a:pPr>
            <a:r>
              <a:rPr lang="tr-TR" sz="2400" dirty="0">
                <a:solidFill>
                  <a:prstClr val="black"/>
                </a:solidFill>
                <a:latin typeface="Book Antiqua" pitchFamily="18" charset="0"/>
              </a:rPr>
              <a:t>?   </a:t>
            </a:r>
            <a:r>
              <a:rPr lang="tr-TR" sz="1800" dirty="0">
                <a:latin typeface="Book Antiqua" pitchFamily="18" charset="0"/>
              </a:rPr>
              <a:t>2 milyar dolarlık teklifi reddedip, 5 milyar dolarlık yeni bir teklif önersin?</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37</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Tree>
    <p:extLst>
      <p:ext uri="{BB962C8B-B14F-4D97-AF65-F5344CB8AC3E}">
        <p14:creationId xmlns:p14="http://schemas.microsoft.com/office/powerpoint/2010/main" val="33170537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Pennzoil’ e Karşı </a:t>
            </a:r>
          </a:p>
        </p:txBody>
      </p:sp>
      <p:sp>
        <p:nvSpPr>
          <p:cNvPr id="11" name="Content Placeholder 10"/>
          <p:cNvSpPr>
            <a:spLocks noGrp="1"/>
          </p:cNvSpPr>
          <p:nvPr>
            <p:ph idx="1"/>
          </p:nvPr>
        </p:nvSpPr>
        <p:spPr>
          <a:xfrm>
            <a:off x="251520" y="1484784"/>
            <a:ext cx="8229600" cy="4709119"/>
          </a:xfrm>
        </p:spPr>
        <p:txBody>
          <a:bodyPr>
            <a:normAutofit lnSpcReduction="10000"/>
          </a:bodyPr>
          <a:lstStyle/>
          <a:p>
            <a:pPr marL="360000" indent="0" algn="just">
              <a:spcBef>
                <a:spcPts val="600"/>
              </a:spcBef>
              <a:spcAft>
                <a:spcPts val="600"/>
              </a:spcAft>
              <a:buNone/>
            </a:pPr>
            <a:r>
              <a:rPr lang="tr-TR" sz="2000" dirty="0">
                <a:latin typeface="Book Antiqua" pitchFamily="18" charset="0"/>
              </a:rPr>
              <a:t>İki yöneticinin de durumları göz önüne alındığında, 50% olasılıkla Texaco müzakereyi reddeder.</a:t>
            </a:r>
          </a:p>
          <a:p>
            <a:pPr marL="360000" indent="0" algn="just">
              <a:spcBef>
                <a:spcPts val="600"/>
              </a:spcBef>
              <a:spcAft>
                <a:spcPts val="600"/>
              </a:spcAft>
              <a:buNone/>
            </a:pPr>
            <a:r>
              <a:rPr lang="tr-TR" sz="2000" dirty="0">
                <a:latin typeface="Book Antiqua" pitchFamily="18" charset="0"/>
              </a:rPr>
              <a:t>Liedtke ve danışmanları Texaco’nun 3 milyar dolarlık karşı bir teklif sunması olasılığını 5 milyar dolarlık tekifi kabul etmesi olasılığından iki kat fazla olduğunu düşünmektedir. </a:t>
            </a:r>
          </a:p>
          <a:p>
            <a:pPr marL="360000" indent="0" algn="just">
              <a:spcBef>
                <a:spcPts val="600"/>
              </a:spcBef>
              <a:spcAft>
                <a:spcPts val="600"/>
              </a:spcAft>
              <a:buNone/>
            </a:pPr>
            <a:r>
              <a:rPr lang="tr-TR" sz="2000" dirty="0">
                <a:latin typeface="Book Antiqua" pitchFamily="18" charset="0"/>
              </a:rPr>
              <a:t>Peki, Yüksek Mahkemenin kararı nasıl gerçekleşebilir?</a:t>
            </a:r>
          </a:p>
          <a:p>
            <a:pPr marL="702900" algn="just">
              <a:spcBef>
                <a:spcPts val="600"/>
              </a:spcBef>
              <a:spcAft>
                <a:spcPts val="600"/>
              </a:spcAft>
            </a:pPr>
            <a:r>
              <a:rPr lang="tr-TR" sz="2000" dirty="0">
                <a:latin typeface="Book Antiqua" pitchFamily="18" charset="0"/>
              </a:rPr>
              <a:t>Liedke,</a:t>
            </a:r>
            <a:r>
              <a:rPr lang="en-US" sz="2000" dirty="0">
                <a:latin typeface="Book Antiqua" pitchFamily="18" charset="0"/>
              </a:rPr>
              <a:t> </a:t>
            </a:r>
            <a:r>
              <a:rPr lang="tr-TR" sz="2000" dirty="0">
                <a:latin typeface="Book Antiqua" pitchFamily="18" charset="0"/>
              </a:rPr>
              <a:t>Pennzoil’in durumu nedeniyle, Yüksek Mahkemede kaybetme olasılığının % 30 olacağını düşünüyor. </a:t>
            </a:r>
          </a:p>
          <a:p>
            <a:pPr marL="702900" algn="just">
              <a:spcBef>
                <a:spcPts val="600"/>
              </a:spcBef>
              <a:spcAft>
                <a:spcPts val="600"/>
              </a:spcAft>
            </a:pPr>
            <a:r>
              <a:rPr lang="tr-TR" sz="2000" dirty="0">
                <a:latin typeface="Book Antiqua" pitchFamily="18" charset="0"/>
              </a:rPr>
              <a:t>Pennzoil olayının güçlü yanları sebebiyle, Yüksek Mahkemenin davayı olduğu gibi karara bağlamasının olasılığının % 20 olacağını düşünüyor </a:t>
            </a:r>
          </a:p>
          <a:p>
            <a:pPr marL="702900" algn="just">
              <a:spcBef>
                <a:spcPts val="600"/>
              </a:spcBef>
              <a:spcAft>
                <a:spcPts val="600"/>
              </a:spcAft>
            </a:pPr>
            <a:r>
              <a:rPr lang="tr-TR" sz="2000" dirty="0">
                <a:latin typeface="Book Antiqua" pitchFamily="18" charset="0"/>
              </a:rPr>
              <a:t>Son olarak, karar 5 milyar dolar gibi bir meblağa azaltılarak onaylanabilme olasılığı ise % 50 dir.</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38</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Tree>
    <p:extLst>
      <p:ext uri="{BB962C8B-B14F-4D97-AF65-F5344CB8AC3E}">
        <p14:creationId xmlns:p14="http://schemas.microsoft.com/office/powerpoint/2010/main" val="13327721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Pennzoil’ e Karşı </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39</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338" y="1431379"/>
            <a:ext cx="7553325" cy="473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95250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Pennzoil’ e Karşı </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40</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13" y="1340768"/>
            <a:ext cx="7877175" cy="500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20323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Stratejiler</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41</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08" y="1948433"/>
            <a:ext cx="46101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763688" y="1268760"/>
            <a:ext cx="5011821" cy="523220"/>
          </a:xfrm>
          <a:prstGeom prst="rect">
            <a:avLst/>
          </a:prstGeom>
          <a:noFill/>
        </p:spPr>
        <p:txBody>
          <a:bodyPr wrap="none" rtlCol="0">
            <a:spAutoFit/>
          </a:bodyPr>
          <a:lstStyle/>
          <a:p>
            <a:r>
              <a:rPr lang="tr-TR" sz="2800" dirty="0">
                <a:solidFill>
                  <a:prstClr val="black"/>
                </a:solidFill>
                <a:latin typeface="Bell MT" pitchFamily="18" charset="0"/>
              </a:rPr>
              <a:t>Kaç Adet Karar Stratejisi vardır?</a:t>
            </a:r>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57" y="3933056"/>
            <a:ext cx="4982691"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a:off x="4788024" y="1988840"/>
            <a:ext cx="0" cy="3960440"/>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5004048" y="2420888"/>
            <a:ext cx="43204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8" name="Straight Connector 17"/>
          <p:cNvCxnSpPr>
            <a:stCxn id="17" idx="3"/>
          </p:cNvCxnSpPr>
          <p:nvPr/>
        </p:nvCxnSpPr>
        <p:spPr>
          <a:xfrm flipV="1">
            <a:off x="5436096" y="1988840"/>
            <a:ext cx="432048" cy="6840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868144" y="1988840"/>
            <a:ext cx="2952328"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004048" y="3645024"/>
            <a:ext cx="43204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Oval 20"/>
          <p:cNvSpPr/>
          <p:nvPr/>
        </p:nvSpPr>
        <p:spPr>
          <a:xfrm>
            <a:off x="6132443" y="3645024"/>
            <a:ext cx="527789"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2" name="Straight Connector 21"/>
          <p:cNvCxnSpPr>
            <a:stCxn id="20" idx="3"/>
            <a:endCxn id="21" idx="2"/>
          </p:cNvCxnSpPr>
          <p:nvPr/>
        </p:nvCxnSpPr>
        <p:spPr>
          <a:xfrm>
            <a:off x="5436096" y="3897052"/>
            <a:ext cx="69634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21" idx="6"/>
          </p:cNvCxnSpPr>
          <p:nvPr/>
        </p:nvCxnSpPr>
        <p:spPr>
          <a:xfrm flipV="1">
            <a:off x="6660232" y="3501008"/>
            <a:ext cx="648072" cy="396044"/>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308304" y="3501008"/>
            <a:ext cx="17281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21" idx="6"/>
            <a:endCxn id="26" idx="1"/>
          </p:cNvCxnSpPr>
          <p:nvPr/>
        </p:nvCxnSpPr>
        <p:spPr>
          <a:xfrm>
            <a:off x="6660232" y="3897052"/>
            <a:ext cx="720080" cy="482378"/>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7380312" y="4163406"/>
            <a:ext cx="63370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7" name="Straight Connector 26"/>
          <p:cNvCxnSpPr>
            <a:stCxn id="26" idx="3"/>
          </p:cNvCxnSpPr>
          <p:nvPr/>
        </p:nvCxnSpPr>
        <p:spPr>
          <a:xfrm>
            <a:off x="8014014" y="4379430"/>
            <a:ext cx="302402"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316416" y="4595454"/>
            <a:ext cx="720080"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5004048" y="5070858"/>
            <a:ext cx="43204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 name="Oval 29"/>
          <p:cNvSpPr/>
          <p:nvPr/>
        </p:nvSpPr>
        <p:spPr>
          <a:xfrm>
            <a:off x="6156176" y="5070858"/>
            <a:ext cx="527789"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31" name="Straight Connector 30"/>
          <p:cNvCxnSpPr>
            <a:stCxn id="29" idx="3"/>
            <a:endCxn id="30" idx="2"/>
          </p:cNvCxnSpPr>
          <p:nvPr/>
        </p:nvCxnSpPr>
        <p:spPr>
          <a:xfrm>
            <a:off x="5436096" y="5322886"/>
            <a:ext cx="7200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30" idx="6"/>
          </p:cNvCxnSpPr>
          <p:nvPr/>
        </p:nvCxnSpPr>
        <p:spPr>
          <a:xfrm flipV="1">
            <a:off x="6683965" y="4926842"/>
            <a:ext cx="624339" cy="3960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308304" y="4926842"/>
            <a:ext cx="17281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30" idx="6"/>
            <a:endCxn id="35" idx="1"/>
          </p:cNvCxnSpPr>
          <p:nvPr/>
        </p:nvCxnSpPr>
        <p:spPr>
          <a:xfrm>
            <a:off x="6683965" y="5322886"/>
            <a:ext cx="696347" cy="482378"/>
          </a:xfrm>
          <a:prstGeom prst="line">
            <a:avLst/>
          </a:prstGeom>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7380312" y="5589240"/>
            <a:ext cx="63370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36" name="Straight Connector 35"/>
          <p:cNvCxnSpPr>
            <a:stCxn id="35" idx="3"/>
          </p:cNvCxnSpPr>
          <p:nvPr/>
        </p:nvCxnSpPr>
        <p:spPr>
          <a:xfrm flipV="1">
            <a:off x="8014014" y="5564075"/>
            <a:ext cx="302402" cy="241189"/>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8316416" y="5564075"/>
            <a:ext cx="72008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02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circle(in)">
                                      <p:cBhvr>
                                        <p:cTn id="7" dur="2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Stratejiler</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42</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
        <p:nvSpPr>
          <p:cNvPr id="2" name="TextBox 1"/>
          <p:cNvSpPr txBox="1"/>
          <p:nvPr/>
        </p:nvSpPr>
        <p:spPr>
          <a:xfrm>
            <a:off x="1763688" y="1268760"/>
            <a:ext cx="5011821" cy="523220"/>
          </a:xfrm>
          <a:prstGeom prst="rect">
            <a:avLst/>
          </a:prstGeom>
          <a:noFill/>
        </p:spPr>
        <p:txBody>
          <a:bodyPr wrap="none" rtlCol="0">
            <a:spAutoFit/>
          </a:bodyPr>
          <a:lstStyle/>
          <a:p>
            <a:r>
              <a:rPr lang="tr-TR" sz="2800" dirty="0">
                <a:solidFill>
                  <a:prstClr val="black"/>
                </a:solidFill>
                <a:latin typeface="Bell MT" pitchFamily="18" charset="0"/>
              </a:rPr>
              <a:t>Kaç Adet Karar Stratejisi vardır?</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1844824"/>
            <a:ext cx="4676775"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0527" y="4247728"/>
            <a:ext cx="6219825"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8581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Olayı Stratejileri</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43</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5085" y="3212976"/>
            <a:ext cx="7058025"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483728" y="1791980"/>
            <a:ext cx="6639382" cy="523220"/>
          </a:xfrm>
          <a:prstGeom prst="rect">
            <a:avLst/>
          </a:prstGeom>
          <a:noFill/>
        </p:spPr>
        <p:txBody>
          <a:bodyPr wrap="none" rtlCol="0">
            <a:spAutoFit/>
          </a:bodyPr>
          <a:lstStyle/>
          <a:p>
            <a:r>
              <a:rPr lang="tr-TR" sz="2800" dirty="0">
                <a:solidFill>
                  <a:srgbClr val="FF0000"/>
                </a:solidFill>
                <a:latin typeface="Bell MT" pitchFamily="18" charset="0"/>
              </a:rPr>
              <a:t>İlk Strateji:  </a:t>
            </a:r>
            <a:r>
              <a:rPr lang="tr-TR" sz="2800" dirty="0">
                <a:solidFill>
                  <a:prstClr val="black"/>
                </a:solidFill>
                <a:latin typeface="Bell MT" pitchFamily="18" charset="0"/>
              </a:rPr>
              <a:t>2 milyar dolarlık teklifi kabul et</a:t>
            </a:r>
          </a:p>
        </p:txBody>
      </p:sp>
    </p:spTree>
    <p:extLst>
      <p:ext uri="{BB962C8B-B14F-4D97-AF65-F5344CB8AC3E}">
        <p14:creationId xmlns:p14="http://schemas.microsoft.com/office/powerpoint/2010/main" val="10843508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Olayı Stratejileri</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44</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
        <p:nvSpPr>
          <p:cNvPr id="11" name="TextBox 10"/>
          <p:cNvSpPr txBox="1"/>
          <p:nvPr/>
        </p:nvSpPr>
        <p:spPr>
          <a:xfrm>
            <a:off x="611561" y="1266580"/>
            <a:ext cx="7848872" cy="954107"/>
          </a:xfrm>
          <a:prstGeom prst="rect">
            <a:avLst/>
          </a:prstGeom>
          <a:noFill/>
        </p:spPr>
        <p:txBody>
          <a:bodyPr wrap="square" rtlCol="0">
            <a:spAutoFit/>
          </a:bodyPr>
          <a:lstStyle/>
          <a:p>
            <a:r>
              <a:rPr lang="tr-TR" sz="2800" dirty="0">
                <a:solidFill>
                  <a:srgbClr val="FF0000"/>
                </a:solidFill>
                <a:latin typeface="Bell MT" pitchFamily="18" charset="0"/>
              </a:rPr>
              <a:t>İkinci Strateji:  </a:t>
            </a:r>
            <a:r>
              <a:rPr lang="tr-TR" sz="2800" dirty="0">
                <a:solidFill>
                  <a:prstClr val="black"/>
                </a:solidFill>
                <a:latin typeface="Bell MT" pitchFamily="18" charset="0"/>
              </a:rPr>
              <a:t>5 milyar dolarlık teklif yap, Texaco 3 milyar dolar önerirse reddet</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337395"/>
            <a:ext cx="7696200" cy="397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78394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Olayı Stratejileri</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45</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
        <p:nvSpPr>
          <p:cNvPr id="11" name="TextBox 10"/>
          <p:cNvSpPr txBox="1"/>
          <p:nvPr/>
        </p:nvSpPr>
        <p:spPr>
          <a:xfrm>
            <a:off x="611561" y="1266580"/>
            <a:ext cx="7848872" cy="954107"/>
          </a:xfrm>
          <a:prstGeom prst="rect">
            <a:avLst/>
          </a:prstGeom>
          <a:noFill/>
        </p:spPr>
        <p:txBody>
          <a:bodyPr wrap="square" rtlCol="0">
            <a:spAutoFit/>
          </a:bodyPr>
          <a:lstStyle/>
          <a:p>
            <a:r>
              <a:rPr lang="tr-TR" sz="2800" dirty="0">
                <a:solidFill>
                  <a:srgbClr val="FF0000"/>
                </a:solidFill>
                <a:latin typeface="Bell MT" pitchFamily="18" charset="0"/>
              </a:rPr>
              <a:t>Üçüncü Strateji:  </a:t>
            </a:r>
            <a:r>
              <a:rPr lang="tr-TR" sz="2800" dirty="0">
                <a:solidFill>
                  <a:prstClr val="black"/>
                </a:solidFill>
                <a:latin typeface="Bell MT" pitchFamily="18" charset="0"/>
              </a:rPr>
              <a:t>5 milyar dolarlık teklif yap, Texaco 3 milyar dolar önerirse kabul et</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138" y="2582763"/>
            <a:ext cx="7705725" cy="343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420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Risk Profilleri</a:t>
            </a:r>
          </a:p>
        </p:txBody>
      </p:sp>
      <p:sp>
        <p:nvSpPr>
          <p:cNvPr id="11" name="Content Placeholder 10"/>
          <p:cNvSpPr>
            <a:spLocks noGrp="1"/>
          </p:cNvSpPr>
          <p:nvPr>
            <p:ph idx="1"/>
          </p:nvPr>
        </p:nvSpPr>
        <p:spPr>
          <a:xfrm>
            <a:off x="251520" y="1772816"/>
            <a:ext cx="8229600" cy="4421087"/>
          </a:xfrm>
        </p:spPr>
        <p:txBody>
          <a:bodyPr>
            <a:normAutofit/>
          </a:bodyPr>
          <a:lstStyle/>
          <a:p>
            <a:pPr marL="360000" indent="0" algn="just">
              <a:spcBef>
                <a:spcPts val="600"/>
              </a:spcBef>
              <a:spcAft>
                <a:spcPts val="600"/>
              </a:spcAft>
              <a:buNone/>
            </a:pPr>
            <a:r>
              <a:rPr lang="tr-TR" sz="2000" dirty="0">
                <a:latin typeface="Book Antiqua" pitchFamily="18" charset="0"/>
              </a:rPr>
              <a:t>RİSK PROFİLİ: Belirli bir karar stratejisi için olası sonuçların her birinin olasılıklarını gösteren bir grafiktir.</a:t>
            </a:r>
          </a:p>
          <a:p>
            <a:pPr marL="360000" indent="0" algn="just">
              <a:spcBef>
                <a:spcPts val="600"/>
              </a:spcBef>
              <a:spcAft>
                <a:spcPts val="600"/>
              </a:spcAft>
              <a:buNone/>
            </a:pPr>
            <a:r>
              <a:rPr lang="tr-TR" sz="2000" dirty="0">
                <a:latin typeface="Book Antiqua" pitchFamily="18" charset="0"/>
              </a:rPr>
              <a:t>Not: Risk Profili verilen karar stratejisi için sonuçları temsil eden kesikli rassal bir değişken olan Y’nin bir olasılık yoğunluk fonksiyonudur.</a:t>
            </a:r>
          </a:p>
          <a:p>
            <a:pPr marL="360000" indent="0" algn="just">
              <a:spcBef>
                <a:spcPts val="600"/>
              </a:spcBef>
              <a:spcAft>
                <a:spcPts val="600"/>
              </a:spcAft>
              <a:buNone/>
            </a:pPr>
            <a:r>
              <a:rPr lang="tr-TR" sz="2000" dirty="0">
                <a:latin typeface="Book Antiqua" pitchFamily="18" charset="0"/>
              </a:rPr>
              <a:t>Kümülatif RİSK PROFİLİ: bir risk profili ile ilişkili kümülatif olasılıkları gösteren bir grafiktir.</a:t>
            </a:r>
          </a:p>
          <a:p>
            <a:pPr marL="360000" indent="0" algn="just">
              <a:spcBef>
                <a:spcPts val="600"/>
              </a:spcBef>
              <a:spcAft>
                <a:spcPts val="600"/>
              </a:spcAft>
              <a:buNone/>
            </a:pPr>
            <a:r>
              <a:rPr lang="tr-TR" sz="2000" dirty="0">
                <a:latin typeface="Book Antiqua" pitchFamily="18" charset="0"/>
              </a:rPr>
              <a:t>Not: Kümülatif risk profili, verilen karar stratejisi için sonuçları temsil eden bir kesikli rassal değişken olan Y’nin kümülatif dağılım fonksiyonudur.</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46</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Tree>
    <p:extLst>
      <p:ext uri="{BB962C8B-B14F-4D97-AF65-F5344CB8AC3E}">
        <p14:creationId xmlns:p14="http://schemas.microsoft.com/office/powerpoint/2010/main" val="5477308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Olayı Stratejileri – Risk Profili</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47</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5085" y="2204864"/>
            <a:ext cx="7058025"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483728" y="1791980"/>
            <a:ext cx="6639382" cy="523220"/>
          </a:xfrm>
          <a:prstGeom prst="rect">
            <a:avLst/>
          </a:prstGeom>
          <a:noFill/>
        </p:spPr>
        <p:txBody>
          <a:bodyPr wrap="none" rtlCol="0">
            <a:spAutoFit/>
          </a:bodyPr>
          <a:lstStyle/>
          <a:p>
            <a:r>
              <a:rPr lang="tr-TR" sz="2800" dirty="0">
                <a:solidFill>
                  <a:srgbClr val="FF0000"/>
                </a:solidFill>
                <a:latin typeface="Bell MT" pitchFamily="18" charset="0"/>
              </a:rPr>
              <a:t>İlk Strateji:  </a:t>
            </a:r>
            <a:r>
              <a:rPr lang="tr-TR" sz="2800" dirty="0">
                <a:solidFill>
                  <a:prstClr val="black"/>
                </a:solidFill>
                <a:latin typeface="Bell MT" pitchFamily="18" charset="0"/>
              </a:rPr>
              <a:t>2 milyar dolarlık teklifi kabul et</a:t>
            </a:r>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6902" y="3879373"/>
            <a:ext cx="6986208" cy="2367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35979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Olayı Stratejileri – Risk Profili</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48</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
        <p:nvSpPr>
          <p:cNvPr id="11" name="TextBox 10"/>
          <p:cNvSpPr txBox="1"/>
          <p:nvPr/>
        </p:nvSpPr>
        <p:spPr>
          <a:xfrm>
            <a:off x="611561" y="1266580"/>
            <a:ext cx="7848872" cy="954107"/>
          </a:xfrm>
          <a:prstGeom prst="rect">
            <a:avLst/>
          </a:prstGeom>
          <a:noFill/>
        </p:spPr>
        <p:txBody>
          <a:bodyPr wrap="square" rtlCol="0">
            <a:spAutoFit/>
          </a:bodyPr>
          <a:lstStyle/>
          <a:p>
            <a:r>
              <a:rPr lang="tr-TR" sz="2800" dirty="0">
                <a:solidFill>
                  <a:srgbClr val="FF0000"/>
                </a:solidFill>
                <a:latin typeface="Bell MT" pitchFamily="18" charset="0"/>
              </a:rPr>
              <a:t>İkinci Strateji:  </a:t>
            </a:r>
            <a:r>
              <a:rPr lang="tr-TR" sz="2800" dirty="0">
                <a:solidFill>
                  <a:prstClr val="black"/>
                </a:solidFill>
                <a:latin typeface="Bell MT" pitchFamily="18" charset="0"/>
              </a:rPr>
              <a:t>5 milyar dolarlık teklif yap, Texaco 3 milyar dolar önerirse reddet</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492" y="2220687"/>
            <a:ext cx="8109956" cy="3958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96408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Olayı Stratejileri – Risk Profili</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49</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
        <p:nvSpPr>
          <p:cNvPr id="11" name="TextBox 10"/>
          <p:cNvSpPr txBox="1"/>
          <p:nvPr/>
        </p:nvSpPr>
        <p:spPr>
          <a:xfrm>
            <a:off x="611561" y="1266580"/>
            <a:ext cx="7848872" cy="954107"/>
          </a:xfrm>
          <a:prstGeom prst="rect">
            <a:avLst/>
          </a:prstGeom>
          <a:noFill/>
        </p:spPr>
        <p:txBody>
          <a:bodyPr wrap="square" rtlCol="0">
            <a:spAutoFit/>
          </a:bodyPr>
          <a:lstStyle/>
          <a:p>
            <a:r>
              <a:rPr lang="tr-TR" sz="2800" dirty="0">
                <a:solidFill>
                  <a:srgbClr val="FF0000"/>
                </a:solidFill>
                <a:latin typeface="Bell MT" pitchFamily="18" charset="0"/>
              </a:rPr>
              <a:t>İkinci Strateji:  </a:t>
            </a:r>
            <a:r>
              <a:rPr lang="tr-TR" sz="2800" dirty="0">
                <a:solidFill>
                  <a:prstClr val="black"/>
                </a:solidFill>
                <a:latin typeface="Bell MT" pitchFamily="18" charset="0"/>
              </a:rPr>
              <a:t>5 milyar dolarlık teklif yap, Texaco 3 milyar dolar önerirse reddet</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220687"/>
            <a:ext cx="5442430" cy="4009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56010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Olayı Stratejileri – Risk Profili</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50</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
        <p:nvSpPr>
          <p:cNvPr id="11" name="TextBox 10"/>
          <p:cNvSpPr txBox="1"/>
          <p:nvPr/>
        </p:nvSpPr>
        <p:spPr>
          <a:xfrm>
            <a:off x="611561" y="1266580"/>
            <a:ext cx="7848872" cy="954107"/>
          </a:xfrm>
          <a:prstGeom prst="rect">
            <a:avLst/>
          </a:prstGeom>
          <a:noFill/>
        </p:spPr>
        <p:txBody>
          <a:bodyPr wrap="square" rtlCol="0">
            <a:spAutoFit/>
          </a:bodyPr>
          <a:lstStyle/>
          <a:p>
            <a:r>
              <a:rPr lang="tr-TR" sz="2800" dirty="0">
                <a:solidFill>
                  <a:srgbClr val="FF0000"/>
                </a:solidFill>
                <a:latin typeface="Bell MT" pitchFamily="18" charset="0"/>
              </a:rPr>
              <a:t>Üçüncü Strateji:  </a:t>
            </a:r>
            <a:r>
              <a:rPr lang="tr-TR" sz="2800" dirty="0">
                <a:solidFill>
                  <a:prstClr val="black"/>
                </a:solidFill>
                <a:latin typeface="Bell MT" pitchFamily="18" charset="0"/>
              </a:rPr>
              <a:t>5 milyar dolarlık teklif yap, Texaco 3 milyar dolar önerirse kabul et</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62" y="2420888"/>
            <a:ext cx="8672231"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61539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Olayı Stratejileri – Risk Profili</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51</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
        <p:nvSpPr>
          <p:cNvPr id="11" name="TextBox 10"/>
          <p:cNvSpPr txBox="1"/>
          <p:nvPr/>
        </p:nvSpPr>
        <p:spPr>
          <a:xfrm>
            <a:off x="611561" y="1266580"/>
            <a:ext cx="7848872" cy="954107"/>
          </a:xfrm>
          <a:prstGeom prst="rect">
            <a:avLst/>
          </a:prstGeom>
          <a:noFill/>
        </p:spPr>
        <p:txBody>
          <a:bodyPr wrap="square" rtlCol="0">
            <a:spAutoFit/>
          </a:bodyPr>
          <a:lstStyle/>
          <a:p>
            <a:r>
              <a:rPr lang="tr-TR" sz="2800" dirty="0">
                <a:solidFill>
                  <a:srgbClr val="FF0000"/>
                </a:solidFill>
                <a:latin typeface="Bell MT" pitchFamily="18" charset="0"/>
              </a:rPr>
              <a:t>Üçüncü Strateji:  </a:t>
            </a:r>
            <a:r>
              <a:rPr lang="tr-TR" sz="2800" dirty="0">
                <a:solidFill>
                  <a:prstClr val="black"/>
                </a:solidFill>
                <a:latin typeface="Bell MT" pitchFamily="18" charset="0"/>
              </a:rPr>
              <a:t>5 milyar dolarlık teklif yap, Texaco 3 milyar dolar önerirse kabul et</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2220687"/>
            <a:ext cx="5411762" cy="4022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1604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 Kümülatif Risk Profili</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52</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548" y="1364001"/>
            <a:ext cx="8247908" cy="5165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539552" y="1280954"/>
            <a:ext cx="4176464" cy="707886"/>
          </a:xfrm>
          <a:prstGeom prst="rect">
            <a:avLst/>
          </a:prstGeom>
          <a:solidFill>
            <a:schemeClr val="bg1"/>
          </a:solidFill>
        </p:spPr>
        <p:txBody>
          <a:bodyPr wrap="square" rtlCol="0">
            <a:spAutoFit/>
          </a:bodyPr>
          <a:lstStyle/>
          <a:p>
            <a:r>
              <a:rPr lang="tr-TR" sz="2000" dirty="0">
                <a:solidFill>
                  <a:srgbClr val="FF0000"/>
                </a:solidFill>
                <a:latin typeface="Bell MT" pitchFamily="18" charset="0"/>
              </a:rPr>
              <a:t>İlk Strateji:  </a:t>
            </a:r>
            <a:r>
              <a:rPr lang="tr-TR" sz="2000" dirty="0">
                <a:solidFill>
                  <a:prstClr val="black"/>
                </a:solidFill>
                <a:latin typeface="Bell MT" pitchFamily="18" charset="0"/>
              </a:rPr>
              <a:t>2 milyar dolarlık teklifi kabul et</a:t>
            </a:r>
          </a:p>
        </p:txBody>
      </p:sp>
    </p:spTree>
    <p:extLst>
      <p:ext uri="{BB962C8B-B14F-4D97-AF65-F5344CB8AC3E}">
        <p14:creationId xmlns:p14="http://schemas.microsoft.com/office/powerpoint/2010/main" val="15590433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 Kümülatif Risk Profili</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53</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376362"/>
            <a:ext cx="8280920" cy="5150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539552" y="1477233"/>
            <a:ext cx="4176464" cy="1015663"/>
          </a:xfrm>
          <a:prstGeom prst="rect">
            <a:avLst/>
          </a:prstGeom>
          <a:solidFill>
            <a:schemeClr val="bg1"/>
          </a:solidFill>
        </p:spPr>
        <p:txBody>
          <a:bodyPr wrap="square" rtlCol="0">
            <a:spAutoFit/>
          </a:bodyPr>
          <a:lstStyle/>
          <a:p>
            <a:r>
              <a:rPr lang="tr-TR" sz="2000" dirty="0">
                <a:solidFill>
                  <a:srgbClr val="FF0000"/>
                </a:solidFill>
                <a:latin typeface="Bell MT" pitchFamily="18" charset="0"/>
              </a:rPr>
              <a:t>İkinci Strateji:  </a:t>
            </a:r>
            <a:r>
              <a:rPr lang="tr-TR" sz="2000" dirty="0">
                <a:solidFill>
                  <a:prstClr val="black"/>
                </a:solidFill>
                <a:latin typeface="Bell MT" pitchFamily="18" charset="0"/>
              </a:rPr>
              <a:t>5 milyar dolarlık teklif yap, Texaco 3 milyar dolar önerirse reddet</a:t>
            </a:r>
          </a:p>
        </p:txBody>
      </p:sp>
    </p:spTree>
    <p:extLst>
      <p:ext uri="{BB962C8B-B14F-4D97-AF65-F5344CB8AC3E}">
        <p14:creationId xmlns:p14="http://schemas.microsoft.com/office/powerpoint/2010/main" val="5079296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881" y="1340768"/>
            <a:ext cx="8379591" cy="5112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Texaco – Kümülatif Risk Profili</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54</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
        <p:nvSpPr>
          <p:cNvPr id="17" name="TextBox 16"/>
          <p:cNvSpPr txBox="1"/>
          <p:nvPr/>
        </p:nvSpPr>
        <p:spPr>
          <a:xfrm>
            <a:off x="539552" y="1268760"/>
            <a:ext cx="4176464" cy="1015663"/>
          </a:xfrm>
          <a:prstGeom prst="rect">
            <a:avLst/>
          </a:prstGeom>
          <a:solidFill>
            <a:schemeClr val="bg1"/>
          </a:solidFill>
        </p:spPr>
        <p:txBody>
          <a:bodyPr wrap="square" rtlCol="0">
            <a:spAutoFit/>
          </a:bodyPr>
          <a:lstStyle/>
          <a:p>
            <a:r>
              <a:rPr lang="tr-TR" sz="2000" dirty="0">
                <a:solidFill>
                  <a:srgbClr val="FF0000"/>
                </a:solidFill>
                <a:latin typeface="Bell MT" pitchFamily="18" charset="0"/>
              </a:rPr>
              <a:t>Üçüncü Strateji:  </a:t>
            </a:r>
            <a:r>
              <a:rPr lang="tr-TR" sz="2000" dirty="0">
                <a:solidFill>
                  <a:prstClr val="black"/>
                </a:solidFill>
                <a:latin typeface="Bell MT" pitchFamily="18" charset="0"/>
              </a:rPr>
              <a:t>5 milyar dolarlık teklif yap, Texaco 3 milyar dolar önerirse kabul et</a:t>
            </a:r>
          </a:p>
        </p:txBody>
      </p:sp>
    </p:spTree>
    <p:extLst>
      <p:ext uri="{BB962C8B-B14F-4D97-AF65-F5344CB8AC3E}">
        <p14:creationId xmlns:p14="http://schemas.microsoft.com/office/powerpoint/2010/main" val="18156008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Duyarlılık Analizi </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55</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
        <p:nvSpPr>
          <p:cNvPr id="2" name="TextBox 1">
            <a:extLst>
              <a:ext uri="{FF2B5EF4-FFF2-40B4-BE49-F238E27FC236}">
                <a16:creationId xmlns:a16="http://schemas.microsoft.com/office/drawing/2014/main" id="{B2CCEA69-2C4F-EB4D-A2BD-2D423324F465}"/>
              </a:ext>
            </a:extLst>
          </p:cNvPr>
          <p:cNvSpPr txBox="1"/>
          <p:nvPr/>
        </p:nvSpPr>
        <p:spPr>
          <a:xfrm>
            <a:off x="486243" y="1412776"/>
            <a:ext cx="7920880" cy="4680520"/>
          </a:xfrm>
          <a:prstGeom prst="rect">
            <a:avLst/>
          </a:prstGeom>
        </p:spPr>
        <p:txBody>
          <a:bodyPr vert="horz" lIns="91440" tIns="45720" rIns="91440" bIns="45720" rtlCol="0">
            <a:normAutofit/>
          </a:bodyPr>
          <a:lstStyle>
            <a:lvl1pPr marL="360000" indent="0" algn="just">
              <a:spcBef>
                <a:spcPts val="600"/>
              </a:spcBef>
              <a:spcAft>
                <a:spcPts val="600"/>
              </a:spcAft>
              <a:buFont typeface="Arial" pitchFamily="34" charset="0"/>
              <a:buNone/>
              <a:defRPr sz="2000">
                <a:latin typeface="Book Antiqua" pitchFamily="18"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sz="1800" dirty="0" err="1"/>
              <a:t>Kararı</a:t>
            </a:r>
            <a:r>
              <a:rPr lang="en-US" sz="1800" dirty="0"/>
              <a:t> </a:t>
            </a:r>
            <a:r>
              <a:rPr lang="en-US" sz="1800" dirty="0" err="1"/>
              <a:t>uygulamadan</a:t>
            </a:r>
            <a:r>
              <a:rPr lang="en-US" sz="1800" dirty="0"/>
              <a:t> </a:t>
            </a:r>
            <a:r>
              <a:rPr lang="en-US" sz="1800" dirty="0" err="1"/>
              <a:t>önce</a:t>
            </a:r>
            <a:r>
              <a:rPr lang="en-US" sz="1800" dirty="0"/>
              <a:t>, </a:t>
            </a:r>
          </a:p>
          <a:p>
            <a:pPr marL="645750" indent="-285750">
              <a:buFont typeface="Arial" panose="020B0604020202020204" pitchFamily="34" charset="0"/>
              <a:buChar char="•"/>
            </a:pPr>
            <a:r>
              <a:rPr lang="en-US" sz="1800" dirty="0" err="1"/>
              <a:t>Verilen</a:t>
            </a:r>
            <a:r>
              <a:rPr lang="en-US" sz="1800" dirty="0"/>
              <a:t> </a:t>
            </a:r>
            <a:r>
              <a:rPr lang="en-US" sz="1800" dirty="0" err="1"/>
              <a:t>sayıların</a:t>
            </a:r>
            <a:r>
              <a:rPr lang="en-US" sz="1800" dirty="0"/>
              <a:t> </a:t>
            </a:r>
            <a:r>
              <a:rPr lang="en-US" sz="1800" dirty="0" err="1"/>
              <a:t>ve</a:t>
            </a:r>
            <a:r>
              <a:rPr lang="en-US" sz="1800" dirty="0"/>
              <a:t> </a:t>
            </a:r>
            <a:r>
              <a:rPr lang="en-US" sz="1800" dirty="0" err="1"/>
              <a:t>hesaplamaların</a:t>
            </a:r>
            <a:r>
              <a:rPr lang="en-US" sz="1800" dirty="0"/>
              <a:t> </a:t>
            </a:r>
            <a:r>
              <a:rPr lang="en-US" sz="1800" dirty="0" err="1"/>
              <a:t>düzgün</a:t>
            </a:r>
            <a:r>
              <a:rPr lang="en-US" sz="1800" dirty="0"/>
              <a:t> </a:t>
            </a:r>
            <a:r>
              <a:rPr lang="en-US" sz="1800" dirty="0" err="1"/>
              <a:t>bir</a:t>
            </a:r>
            <a:r>
              <a:rPr lang="en-US" sz="1800" dirty="0"/>
              <a:t> </a:t>
            </a:r>
            <a:r>
              <a:rPr lang="en-US" sz="1800" dirty="0" err="1"/>
              <a:t>şekilde</a:t>
            </a:r>
            <a:r>
              <a:rPr lang="en-US" sz="1800" dirty="0"/>
              <a:t> </a:t>
            </a:r>
            <a:r>
              <a:rPr lang="en-US" sz="1800" dirty="0" err="1"/>
              <a:t>yapıldığı</a:t>
            </a:r>
            <a:r>
              <a:rPr lang="en-US" sz="1800" dirty="0"/>
              <a:t> </a:t>
            </a:r>
            <a:r>
              <a:rPr lang="en-US" sz="1800" dirty="0" err="1"/>
              <a:t>kontrol</a:t>
            </a:r>
            <a:r>
              <a:rPr lang="en-US" sz="1800" dirty="0"/>
              <a:t> </a:t>
            </a:r>
            <a:r>
              <a:rPr lang="en-US" sz="1800" dirty="0" err="1"/>
              <a:t>edilmeli</a:t>
            </a:r>
            <a:endParaRPr lang="en-US" sz="1800" dirty="0"/>
          </a:p>
          <a:p>
            <a:pPr marL="645750" indent="-285750">
              <a:buFont typeface="Arial" panose="020B0604020202020204" pitchFamily="34" charset="0"/>
              <a:buChar char="•"/>
            </a:pPr>
            <a:r>
              <a:rPr lang="en-US" sz="1800" dirty="0" err="1"/>
              <a:t>Analizin</a:t>
            </a:r>
            <a:r>
              <a:rPr lang="en-US" sz="1800" dirty="0"/>
              <a:t> </a:t>
            </a:r>
            <a:r>
              <a:rPr lang="en-US" sz="1800" dirty="0" err="1"/>
              <a:t>arka</a:t>
            </a:r>
            <a:r>
              <a:rPr lang="en-US" sz="1800" dirty="0"/>
              <a:t> </a:t>
            </a:r>
            <a:r>
              <a:rPr lang="en-US" sz="1800" dirty="0" err="1"/>
              <a:t>planında</a:t>
            </a:r>
            <a:r>
              <a:rPr lang="en-US" sz="1800" dirty="0"/>
              <a:t> </a:t>
            </a:r>
            <a:r>
              <a:rPr lang="en-US" sz="1800" dirty="0" err="1"/>
              <a:t>yapılan</a:t>
            </a:r>
            <a:r>
              <a:rPr lang="en-US" sz="1800" dirty="0"/>
              <a:t> </a:t>
            </a:r>
            <a:r>
              <a:rPr lang="en-US" sz="1800" dirty="0" err="1"/>
              <a:t>varsayımlar</a:t>
            </a:r>
            <a:r>
              <a:rPr lang="en-US" sz="1800" dirty="0"/>
              <a:t> </a:t>
            </a:r>
            <a:r>
              <a:rPr lang="en-US" sz="1800" dirty="0" err="1"/>
              <a:t>tanımlanmalıdır</a:t>
            </a:r>
            <a:r>
              <a:rPr lang="en-US" sz="1800" dirty="0"/>
              <a:t>.</a:t>
            </a:r>
          </a:p>
          <a:p>
            <a:r>
              <a:rPr lang="en-US" sz="1800" dirty="0" err="1"/>
              <a:t>Duyarlılık</a:t>
            </a:r>
            <a:r>
              <a:rPr lang="en-US" sz="1800" dirty="0"/>
              <a:t> </a:t>
            </a:r>
            <a:r>
              <a:rPr lang="en-US" sz="1800" dirty="0" err="1"/>
              <a:t>Analizi</a:t>
            </a:r>
            <a:r>
              <a:rPr lang="en-US" sz="1800" dirty="0"/>
              <a:t>, </a:t>
            </a:r>
            <a:r>
              <a:rPr lang="en-US" sz="1800" dirty="0" err="1"/>
              <a:t>varsayımlar</a:t>
            </a:r>
            <a:r>
              <a:rPr lang="en-US" sz="1800" dirty="0"/>
              <a:t> </a:t>
            </a:r>
            <a:r>
              <a:rPr lang="en-US" sz="1800" dirty="0" err="1"/>
              <a:t>değiştiğinde</a:t>
            </a:r>
            <a:r>
              <a:rPr lang="en-US" sz="1800" dirty="0"/>
              <a:t> </a:t>
            </a:r>
            <a:r>
              <a:rPr lang="en-US" sz="1800" dirty="0" err="1"/>
              <a:t>karar</a:t>
            </a:r>
            <a:r>
              <a:rPr lang="en-US" sz="1800" dirty="0"/>
              <a:t> </a:t>
            </a:r>
            <a:r>
              <a:rPr lang="en-US" sz="1800" dirty="0" err="1"/>
              <a:t>modelinin</a:t>
            </a:r>
            <a:r>
              <a:rPr lang="en-US" sz="1800" dirty="0"/>
              <a:t> </a:t>
            </a:r>
            <a:r>
              <a:rPr lang="en-US" sz="1800" dirty="0" err="1"/>
              <a:t>çözümünün</a:t>
            </a:r>
            <a:r>
              <a:rPr lang="en-US" sz="1800" dirty="0"/>
              <a:t> </a:t>
            </a:r>
            <a:r>
              <a:rPr lang="en-US" sz="1800" dirty="0" err="1"/>
              <a:t>nasıl</a:t>
            </a:r>
            <a:r>
              <a:rPr lang="en-US" sz="1800" dirty="0"/>
              <a:t> </a:t>
            </a:r>
            <a:r>
              <a:rPr lang="en-US" sz="1800" dirty="0" err="1"/>
              <a:t>değiştiğini</a:t>
            </a:r>
            <a:r>
              <a:rPr lang="en-US" sz="1800" dirty="0"/>
              <a:t> </a:t>
            </a:r>
            <a:r>
              <a:rPr lang="en-US" sz="1800" dirty="0" err="1"/>
              <a:t>araştıran</a:t>
            </a:r>
            <a:r>
              <a:rPr lang="en-US" sz="1800" dirty="0"/>
              <a:t> </a:t>
            </a:r>
            <a:r>
              <a:rPr lang="en-US" sz="1800" dirty="0" err="1"/>
              <a:t>sistematik</a:t>
            </a:r>
            <a:r>
              <a:rPr lang="en-US" sz="1800" dirty="0"/>
              <a:t> </a:t>
            </a:r>
            <a:r>
              <a:rPr lang="en-US" sz="1800" dirty="0" err="1"/>
              <a:t>bir</a:t>
            </a:r>
            <a:r>
              <a:rPr lang="en-US" sz="1800" dirty="0"/>
              <a:t> </a:t>
            </a:r>
            <a:r>
              <a:rPr lang="en-US" sz="1800" dirty="0" err="1"/>
              <a:t>çalışmadır</a:t>
            </a:r>
            <a:r>
              <a:rPr lang="en-US" sz="1800" dirty="0"/>
              <a:t>.</a:t>
            </a:r>
          </a:p>
          <a:p>
            <a:pPr marL="645750" indent="-285750">
              <a:buFont typeface="Arial" panose="020B0604020202020204" pitchFamily="34" charset="0"/>
              <a:buChar char="•"/>
            </a:pPr>
            <a:r>
              <a:rPr lang="en-US" sz="1800" dirty="0" err="1"/>
              <a:t>Duyarlılık</a:t>
            </a:r>
            <a:r>
              <a:rPr lang="en-US" sz="1800" dirty="0"/>
              <a:t> </a:t>
            </a:r>
            <a:r>
              <a:rPr lang="en-US" sz="1800" dirty="0" err="1"/>
              <a:t>Analizi</a:t>
            </a:r>
            <a:r>
              <a:rPr lang="en-US" sz="1800" dirty="0"/>
              <a:t>, </a:t>
            </a:r>
            <a:r>
              <a:rPr lang="en-US" sz="1800" dirty="0" err="1"/>
              <a:t>karar</a:t>
            </a:r>
            <a:r>
              <a:rPr lang="en-US" sz="1800" dirty="0"/>
              <a:t> problem </a:t>
            </a:r>
            <a:r>
              <a:rPr lang="en-US" sz="1800" dirty="0" err="1"/>
              <a:t>dinamiklerinin</a:t>
            </a:r>
            <a:r>
              <a:rPr lang="en-US" sz="1800" dirty="0"/>
              <a:t> </a:t>
            </a:r>
            <a:r>
              <a:rPr lang="en-US" sz="1800" dirty="0" err="1"/>
              <a:t>daha</a:t>
            </a:r>
            <a:r>
              <a:rPr lang="en-US" sz="1800" dirty="0"/>
              <a:t> </a:t>
            </a:r>
            <a:r>
              <a:rPr lang="en-US" sz="1800" dirty="0" err="1"/>
              <a:t>iyi</a:t>
            </a:r>
            <a:r>
              <a:rPr lang="en-US" sz="1800" dirty="0"/>
              <a:t> </a:t>
            </a:r>
            <a:r>
              <a:rPr lang="en-US" sz="1800" dirty="0" err="1"/>
              <a:t>anlaşılmasını</a:t>
            </a:r>
            <a:r>
              <a:rPr lang="en-US" sz="1800" dirty="0"/>
              <a:t> </a:t>
            </a:r>
            <a:r>
              <a:rPr lang="en-US" sz="1800" dirty="0" err="1"/>
              <a:t>sağlar</a:t>
            </a:r>
            <a:r>
              <a:rPr lang="en-US" sz="1800" dirty="0"/>
              <a:t>.</a:t>
            </a:r>
          </a:p>
          <a:p>
            <a:pPr marL="645750" indent="-285750">
              <a:buFont typeface="Arial" panose="020B0604020202020204" pitchFamily="34" charset="0"/>
              <a:buChar char="•"/>
            </a:pPr>
            <a:r>
              <a:rPr lang="en-US" sz="1800" dirty="0" err="1"/>
              <a:t>En</a:t>
            </a:r>
            <a:r>
              <a:rPr lang="en-US" sz="1800" dirty="0"/>
              <a:t> </a:t>
            </a:r>
            <a:r>
              <a:rPr lang="en-US" sz="1800" dirty="0" err="1"/>
              <a:t>iyi</a:t>
            </a:r>
            <a:r>
              <a:rPr lang="en-US" sz="1800" dirty="0"/>
              <a:t> </a:t>
            </a:r>
            <a:r>
              <a:rPr lang="en-US" sz="1800" dirty="0" err="1"/>
              <a:t>stratejinin</a:t>
            </a:r>
            <a:r>
              <a:rPr lang="en-US" sz="1800" dirty="0"/>
              <a:t> </a:t>
            </a:r>
            <a:r>
              <a:rPr lang="en-US" sz="1800" dirty="0" err="1"/>
              <a:t>gürbüzlüğünü</a:t>
            </a:r>
            <a:r>
              <a:rPr lang="en-US" sz="1800" dirty="0"/>
              <a:t> </a:t>
            </a:r>
            <a:r>
              <a:rPr lang="en-US" sz="1800" dirty="0" err="1"/>
              <a:t>kontrol</a:t>
            </a:r>
            <a:r>
              <a:rPr lang="en-US" sz="1800" dirty="0"/>
              <a:t> </a:t>
            </a:r>
            <a:r>
              <a:rPr lang="en-US" sz="1800" dirty="0" err="1"/>
              <a:t>eder</a:t>
            </a:r>
            <a:r>
              <a:rPr lang="en-US" sz="1800" dirty="0"/>
              <a:t>. </a:t>
            </a:r>
          </a:p>
          <a:p>
            <a:pPr marL="645750" indent="-285750">
              <a:buFont typeface="Arial" panose="020B0604020202020204" pitchFamily="34" charset="0"/>
              <a:buChar char="•"/>
            </a:pPr>
            <a:r>
              <a:rPr lang="en-US" sz="1800" dirty="0" err="1"/>
              <a:t>Karar</a:t>
            </a:r>
            <a:r>
              <a:rPr lang="en-US" sz="1800" dirty="0"/>
              <a:t> </a:t>
            </a:r>
            <a:r>
              <a:rPr lang="en-US" sz="1800" dirty="0" err="1"/>
              <a:t>problemindeki</a:t>
            </a:r>
            <a:r>
              <a:rPr lang="en-US" sz="1800" dirty="0"/>
              <a:t> </a:t>
            </a:r>
            <a:r>
              <a:rPr lang="en-US" sz="1800" dirty="0" err="1"/>
              <a:t>önemli</a:t>
            </a:r>
            <a:r>
              <a:rPr lang="en-US" sz="1800" dirty="0"/>
              <a:t> </a:t>
            </a:r>
            <a:r>
              <a:rPr lang="en-US" sz="1800" dirty="0" err="1"/>
              <a:t>elemanların</a:t>
            </a:r>
            <a:r>
              <a:rPr lang="en-US" sz="1800" dirty="0"/>
              <a:t> </a:t>
            </a:r>
            <a:r>
              <a:rPr lang="en-US" sz="1800" dirty="0" err="1"/>
              <a:t>neler</a:t>
            </a:r>
            <a:r>
              <a:rPr lang="en-US" sz="1800" dirty="0"/>
              <a:t> </a:t>
            </a:r>
            <a:r>
              <a:rPr lang="en-US" sz="1800" dirty="0" err="1"/>
              <a:t>olduğunun</a:t>
            </a:r>
            <a:r>
              <a:rPr lang="en-US" sz="1800" dirty="0"/>
              <a:t> </a:t>
            </a:r>
            <a:r>
              <a:rPr lang="en-US" sz="1800" dirty="0" err="1"/>
              <a:t>belirlenmesinde</a:t>
            </a:r>
            <a:r>
              <a:rPr lang="en-US" sz="1800" dirty="0"/>
              <a:t> </a:t>
            </a:r>
            <a:r>
              <a:rPr lang="en-US" sz="1800" dirty="0" err="1"/>
              <a:t>rol</a:t>
            </a:r>
            <a:r>
              <a:rPr lang="en-US" sz="1800" dirty="0"/>
              <a:t> </a:t>
            </a:r>
            <a:r>
              <a:rPr lang="en-US" sz="1800" dirty="0" err="1"/>
              <a:t>oynar</a:t>
            </a:r>
            <a:r>
              <a:rPr lang="en-US" sz="1800" dirty="0"/>
              <a:t>.</a:t>
            </a:r>
          </a:p>
          <a:p>
            <a:endParaRPr lang="en-US" sz="1800" dirty="0"/>
          </a:p>
        </p:txBody>
      </p:sp>
    </p:spTree>
    <p:extLst>
      <p:ext uri="{BB962C8B-B14F-4D97-AF65-F5344CB8AC3E}">
        <p14:creationId xmlns:p14="http://schemas.microsoft.com/office/powerpoint/2010/main" val="40506230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Örnek Olay</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56</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
        <p:nvSpPr>
          <p:cNvPr id="2" name="TextBox 1">
            <a:extLst>
              <a:ext uri="{FF2B5EF4-FFF2-40B4-BE49-F238E27FC236}">
                <a16:creationId xmlns:a16="http://schemas.microsoft.com/office/drawing/2014/main" id="{B2CCEA69-2C4F-EB4D-A2BD-2D423324F465}"/>
              </a:ext>
            </a:extLst>
          </p:cNvPr>
          <p:cNvSpPr txBox="1"/>
          <p:nvPr/>
        </p:nvSpPr>
        <p:spPr>
          <a:xfrm>
            <a:off x="44824" y="1268760"/>
            <a:ext cx="8227611" cy="5265240"/>
          </a:xfrm>
          <a:prstGeom prst="rect">
            <a:avLst/>
          </a:prstGeom>
        </p:spPr>
        <p:txBody>
          <a:bodyPr vert="horz" lIns="91440" tIns="45720" rIns="91440" bIns="45720" rtlCol="0">
            <a:noAutofit/>
          </a:bodyPr>
          <a:lstStyle>
            <a:lvl1pPr marL="360000" indent="0" algn="just">
              <a:spcBef>
                <a:spcPts val="600"/>
              </a:spcBef>
              <a:spcAft>
                <a:spcPts val="600"/>
              </a:spcAft>
              <a:buFont typeface="Arial" pitchFamily="34" charset="0"/>
              <a:buNone/>
              <a:defRPr sz="2000">
                <a:latin typeface="Book Antiqua" pitchFamily="18"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sz="1400" dirty="0">
                <a:latin typeface="Times New Roman" panose="02020603050405020304" pitchFamily="18" charset="0"/>
                <a:cs typeface="Times New Roman" panose="02020603050405020304" pitchFamily="18" charset="0"/>
              </a:rPr>
              <a:t>Eagle </a:t>
            </a:r>
            <a:r>
              <a:rPr lang="en-US" sz="1400" dirty="0" err="1">
                <a:latin typeface="Times New Roman" panose="02020603050405020304" pitchFamily="18" charset="0"/>
                <a:cs typeface="Times New Roman" panose="02020603050405020304" pitchFamily="18" charset="0"/>
              </a:rPr>
              <a:t>Havayolları'nın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başkanı</a:t>
            </a:r>
            <a:r>
              <a:rPr lang="en-US" sz="1400" dirty="0">
                <a:latin typeface="Times New Roman" panose="02020603050405020304" pitchFamily="18" charset="0"/>
                <a:cs typeface="Times New Roman" panose="02020603050405020304" pitchFamily="18" charset="0"/>
              </a:rPr>
              <a:t> Dick Carothers, </a:t>
            </a:r>
            <a:r>
              <a:rPr lang="en-US" sz="1400" dirty="0" err="1">
                <a:latin typeface="Times New Roman" panose="02020603050405020304" pitchFamily="18" charset="0"/>
                <a:cs typeface="Times New Roman" panose="02020603050405020304" pitchFamily="18" charset="0"/>
              </a:rPr>
              <a:t>operasyonunu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genişletmek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istemektedir</a:t>
            </a:r>
            <a:r>
              <a:rPr lang="en-US" sz="1400" dirty="0">
                <a:latin typeface="Times New Roman" panose="02020603050405020304" pitchFamily="18" charset="0"/>
                <a:cs typeface="Times New Roman" panose="02020603050405020304" pitchFamily="18" charset="0"/>
              </a:rPr>
              <a:t>. Eagle </a:t>
            </a:r>
            <a:r>
              <a:rPr lang="en-US" sz="1400" dirty="0" err="1">
                <a:latin typeface="Times New Roman" panose="02020603050405020304" pitchFamily="18" charset="0"/>
                <a:cs typeface="Times New Roman" panose="02020603050405020304" pitchFamily="18" charset="0"/>
              </a:rPr>
              <a:t>havayolları</a:t>
            </a:r>
            <a:r>
              <a:rPr lang="en-US" sz="1400" dirty="0">
                <a:latin typeface="Times New Roman" panose="02020603050405020304" pitchFamily="18" charset="0"/>
                <a:cs typeface="Times New Roman" panose="02020603050405020304" pitchFamily="18" charset="0"/>
              </a:rPr>
              <a:t> 3 </a:t>
            </a:r>
            <a:r>
              <a:rPr lang="en-US" sz="1400" dirty="0" err="1">
                <a:latin typeface="Times New Roman" panose="02020603050405020304" pitchFamily="18" charset="0"/>
                <a:cs typeface="Times New Roman" panose="02020603050405020304" pitchFamily="18" charset="0"/>
              </a:rPr>
              <a:t>adet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uçak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sahibi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olup</a:t>
            </a:r>
            <a:r>
              <a:rPr lang="en-US" sz="1400" dirty="0">
                <a:latin typeface="Times New Roman" panose="02020603050405020304" pitchFamily="18" charset="0"/>
                <a:cs typeface="Times New Roman" panose="02020603050405020304" pitchFamily="18" charset="0"/>
              </a:rPr>
              <a:t>, %50 charter </a:t>
            </a:r>
            <a:r>
              <a:rPr lang="en-US" sz="1400" dirty="0" err="1">
                <a:latin typeface="Times New Roman" panose="02020603050405020304" pitchFamily="18" charset="0"/>
                <a:cs typeface="Times New Roman" panose="02020603050405020304" pitchFamily="18" charset="0"/>
              </a:rPr>
              <a:t>uçuş</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ve</a:t>
            </a:r>
            <a:r>
              <a:rPr lang="en-US" sz="1400" dirty="0">
                <a:latin typeface="Times New Roman" panose="02020603050405020304" pitchFamily="18" charset="0"/>
                <a:cs typeface="Times New Roman" panose="02020603050405020304" pitchFamily="18" charset="0"/>
              </a:rPr>
              <a:t> %50 </a:t>
            </a:r>
            <a:r>
              <a:rPr lang="en-US" sz="1400" dirty="0" err="1">
                <a:latin typeface="Times New Roman" panose="02020603050405020304" pitchFamily="18" charset="0"/>
                <a:cs typeface="Times New Roman" panose="02020603050405020304" pitchFamily="18" charset="0"/>
              </a:rPr>
              <a:t>tarifeli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uçuş</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hizmeti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sadece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ortalama</a:t>
            </a:r>
            <a:r>
              <a:rPr lang="en-US" sz="1400" dirty="0">
                <a:latin typeface="Times New Roman" panose="02020603050405020304" pitchFamily="18" charset="0"/>
                <a:cs typeface="Times New Roman" panose="02020603050405020304" pitchFamily="18" charset="0"/>
              </a:rPr>
              <a:t> 90 </a:t>
            </a:r>
            <a:r>
              <a:rPr lang="en-US" sz="1400" dirty="0" err="1">
                <a:latin typeface="Times New Roman" panose="02020603050405020304" pitchFamily="18" charset="0"/>
                <a:cs typeface="Times New Roman" panose="02020603050405020304" pitchFamily="18" charset="0"/>
              </a:rPr>
              <a:t>dakika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uçuş</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süresi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olan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sağlamaktadır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Carother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Midwest'deki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küçük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havayolu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şirketinin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uçak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sattığını</a:t>
            </a:r>
            <a:r>
              <a:rPr lang="en-US" sz="1400" dirty="0">
                <a:latin typeface="Times New Roman" panose="02020603050405020304" pitchFamily="18" charset="0"/>
                <a:cs typeface="Times New Roman" panose="02020603050405020304" pitchFamily="18" charset="0"/>
              </a:rPr>
              <a:t> (Piper </a:t>
            </a:r>
            <a:r>
              <a:rPr lang="en-US" sz="1400" dirty="0" err="1">
                <a:latin typeface="Times New Roman" panose="02020603050405020304" pitchFamily="18" charset="0"/>
                <a:cs typeface="Times New Roman" panose="02020603050405020304" pitchFamily="18" charset="0"/>
              </a:rPr>
              <a:t>Senecca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haberini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alır</a:t>
            </a:r>
            <a:r>
              <a:rPr lang="en-US" sz="1400" dirty="0">
                <a:latin typeface="Times New Roman" panose="02020603050405020304" pitchFamily="18" charset="0"/>
                <a:cs typeface="Times New Roman" panose="02020603050405020304" pitchFamily="18" charset="0"/>
              </a:rPr>
              <a:t>. </a:t>
            </a:r>
          </a:p>
          <a:p>
            <a:r>
              <a:rPr lang="en-US" sz="1400" dirty="0" err="1">
                <a:latin typeface="Times New Roman" panose="02020603050405020304" pitchFamily="18" charset="0"/>
                <a:cs typeface="Times New Roman" panose="02020603050405020304" pitchFamily="18" charset="0"/>
              </a:rPr>
              <a:t>Maliyetler</a:t>
            </a:r>
            <a:endParaRPr lang="en-US" sz="1400" dirty="0">
              <a:latin typeface="Times New Roman" panose="02020603050405020304" pitchFamily="18" charset="0"/>
              <a:cs typeface="Times New Roman" panose="02020603050405020304" pitchFamily="18" charset="0"/>
            </a:endParaRPr>
          </a:p>
          <a:p>
            <a:pPr marL="645750" indent="-285750">
              <a:buFont typeface="Arial" panose="020B0604020202020204" pitchFamily="34" charset="0"/>
              <a:buChar char="•"/>
            </a:pPr>
            <a:r>
              <a:rPr lang="en-US" sz="1400" dirty="0" err="1">
                <a:latin typeface="Times New Roman" panose="02020603050405020304" pitchFamily="18" charset="0"/>
                <a:cs typeface="Times New Roman" panose="02020603050405020304" pitchFamily="18" charset="0"/>
              </a:rPr>
              <a:t>Senecca</a:t>
            </a:r>
            <a:r>
              <a:rPr lang="en-US" sz="1400" dirty="0">
                <a:latin typeface="Times New Roman" panose="02020603050405020304" pitchFamily="18" charset="0"/>
                <a:cs typeface="Times New Roman" panose="02020603050405020304" pitchFamily="18" charset="0"/>
              </a:rPr>
              <a:t> 5 </a:t>
            </a:r>
            <a:r>
              <a:rPr lang="en-US" sz="1400" dirty="0" err="1">
                <a:latin typeface="Times New Roman" panose="02020603050405020304" pitchFamily="18" charset="0"/>
                <a:cs typeface="Times New Roman" panose="02020603050405020304" pitchFamily="18" charset="0"/>
              </a:rPr>
              <a:t>yolcu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kapasiteli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uçağı</a:t>
            </a:r>
            <a:r>
              <a:rPr lang="en-US" sz="1400" dirty="0">
                <a:latin typeface="Times New Roman" panose="02020603050405020304" pitchFamily="18" charset="0"/>
                <a:cs typeface="Times New Roman" panose="02020603050405020304" pitchFamily="18" charset="0"/>
              </a:rPr>
              <a:t> $95,000’a </a:t>
            </a:r>
            <a:r>
              <a:rPr lang="en-US" sz="1400" dirty="0" err="1">
                <a:latin typeface="Times New Roman" panose="02020603050405020304" pitchFamily="18" charset="0"/>
                <a:cs typeface="Times New Roman" panose="02020603050405020304" pitchFamily="18" charset="0"/>
              </a:rPr>
              <a:t>satmaktadır</a:t>
            </a:r>
            <a:r>
              <a:rPr lang="en-US" sz="1400" dirty="0">
                <a:latin typeface="Times New Roman" panose="02020603050405020304" pitchFamily="18" charset="0"/>
                <a:cs typeface="Times New Roman" panose="02020603050405020304" pitchFamily="18" charset="0"/>
              </a:rPr>
              <a:t>. (Carothers </a:t>
            </a:r>
            <a:r>
              <a:rPr lang="en-US" sz="1400" dirty="0" err="1">
                <a:latin typeface="Times New Roman" panose="02020603050405020304" pitchFamily="18" charset="0"/>
                <a:cs typeface="Times New Roman" panose="02020603050405020304" pitchFamily="18" charset="0"/>
              </a:rPr>
              <a:t>muhtemelen</a:t>
            </a:r>
            <a:r>
              <a:rPr lang="en-US" sz="1400" dirty="0">
                <a:latin typeface="Times New Roman" panose="02020603050405020304" pitchFamily="18" charset="0"/>
                <a:cs typeface="Times New Roman" panose="02020603050405020304" pitchFamily="18" charset="0"/>
              </a:rPr>
              <a:t> $85K ~ $90K ‘a </a:t>
            </a:r>
            <a:r>
              <a:rPr lang="en-US" sz="1400" dirty="0" err="1">
                <a:latin typeface="Times New Roman" panose="02020603050405020304" pitchFamily="18" charset="0"/>
                <a:cs typeface="Times New Roman" panose="02020603050405020304" pitchFamily="18" charset="0"/>
              </a:rPr>
              <a:t>satın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alabilir</a:t>
            </a:r>
            <a:r>
              <a:rPr lang="en-US" sz="1400" dirty="0">
                <a:latin typeface="Times New Roman" panose="02020603050405020304" pitchFamily="18" charset="0"/>
                <a:cs typeface="Times New Roman" panose="02020603050405020304" pitchFamily="18" charset="0"/>
              </a:rPr>
              <a:t>.) </a:t>
            </a:r>
          </a:p>
          <a:p>
            <a:pPr marL="64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$245/</a:t>
            </a:r>
            <a:r>
              <a:rPr lang="en-US" sz="1400" dirty="0" err="1">
                <a:latin typeface="Times New Roman" panose="02020603050405020304" pitchFamily="18" charset="0"/>
                <a:cs typeface="Times New Roman" panose="02020603050405020304" pitchFamily="18" charset="0"/>
              </a:rPr>
              <a:t>saat’lik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işletme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maliyeti</a:t>
            </a:r>
            <a:r>
              <a:rPr lang="en-US" sz="1400" dirty="0">
                <a:latin typeface="Times New Roman" panose="02020603050405020304" pitchFamily="18" charset="0"/>
                <a:cs typeface="Times New Roman" panose="02020603050405020304" pitchFamily="18" charset="0"/>
              </a:rPr>
              <a:t>; </a:t>
            </a:r>
          </a:p>
          <a:p>
            <a:pPr marL="645750" indent="-285750">
              <a:buFont typeface="Arial" panose="020B0604020202020204" pitchFamily="34" charset="0"/>
              <a:buChar char="•"/>
            </a:pPr>
            <a:r>
              <a:rPr lang="en-US" sz="1400" dirty="0" err="1">
                <a:latin typeface="Times New Roman" panose="02020603050405020304" pitchFamily="18" charset="0"/>
                <a:cs typeface="Times New Roman" panose="02020603050405020304" pitchFamily="18" charset="0"/>
              </a:rPr>
              <a:t>Yıllık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sabit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maliyeti</a:t>
            </a:r>
            <a:r>
              <a:rPr lang="en-US" sz="1400" dirty="0">
                <a:latin typeface="Times New Roman" panose="02020603050405020304" pitchFamily="18" charset="0"/>
                <a:cs typeface="Times New Roman" panose="02020603050405020304" pitchFamily="18" charset="0"/>
              </a:rPr>
              <a:t> $20000 (</a:t>
            </a:r>
            <a:r>
              <a:rPr lang="en-US" sz="1400" dirty="0" err="1">
                <a:latin typeface="Times New Roman" panose="02020603050405020304" pitchFamily="18" charset="0"/>
                <a:cs typeface="Times New Roman" panose="02020603050405020304" pitchFamily="18" charset="0"/>
              </a:rPr>
              <a:t>sigorta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gideri</a:t>
            </a:r>
            <a:r>
              <a:rPr lang="en-US" sz="1400" dirty="0">
                <a:latin typeface="Times New Roman" panose="02020603050405020304" pitchFamily="18" charset="0"/>
                <a:cs typeface="Times New Roman" panose="02020603050405020304" pitchFamily="18" charset="0"/>
              </a:rPr>
              <a:t>) </a:t>
            </a:r>
          </a:p>
          <a:p>
            <a:pPr marL="645750" indent="-285750">
              <a:buFont typeface="Arial" panose="020B0604020202020204" pitchFamily="34" charset="0"/>
              <a:buChar char="•"/>
            </a:pPr>
            <a:r>
              <a:rPr lang="en-US" sz="1400" dirty="0" err="1">
                <a:latin typeface="Times New Roman" panose="02020603050405020304" pitchFamily="18" charset="0"/>
                <a:cs typeface="Times New Roman" panose="02020603050405020304" pitchFamily="18" charset="0"/>
              </a:rPr>
              <a:t>Finansman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Masrafı</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satınalma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maliyetinin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yaklaşık</a:t>
            </a:r>
            <a:r>
              <a:rPr lang="en-US" sz="1400" dirty="0">
                <a:latin typeface="Times New Roman" panose="02020603050405020304" pitchFamily="18" charset="0"/>
                <a:cs typeface="Times New Roman" panose="02020603050405020304" pitchFamily="18" charset="0"/>
              </a:rPr>
              <a:t> %40’ı %9.5 </a:t>
            </a:r>
            <a:r>
              <a:rPr lang="en-US" sz="1400" dirty="0" err="1">
                <a:latin typeface="Times New Roman" panose="02020603050405020304" pitchFamily="18" charset="0"/>
                <a:cs typeface="Times New Roman" panose="02020603050405020304" pitchFamily="18" charset="0"/>
              </a:rPr>
              <a:t>faiz</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oranı</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ile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kredi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alınabilir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Uçak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fiyatının</a:t>
            </a:r>
            <a:r>
              <a:rPr lang="en-US" sz="1400" dirty="0">
                <a:latin typeface="Times New Roman" panose="02020603050405020304" pitchFamily="18" charset="0"/>
                <a:cs typeface="Times New Roman" panose="02020603050405020304" pitchFamily="18" charset="0"/>
              </a:rPr>
              <a:t> %30-50'sini </a:t>
            </a:r>
            <a:r>
              <a:rPr lang="en-US" sz="1400" dirty="0" err="1">
                <a:latin typeface="Times New Roman" panose="02020603050405020304" pitchFamily="18" charset="0"/>
                <a:cs typeface="Times New Roman" panose="02020603050405020304" pitchFamily="18" charset="0"/>
              </a:rPr>
              <a:t>borçlanılabilir</a:t>
            </a:r>
            <a:r>
              <a:rPr lang="en-US" sz="1400" dirty="0">
                <a:latin typeface="Times New Roman" panose="02020603050405020304" pitchFamily="18" charset="0"/>
                <a:cs typeface="Times New Roman" panose="02020603050405020304" pitchFamily="18" charset="0"/>
              </a:rPr>
              <a:t>.)</a:t>
            </a:r>
          </a:p>
          <a:p>
            <a:r>
              <a:rPr lang="en-US" sz="1400" dirty="0" err="1">
                <a:latin typeface="Times New Roman" panose="02020603050405020304" pitchFamily="18" charset="0"/>
                <a:cs typeface="Times New Roman" panose="02020603050405020304" pitchFamily="18" charset="0"/>
              </a:rPr>
              <a:t>Gelirler</a:t>
            </a:r>
            <a:endParaRPr lang="en-US" sz="1400" dirty="0">
              <a:latin typeface="Times New Roman" panose="02020603050405020304" pitchFamily="18" charset="0"/>
              <a:cs typeface="Times New Roman" panose="02020603050405020304" pitchFamily="18" charset="0"/>
            </a:endParaRPr>
          </a:p>
          <a:p>
            <a:pPr marL="702900" indent="-342900">
              <a:buAutoNum type="arabicParenR"/>
            </a:pPr>
            <a:r>
              <a:rPr lang="en-US" sz="1400" dirty="0" err="1">
                <a:latin typeface="Times New Roman" panose="02020603050405020304" pitchFamily="18" charset="0"/>
                <a:cs typeface="Times New Roman" panose="02020603050405020304" pitchFamily="18" charset="0"/>
              </a:rPr>
              <a:t>saatlik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kişi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başı</a:t>
            </a:r>
            <a:r>
              <a:rPr lang="en-US" sz="1400" dirty="0">
                <a:latin typeface="Times New Roman" panose="02020603050405020304" pitchFamily="18" charset="0"/>
                <a:cs typeface="Times New Roman" panose="02020603050405020304" pitchFamily="18" charset="0"/>
              </a:rPr>
              <a:t> 100 USD </a:t>
            </a:r>
            <a:r>
              <a:rPr lang="en-US" sz="1400" dirty="0" err="1">
                <a:latin typeface="Times New Roman" panose="02020603050405020304" pitchFamily="18" charset="0"/>
                <a:cs typeface="Times New Roman" panose="02020603050405020304" pitchFamily="18" charset="0"/>
              </a:rPr>
              <a:t>civarında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tarifeli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uçuşlar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uçaklar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ortalama</a:t>
            </a:r>
            <a:r>
              <a:rPr lang="en-US" sz="1400" dirty="0">
                <a:latin typeface="Times New Roman" panose="02020603050405020304" pitchFamily="18" charset="0"/>
                <a:cs typeface="Times New Roman" panose="02020603050405020304" pitchFamily="18" charset="0"/>
              </a:rPr>
              <a:t> %50 </a:t>
            </a:r>
            <a:r>
              <a:rPr lang="en-US" sz="1400" dirty="0" err="1">
                <a:latin typeface="Times New Roman" panose="02020603050405020304" pitchFamily="18" charset="0"/>
                <a:cs typeface="Times New Roman" panose="02020603050405020304" pitchFamily="18" charset="0"/>
              </a:rPr>
              <a:t>dolu</a:t>
            </a:r>
            <a:r>
              <a:rPr lang="en-US" sz="1400" dirty="0">
                <a:latin typeface="Times New Roman" panose="02020603050405020304" pitchFamily="18" charset="0"/>
                <a:cs typeface="Times New Roman" panose="02020603050405020304" pitchFamily="18" charset="0"/>
              </a:rPr>
              <a:t>)</a:t>
            </a:r>
          </a:p>
          <a:p>
            <a:pPr marL="702900" indent="-342900">
              <a:buAutoNum type="arabicParenR"/>
            </a:pPr>
            <a:r>
              <a:rPr lang="en-US" sz="1400" dirty="0">
                <a:latin typeface="Times New Roman" panose="02020603050405020304" pitchFamily="18" charset="0"/>
                <a:cs typeface="Times New Roman" panose="02020603050405020304" pitchFamily="18" charset="0"/>
              </a:rPr>
              <a:t>charter </a:t>
            </a:r>
            <a:r>
              <a:rPr lang="en-US" sz="1400" dirty="0" err="1">
                <a:latin typeface="Times New Roman" panose="02020603050405020304" pitchFamily="18" charset="0"/>
                <a:cs typeface="Times New Roman" panose="02020603050405020304" pitchFamily="18" charset="0"/>
              </a:rPr>
              <a:t>seferleri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saatte</a:t>
            </a:r>
            <a:r>
              <a:rPr lang="en-US" sz="1400" dirty="0">
                <a:latin typeface="Times New Roman" panose="02020603050405020304" pitchFamily="18" charset="0"/>
                <a:cs typeface="Times New Roman" panose="02020603050405020304" pitchFamily="18" charset="0"/>
              </a:rPr>
              <a:t> 300$-350$; % 50 charter </a:t>
            </a:r>
            <a:r>
              <a:rPr lang="en-US" sz="1400" dirty="0" err="1">
                <a:latin typeface="Times New Roman" panose="02020603050405020304" pitchFamily="18" charset="0"/>
                <a:cs typeface="Times New Roman" panose="02020603050405020304" pitchFamily="18" charset="0"/>
              </a:rPr>
              <a:t>uçuşu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olmak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üzere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uçağın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yılda</a:t>
            </a:r>
            <a:r>
              <a:rPr lang="en-US" sz="1400" dirty="0">
                <a:latin typeface="Times New Roman" panose="02020603050405020304" pitchFamily="18" charset="0"/>
                <a:cs typeface="Times New Roman" panose="02020603050405020304" pitchFamily="18" charset="0"/>
              </a:rPr>
              <a:t> 800~1000 </a:t>
            </a:r>
            <a:r>
              <a:rPr lang="en-US" sz="1400" dirty="0" err="1">
                <a:latin typeface="Times New Roman" panose="02020603050405020304" pitchFamily="18" charset="0"/>
                <a:cs typeface="Times New Roman" panose="02020603050405020304" pitchFamily="18" charset="0"/>
              </a:rPr>
              <a:t>saat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uçuş</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yapması</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beklenmektedir</a:t>
            </a:r>
            <a:r>
              <a:rPr lang="en-US" sz="1400" dirty="0">
                <a:latin typeface="Times New Roman" panose="02020603050405020304" pitchFamily="18" charset="0"/>
                <a:cs typeface="Times New Roman" panose="02020603050405020304" pitchFamily="18" charset="0"/>
              </a:rPr>
              <a:t>.</a:t>
            </a:r>
          </a:p>
          <a:p>
            <a:pPr marL="702900" indent="-342900">
              <a:buAutoNum type="arabicParenR"/>
            </a:pPr>
            <a:r>
              <a:rPr lang="en-US" sz="1400" dirty="0">
                <a:latin typeface="Times New Roman" panose="02020603050405020304" pitchFamily="18" charset="0"/>
                <a:cs typeface="Times New Roman" panose="02020603050405020304" pitchFamily="18" charset="0"/>
              </a:rPr>
              <a:t>Carothers, </a:t>
            </a:r>
            <a:r>
              <a:rPr lang="en-US" sz="1400" dirty="0" err="1">
                <a:latin typeface="Times New Roman" panose="02020603050405020304" pitchFamily="18" charset="0"/>
                <a:cs typeface="Times New Roman" panose="02020603050405020304" pitchFamily="18" charset="0"/>
              </a:rPr>
              <a:t>nakit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parasını</a:t>
            </a:r>
            <a:r>
              <a:rPr lang="en-US" sz="1400" dirty="0">
                <a:latin typeface="Times New Roman" panose="02020603050405020304" pitchFamily="18" charset="0"/>
                <a:cs typeface="Times New Roman" panose="02020603050405020304" pitchFamily="18" charset="0"/>
              </a:rPr>
              <a:t> her zaman% 8 </a:t>
            </a:r>
            <a:r>
              <a:rPr lang="en-US" sz="1400" dirty="0" err="1">
                <a:latin typeface="Times New Roman" panose="02020603050405020304" pitchFamily="18" charset="0"/>
                <a:cs typeface="Times New Roman" panose="02020603050405020304" pitchFamily="18" charset="0"/>
              </a:rPr>
              <a:t>yıllık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faiz</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oranıyla</a:t>
            </a:r>
            <a:r>
              <a:rPr lang="en-US" sz="1400" dirty="0">
                <a:latin typeface="Times New Roman" panose="02020603050405020304" pitchFamily="18" charset="0"/>
                <a:cs typeface="Times New Roman" panose="02020603050405020304" pitchFamily="18" charset="0"/>
              </a:rPr>
              <a:t> para </a:t>
            </a:r>
            <a:r>
              <a:rPr lang="en-US" sz="1400" dirty="0" err="1">
                <a:latin typeface="Times New Roman" panose="02020603050405020304" pitchFamily="18" charset="0"/>
                <a:cs typeface="Times New Roman" panose="02020603050405020304" pitchFamily="18" charset="0"/>
              </a:rPr>
              <a:t>piyasasına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yatırım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yapabilir</a:t>
            </a:r>
            <a:r>
              <a:rPr lang="en-US" sz="1400" dirty="0">
                <a:latin typeface="Times New Roman" panose="02020603050405020304" pitchFamily="18" charset="0"/>
                <a:cs typeface="Times New Roman" panose="02020603050405020304" pitchFamily="18" charset="0"/>
              </a:rPr>
              <a:t>.</a:t>
            </a:r>
          </a:p>
          <a:p>
            <a:pPr marL="702900" indent="-342900">
              <a:buFont typeface="Arial" pitchFamily="34" charset="0"/>
              <a:buAutoNum type="arabicParenR"/>
            </a:pPr>
            <a:r>
              <a:rPr lang="en-US" sz="1400" dirty="0" err="1">
                <a:latin typeface="Times New Roman" panose="02020603050405020304" pitchFamily="18" charset="0"/>
                <a:cs typeface="Times New Roman" panose="02020603050405020304" pitchFamily="18" charset="0"/>
              </a:rPr>
              <a:t>Eğer</a:t>
            </a:r>
            <a:r>
              <a:rPr lang="en-US" sz="1400" dirty="0">
                <a:latin typeface="Times New Roman" panose="02020603050405020304" pitchFamily="18" charset="0"/>
                <a:cs typeface="Times New Roman" panose="02020603050405020304" pitchFamily="18" charset="0"/>
              </a:rPr>
              <a:t> Eagle </a:t>
            </a:r>
            <a:r>
              <a:rPr lang="en-US" sz="1400" dirty="0" err="1">
                <a:latin typeface="Times New Roman" panose="02020603050405020304" pitchFamily="18" charset="0"/>
                <a:cs typeface="Times New Roman" panose="02020603050405020304" pitchFamily="18" charset="0"/>
              </a:rPr>
              <a:t>havayolları</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uçağı</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yıl</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içerisinde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satın</a:t>
            </a:r>
            <a:r>
              <a:rPr lang="en-US" sz="1400" dirty="0">
                <a:latin typeface="Times New Roman" panose="02020603050405020304" pitchFamily="18" charset="0"/>
                <a:cs typeface="Times New Roman" panose="02020603050405020304" pitchFamily="18" charset="0"/>
              </a:rPr>
              <a:t> alma </a:t>
            </a:r>
            <a:r>
              <a:rPr lang="en-US" sz="1400" dirty="0" err="1">
                <a:latin typeface="Times New Roman" panose="02020603050405020304" pitchFamily="18" charset="0"/>
                <a:cs typeface="Times New Roman" panose="02020603050405020304" pitchFamily="18" charset="0"/>
              </a:rPr>
              <a:t>seçeneği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ile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kiralayabilir</a:t>
            </a:r>
            <a:r>
              <a:rPr lang="en-US" sz="1400" dirty="0">
                <a:latin typeface="Times New Roman" panose="02020603050405020304" pitchFamily="18" charset="0"/>
                <a:cs typeface="Times New Roman" panose="02020603050405020304" pitchFamily="18" charset="0"/>
              </a:rPr>
              <a:t> ($2500~$4000) </a:t>
            </a:r>
          </a:p>
          <a:p>
            <a:pPr marL="702900" indent="-342900">
              <a:buAutoNum type="arabicParenR"/>
            </a:pP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67839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a:extLst>
              <a:ext uri="{FF2B5EF4-FFF2-40B4-BE49-F238E27FC236}">
                <a16:creationId xmlns:a16="http://schemas.microsoft.com/office/drawing/2014/main" id="{6DCC1610-DC06-4449-882C-33BF98658B4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03" eaLnBrk="0" hangingPunct="0">
              <a:defRPr sz="2404">
                <a:solidFill>
                  <a:schemeClr val="tx1"/>
                </a:solidFill>
                <a:latin typeface="Times New Roman" panose="02020603050405020304" pitchFamily="18" charset="0"/>
              </a:defRPr>
            </a:lvl1pPr>
            <a:lvl2pPr marL="714346" indent="-274749" defTabSz="914303" eaLnBrk="0" hangingPunct="0">
              <a:defRPr sz="2404">
                <a:solidFill>
                  <a:schemeClr val="tx1"/>
                </a:solidFill>
                <a:latin typeface="Times New Roman" panose="02020603050405020304" pitchFamily="18" charset="0"/>
              </a:defRPr>
            </a:lvl2pPr>
            <a:lvl3pPr marL="1098995" indent="-219799" defTabSz="914303" eaLnBrk="0" hangingPunct="0">
              <a:defRPr sz="2404">
                <a:solidFill>
                  <a:schemeClr val="tx1"/>
                </a:solidFill>
                <a:latin typeface="Times New Roman" panose="02020603050405020304" pitchFamily="18" charset="0"/>
              </a:defRPr>
            </a:lvl3pPr>
            <a:lvl4pPr marL="1538592" indent="-219799" defTabSz="914303" eaLnBrk="0" hangingPunct="0">
              <a:defRPr sz="2404">
                <a:solidFill>
                  <a:schemeClr val="tx1"/>
                </a:solidFill>
                <a:latin typeface="Times New Roman" panose="02020603050405020304" pitchFamily="18" charset="0"/>
              </a:defRPr>
            </a:lvl4pPr>
            <a:lvl5pPr marL="1978190" indent="-219799" defTabSz="914303" eaLnBrk="0" hangingPunct="0">
              <a:defRPr sz="2404">
                <a:solidFill>
                  <a:schemeClr val="tx1"/>
                </a:solidFill>
                <a:latin typeface="Times New Roman" panose="02020603050405020304" pitchFamily="18" charset="0"/>
              </a:defRPr>
            </a:lvl5pPr>
            <a:lvl6pPr marL="2417788" indent="-219799" defTabSz="914303" eaLnBrk="0" fontAlgn="base" hangingPunct="0">
              <a:spcBef>
                <a:spcPct val="0"/>
              </a:spcBef>
              <a:spcAft>
                <a:spcPct val="0"/>
              </a:spcAft>
              <a:defRPr sz="2404">
                <a:solidFill>
                  <a:schemeClr val="tx1"/>
                </a:solidFill>
                <a:latin typeface="Times New Roman" panose="02020603050405020304" pitchFamily="18" charset="0"/>
              </a:defRPr>
            </a:lvl6pPr>
            <a:lvl7pPr marL="2857386" indent="-219799" defTabSz="914303" eaLnBrk="0" fontAlgn="base" hangingPunct="0">
              <a:spcBef>
                <a:spcPct val="0"/>
              </a:spcBef>
              <a:spcAft>
                <a:spcPct val="0"/>
              </a:spcAft>
              <a:defRPr sz="2404">
                <a:solidFill>
                  <a:schemeClr val="tx1"/>
                </a:solidFill>
                <a:latin typeface="Times New Roman" panose="02020603050405020304" pitchFamily="18" charset="0"/>
              </a:defRPr>
            </a:lvl7pPr>
            <a:lvl8pPr marL="3296984" indent="-219799" defTabSz="914303" eaLnBrk="0" fontAlgn="base" hangingPunct="0">
              <a:spcBef>
                <a:spcPct val="0"/>
              </a:spcBef>
              <a:spcAft>
                <a:spcPct val="0"/>
              </a:spcAft>
              <a:defRPr sz="2404">
                <a:solidFill>
                  <a:schemeClr val="tx1"/>
                </a:solidFill>
                <a:latin typeface="Times New Roman" panose="02020603050405020304" pitchFamily="18" charset="0"/>
              </a:defRPr>
            </a:lvl8pPr>
            <a:lvl9pPr marL="3736581" indent="-219799" defTabSz="914303" eaLnBrk="0" fontAlgn="base" hangingPunct="0">
              <a:spcBef>
                <a:spcPct val="0"/>
              </a:spcBef>
              <a:spcAft>
                <a:spcPct val="0"/>
              </a:spcAft>
              <a:defRPr sz="2404">
                <a:solidFill>
                  <a:schemeClr val="tx1"/>
                </a:solidFill>
                <a:latin typeface="Times New Roman" panose="02020603050405020304" pitchFamily="18" charset="0"/>
              </a:defRPr>
            </a:lvl9pPr>
          </a:lstStyle>
          <a:p>
            <a:pPr eaLnBrk="1" hangingPunct="1"/>
            <a:fld id="{3BE73825-4DAE-4445-893D-F5C55B1C5124}" type="slidenum">
              <a:rPr lang="en-US" altLang="tr-TR" sz="1154">
                <a:latin typeface="Arial Black" panose="020B0604020202020204" pitchFamily="34" charset="0"/>
              </a:rPr>
              <a:pPr eaLnBrk="1" hangingPunct="1"/>
              <a:t>57</a:t>
            </a:fld>
            <a:endParaRPr lang="en-US" altLang="tr-TR" sz="1154">
              <a:latin typeface="Arial Black" panose="020B0604020202020204" pitchFamily="34" charset="0"/>
            </a:endParaRPr>
          </a:p>
        </p:txBody>
      </p:sp>
      <p:grpSp>
        <p:nvGrpSpPr>
          <p:cNvPr id="11267" name="Group 111">
            <a:extLst>
              <a:ext uri="{FF2B5EF4-FFF2-40B4-BE49-F238E27FC236}">
                <a16:creationId xmlns:a16="http://schemas.microsoft.com/office/drawing/2014/main" id="{C0E6968D-9C86-C142-B1C9-A559F7C440B4}"/>
              </a:ext>
            </a:extLst>
          </p:cNvPr>
          <p:cNvGrpSpPr>
            <a:grpSpLocks/>
          </p:cNvGrpSpPr>
          <p:nvPr/>
        </p:nvGrpSpPr>
        <p:grpSpPr bwMode="auto">
          <a:xfrm>
            <a:off x="850700" y="1465319"/>
            <a:ext cx="7410547" cy="4202109"/>
            <a:chOff x="453" y="960"/>
            <a:chExt cx="4855" cy="2753"/>
          </a:xfrm>
        </p:grpSpPr>
        <p:sp>
          <p:nvSpPr>
            <p:cNvPr id="11269" name="Rectangle 96">
              <a:extLst>
                <a:ext uri="{FF2B5EF4-FFF2-40B4-BE49-F238E27FC236}">
                  <a16:creationId xmlns:a16="http://schemas.microsoft.com/office/drawing/2014/main" id="{91BCCB87-1961-EA48-A53B-AD443A574B54}"/>
                </a:ext>
              </a:extLst>
            </p:cNvPr>
            <p:cNvSpPr>
              <a:spLocks noChangeArrowheads="1"/>
            </p:cNvSpPr>
            <p:nvPr/>
          </p:nvSpPr>
          <p:spPr bwMode="auto">
            <a:xfrm>
              <a:off x="453" y="1301"/>
              <a:ext cx="4855" cy="2412"/>
            </a:xfrm>
            <a:prstGeom prst="rect">
              <a:avLst/>
            </a:prstGeom>
            <a:solidFill>
              <a:schemeClr val="bg1"/>
            </a:solidFill>
            <a:ln w="9525">
              <a:solidFill>
                <a:srgbClr val="0066FF"/>
              </a:solidFill>
              <a:miter lim="800000"/>
              <a:headEnd/>
              <a:tailEnd/>
            </a:ln>
          </p:spPr>
          <p:txBody>
            <a:bodyPr wrap="none" anchor="ctr"/>
            <a:lstStyle>
              <a:lvl1pPr eaLnBrk="0" hangingPunct="0">
                <a:defRPr sz="2500">
                  <a:solidFill>
                    <a:schemeClr val="tx1"/>
                  </a:solidFill>
                  <a:latin typeface="Times New Roman" panose="02020603050405020304" pitchFamily="18" charset="0"/>
                </a:defRPr>
              </a:lvl1pPr>
              <a:lvl2pPr marL="742950" indent="-285750" eaLnBrk="0" hangingPunct="0">
                <a:defRPr sz="2500">
                  <a:solidFill>
                    <a:schemeClr val="tx1"/>
                  </a:solidFill>
                  <a:latin typeface="Times New Roman" panose="02020603050405020304" pitchFamily="18" charset="0"/>
                </a:defRPr>
              </a:lvl2pPr>
              <a:lvl3pPr marL="1143000" indent="-228600" eaLnBrk="0" hangingPunct="0">
                <a:defRPr sz="2500">
                  <a:solidFill>
                    <a:schemeClr val="tx1"/>
                  </a:solidFill>
                  <a:latin typeface="Times New Roman" panose="02020603050405020304" pitchFamily="18" charset="0"/>
                </a:defRPr>
              </a:lvl3pPr>
              <a:lvl4pPr marL="1600200" indent="-228600" eaLnBrk="0" hangingPunct="0">
                <a:defRPr sz="2500">
                  <a:solidFill>
                    <a:schemeClr val="tx1"/>
                  </a:solidFill>
                  <a:latin typeface="Times New Roman" panose="02020603050405020304" pitchFamily="18" charset="0"/>
                </a:defRPr>
              </a:lvl4pPr>
              <a:lvl5pPr marL="2057400" indent="-228600" eaLnBrk="0" hangingPunct="0">
                <a:defRPr sz="25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endParaRPr lang="tr-TR" altLang="tr-TR" sz="2404"/>
            </a:p>
          </p:txBody>
        </p:sp>
        <p:sp>
          <p:nvSpPr>
            <p:cNvPr id="11270" name="Rectangle 8">
              <a:extLst>
                <a:ext uri="{FF2B5EF4-FFF2-40B4-BE49-F238E27FC236}">
                  <a16:creationId xmlns:a16="http://schemas.microsoft.com/office/drawing/2014/main" id="{72B1C1AA-AF4F-884F-B6C5-F2CF4D31EEBB}"/>
                </a:ext>
              </a:extLst>
            </p:cNvPr>
            <p:cNvSpPr>
              <a:spLocks noChangeArrowheads="1"/>
            </p:cNvSpPr>
            <p:nvPr/>
          </p:nvSpPr>
          <p:spPr bwMode="auto">
            <a:xfrm>
              <a:off x="560" y="1385"/>
              <a:ext cx="37"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 </a:t>
              </a:r>
            </a:p>
          </p:txBody>
        </p:sp>
        <p:sp>
          <p:nvSpPr>
            <p:cNvPr id="11271" name="Rectangle 9">
              <a:extLst>
                <a:ext uri="{FF2B5EF4-FFF2-40B4-BE49-F238E27FC236}">
                  <a16:creationId xmlns:a16="http://schemas.microsoft.com/office/drawing/2014/main" id="{F9B36218-0982-404C-8285-1F3B9AC9CFE1}"/>
                </a:ext>
              </a:extLst>
            </p:cNvPr>
            <p:cNvSpPr>
              <a:spLocks noChangeArrowheads="1"/>
            </p:cNvSpPr>
            <p:nvPr/>
          </p:nvSpPr>
          <p:spPr bwMode="auto">
            <a:xfrm>
              <a:off x="595" y="1346"/>
              <a:ext cx="564"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b="1" dirty="0" err="1">
                  <a:solidFill>
                    <a:srgbClr val="0066FF"/>
                  </a:solidFill>
                </a:rPr>
                <a:t>Değişken</a:t>
              </a:r>
              <a:endParaRPr lang="en-US" altLang="tr-TR" sz="1731" dirty="0">
                <a:solidFill>
                  <a:srgbClr val="0066FF"/>
                </a:solidFill>
              </a:endParaRPr>
            </a:p>
          </p:txBody>
        </p:sp>
        <p:sp>
          <p:nvSpPr>
            <p:cNvPr id="11272" name="Rectangle 11">
              <a:extLst>
                <a:ext uri="{FF2B5EF4-FFF2-40B4-BE49-F238E27FC236}">
                  <a16:creationId xmlns:a16="http://schemas.microsoft.com/office/drawing/2014/main" id="{33C124FB-FAAC-9F48-A73C-EC4C8BC5D386}"/>
                </a:ext>
              </a:extLst>
            </p:cNvPr>
            <p:cNvSpPr>
              <a:spLocks noChangeArrowheads="1"/>
            </p:cNvSpPr>
            <p:nvPr/>
          </p:nvSpPr>
          <p:spPr bwMode="auto">
            <a:xfrm>
              <a:off x="2141" y="1346"/>
              <a:ext cx="778"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b="1" dirty="0" err="1">
                  <a:solidFill>
                    <a:srgbClr val="0066FF"/>
                  </a:solidFill>
                </a:rPr>
                <a:t>Temel</a:t>
              </a:r>
              <a:r>
                <a:rPr lang="en-US" altLang="tr-TR" sz="1731" b="1" dirty="0">
                  <a:solidFill>
                    <a:srgbClr val="0066FF"/>
                  </a:solidFill>
                </a:rPr>
                <a:t> </a:t>
              </a:r>
              <a:r>
                <a:rPr lang="en-US" altLang="tr-TR" sz="1731" b="1" dirty="0" err="1">
                  <a:solidFill>
                    <a:srgbClr val="0066FF"/>
                  </a:solidFill>
                </a:rPr>
                <a:t>Değer</a:t>
              </a:r>
              <a:endParaRPr lang="en-US" altLang="tr-TR" sz="1731" dirty="0">
                <a:solidFill>
                  <a:srgbClr val="0066FF"/>
                </a:solidFill>
              </a:endParaRPr>
            </a:p>
          </p:txBody>
        </p:sp>
        <p:sp>
          <p:nvSpPr>
            <p:cNvPr id="11273" name="Rectangle 13">
              <a:extLst>
                <a:ext uri="{FF2B5EF4-FFF2-40B4-BE49-F238E27FC236}">
                  <a16:creationId xmlns:a16="http://schemas.microsoft.com/office/drawing/2014/main" id="{62D5F5EB-23BA-A045-ABB1-E24E91E2E6C4}"/>
                </a:ext>
              </a:extLst>
            </p:cNvPr>
            <p:cNvSpPr>
              <a:spLocks noChangeArrowheads="1"/>
            </p:cNvSpPr>
            <p:nvPr/>
          </p:nvSpPr>
          <p:spPr bwMode="auto">
            <a:xfrm>
              <a:off x="3206" y="1346"/>
              <a:ext cx="511"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b="1" dirty="0">
                  <a:solidFill>
                    <a:srgbClr val="0066FF"/>
                  </a:solidFill>
                </a:rPr>
                <a:t>Alt </a:t>
              </a:r>
              <a:r>
                <a:rPr lang="en-US" altLang="tr-TR" sz="1731" b="1" dirty="0" err="1">
                  <a:solidFill>
                    <a:srgbClr val="0066FF"/>
                  </a:solidFill>
                </a:rPr>
                <a:t>sınır</a:t>
              </a:r>
              <a:endParaRPr lang="en-US" altLang="tr-TR" sz="1731" dirty="0">
                <a:solidFill>
                  <a:srgbClr val="0066FF"/>
                </a:solidFill>
              </a:endParaRPr>
            </a:p>
          </p:txBody>
        </p:sp>
        <p:sp>
          <p:nvSpPr>
            <p:cNvPr id="11274" name="Rectangle 14">
              <a:extLst>
                <a:ext uri="{FF2B5EF4-FFF2-40B4-BE49-F238E27FC236}">
                  <a16:creationId xmlns:a16="http://schemas.microsoft.com/office/drawing/2014/main" id="{98AD9BFE-3492-4242-B465-164AD608C38E}"/>
                </a:ext>
              </a:extLst>
            </p:cNvPr>
            <p:cNvSpPr>
              <a:spLocks noChangeArrowheads="1"/>
            </p:cNvSpPr>
            <p:nvPr/>
          </p:nvSpPr>
          <p:spPr bwMode="auto">
            <a:xfrm>
              <a:off x="4032" y="1382"/>
              <a:ext cx="37"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b="1">
                  <a:solidFill>
                    <a:srgbClr val="0066FF"/>
                  </a:solidFill>
                </a:rPr>
                <a:t> </a:t>
              </a:r>
              <a:endParaRPr lang="en-US" altLang="tr-TR" sz="1731">
                <a:solidFill>
                  <a:srgbClr val="0066FF"/>
                </a:solidFill>
              </a:endParaRPr>
            </a:p>
          </p:txBody>
        </p:sp>
        <p:sp>
          <p:nvSpPr>
            <p:cNvPr id="11275" name="Rectangle 15">
              <a:extLst>
                <a:ext uri="{FF2B5EF4-FFF2-40B4-BE49-F238E27FC236}">
                  <a16:creationId xmlns:a16="http://schemas.microsoft.com/office/drawing/2014/main" id="{9C67EBB3-6D6B-C841-B187-9B28558DF8CA}"/>
                </a:ext>
              </a:extLst>
            </p:cNvPr>
            <p:cNvSpPr>
              <a:spLocks noChangeArrowheads="1"/>
            </p:cNvSpPr>
            <p:nvPr/>
          </p:nvSpPr>
          <p:spPr bwMode="auto">
            <a:xfrm>
              <a:off x="4392" y="1346"/>
              <a:ext cx="552"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b="1" dirty="0" err="1">
                  <a:solidFill>
                    <a:srgbClr val="0066FF"/>
                  </a:solidFill>
                </a:rPr>
                <a:t>Üst</a:t>
              </a:r>
              <a:r>
                <a:rPr lang="en-US" altLang="tr-TR" sz="1731" b="1" dirty="0">
                  <a:solidFill>
                    <a:srgbClr val="0066FF"/>
                  </a:solidFill>
                </a:rPr>
                <a:t> </a:t>
              </a:r>
              <a:r>
                <a:rPr lang="en-US" altLang="tr-TR" sz="1731" b="1" dirty="0" err="1">
                  <a:solidFill>
                    <a:srgbClr val="0066FF"/>
                  </a:solidFill>
                </a:rPr>
                <a:t>Sınır</a:t>
              </a:r>
              <a:endParaRPr lang="en-US" altLang="tr-TR" sz="1731" dirty="0">
                <a:solidFill>
                  <a:srgbClr val="0066FF"/>
                </a:solidFill>
              </a:endParaRPr>
            </a:p>
          </p:txBody>
        </p:sp>
        <p:sp>
          <p:nvSpPr>
            <p:cNvPr id="11276" name="Rectangle 17">
              <a:extLst>
                <a:ext uri="{FF2B5EF4-FFF2-40B4-BE49-F238E27FC236}">
                  <a16:creationId xmlns:a16="http://schemas.microsoft.com/office/drawing/2014/main" id="{26A1F96C-0E66-2444-BDDE-BD50176D6A2B}"/>
                </a:ext>
              </a:extLst>
            </p:cNvPr>
            <p:cNvSpPr>
              <a:spLocks noChangeArrowheads="1"/>
            </p:cNvSpPr>
            <p:nvPr/>
          </p:nvSpPr>
          <p:spPr bwMode="auto">
            <a:xfrm>
              <a:off x="560" y="1583"/>
              <a:ext cx="73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Hours flown</a:t>
              </a:r>
            </a:p>
          </p:txBody>
        </p:sp>
        <p:sp>
          <p:nvSpPr>
            <p:cNvPr id="11277" name="Rectangle 19">
              <a:extLst>
                <a:ext uri="{FF2B5EF4-FFF2-40B4-BE49-F238E27FC236}">
                  <a16:creationId xmlns:a16="http://schemas.microsoft.com/office/drawing/2014/main" id="{E06D7F6F-C6C2-664D-9325-3A321E7A1909}"/>
                </a:ext>
              </a:extLst>
            </p:cNvPr>
            <p:cNvSpPr>
              <a:spLocks noChangeArrowheads="1"/>
            </p:cNvSpPr>
            <p:nvPr/>
          </p:nvSpPr>
          <p:spPr bwMode="auto">
            <a:xfrm>
              <a:off x="2285" y="1596"/>
              <a:ext cx="21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800</a:t>
              </a:r>
            </a:p>
          </p:txBody>
        </p:sp>
        <p:sp>
          <p:nvSpPr>
            <p:cNvPr id="11278" name="Rectangle 21">
              <a:extLst>
                <a:ext uri="{FF2B5EF4-FFF2-40B4-BE49-F238E27FC236}">
                  <a16:creationId xmlns:a16="http://schemas.microsoft.com/office/drawing/2014/main" id="{9BAE6676-85CF-F74C-A002-5AA29D6ABED8}"/>
                </a:ext>
              </a:extLst>
            </p:cNvPr>
            <p:cNvSpPr>
              <a:spLocks noChangeArrowheads="1"/>
            </p:cNvSpPr>
            <p:nvPr/>
          </p:nvSpPr>
          <p:spPr bwMode="auto">
            <a:xfrm>
              <a:off x="3454" y="1595"/>
              <a:ext cx="21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500</a:t>
              </a:r>
            </a:p>
          </p:txBody>
        </p:sp>
        <p:sp>
          <p:nvSpPr>
            <p:cNvPr id="11279" name="Rectangle 23">
              <a:extLst>
                <a:ext uri="{FF2B5EF4-FFF2-40B4-BE49-F238E27FC236}">
                  <a16:creationId xmlns:a16="http://schemas.microsoft.com/office/drawing/2014/main" id="{042189CB-3D21-0F4C-8844-B2C5BF1CCCA8}"/>
                </a:ext>
              </a:extLst>
            </p:cNvPr>
            <p:cNvSpPr>
              <a:spLocks noChangeArrowheads="1"/>
            </p:cNvSpPr>
            <p:nvPr/>
          </p:nvSpPr>
          <p:spPr bwMode="auto">
            <a:xfrm>
              <a:off x="4640" y="1595"/>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1000</a:t>
              </a:r>
            </a:p>
          </p:txBody>
        </p:sp>
        <p:sp>
          <p:nvSpPr>
            <p:cNvPr id="11280" name="Rectangle 25">
              <a:extLst>
                <a:ext uri="{FF2B5EF4-FFF2-40B4-BE49-F238E27FC236}">
                  <a16:creationId xmlns:a16="http://schemas.microsoft.com/office/drawing/2014/main" id="{A0E5B19C-6B22-E94A-958C-972FE3F057A4}"/>
                </a:ext>
              </a:extLst>
            </p:cNvPr>
            <p:cNvSpPr>
              <a:spLocks noChangeArrowheads="1"/>
            </p:cNvSpPr>
            <p:nvPr/>
          </p:nvSpPr>
          <p:spPr bwMode="auto">
            <a:xfrm>
              <a:off x="560" y="1809"/>
              <a:ext cx="106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Charter price/hour</a:t>
              </a:r>
            </a:p>
          </p:txBody>
        </p:sp>
        <p:sp>
          <p:nvSpPr>
            <p:cNvPr id="11281" name="Rectangle 27">
              <a:extLst>
                <a:ext uri="{FF2B5EF4-FFF2-40B4-BE49-F238E27FC236}">
                  <a16:creationId xmlns:a16="http://schemas.microsoft.com/office/drawing/2014/main" id="{5A601152-9172-6F46-94FB-10D286D394B2}"/>
                </a:ext>
              </a:extLst>
            </p:cNvPr>
            <p:cNvSpPr>
              <a:spLocks noChangeArrowheads="1"/>
            </p:cNvSpPr>
            <p:nvPr/>
          </p:nvSpPr>
          <p:spPr bwMode="auto">
            <a:xfrm>
              <a:off x="2285" y="1822"/>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$325</a:t>
              </a:r>
            </a:p>
          </p:txBody>
        </p:sp>
        <p:sp>
          <p:nvSpPr>
            <p:cNvPr id="11282" name="Rectangle 29">
              <a:extLst>
                <a:ext uri="{FF2B5EF4-FFF2-40B4-BE49-F238E27FC236}">
                  <a16:creationId xmlns:a16="http://schemas.microsoft.com/office/drawing/2014/main" id="{4815DF3F-A040-4842-93E1-B927B9660124}"/>
                </a:ext>
              </a:extLst>
            </p:cNvPr>
            <p:cNvSpPr>
              <a:spLocks noChangeArrowheads="1"/>
            </p:cNvSpPr>
            <p:nvPr/>
          </p:nvSpPr>
          <p:spPr bwMode="auto">
            <a:xfrm>
              <a:off x="3454" y="1821"/>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$300</a:t>
              </a:r>
            </a:p>
          </p:txBody>
        </p:sp>
        <p:sp>
          <p:nvSpPr>
            <p:cNvPr id="11283" name="Rectangle 31">
              <a:extLst>
                <a:ext uri="{FF2B5EF4-FFF2-40B4-BE49-F238E27FC236}">
                  <a16:creationId xmlns:a16="http://schemas.microsoft.com/office/drawing/2014/main" id="{31D49E24-4714-8044-8D97-73FC54E5C883}"/>
                </a:ext>
              </a:extLst>
            </p:cNvPr>
            <p:cNvSpPr>
              <a:spLocks noChangeArrowheads="1"/>
            </p:cNvSpPr>
            <p:nvPr/>
          </p:nvSpPr>
          <p:spPr bwMode="auto">
            <a:xfrm>
              <a:off x="4640" y="1821"/>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$350</a:t>
              </a:r>
            </a:p>
          </p:txBody>
        </p:sp>
        <p:sp>
          <p:nvSpPr>
            <p:cNvPr id="11284" name="Rectangle 33">
              <a:extLst>
                <a:ext uri="{FF2B5EF4-FFF2-40B4-BE49-F238E27FC236}">
                  <a16:creationId xmlns:a16="http://schemas.microsoft.com/office/drawing/2014/main" id="{A93D6FF3-1348-8E42-B9BC-BF7149D8EBF5}"/>
                </a:ext>
              </a:extLst>
            </p:cNvPr>
            <p:cNvSpPr>
              <a:spLocks noChangeArrowheads="1"/>
            </p:cNvSpPr>
            <p:nvPr/>
          </p:nvSpPr>
          <p:spPr bwMode="auto">
            <a:xfrm>
              <a:off x="568" y="2194"/>
              <a:ext cx="169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Capacity of scheduled flights </a:t>
              </a:r>
            </a:p>
          </p:txBody>
        </p:sp>
        <p:sp>
          <p:nvSpPr>
            <p:cNvPr id="11285" name="Rectangle 35">
              <a:extLst>
                <a:ext uri="{FF2B5EF4-FFF2-40B4-BE49-F238E27FC236}">
                  <a16:creationId xmlns:a16="http://schemas.microsoft.com/office/drawing/2014/main" id="{7016C87A-FB39-3947-826A-AC1E5F0AAC98}"/>
                </a:ext>
              </a:extLst>
            </p:cNvPr>
            <p:cNvSpPr>
              <a:spLocks noChangeArrowheads="1"/>
            </p:cNvSpPr>
            <p:nvPr/>
          </p:nvSpPr>
          <p:spPr bwMode="auto">
            <a:xfrm>
              <a:off x="1568" y="2325"/>
              <a:ext cx="37"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 </a:t>
              </a:r>
            </a:p>
          </p:txBody>
        </p:sp>
        <p:sp>
          <p:nvSpPr>
            <p:cNvPr id="11286" name="Rectangle 36">
              <a:extLst>
                <a:ext uri="{FF2B5EF4-FFF2-40B4-BE49-F238E27FC236}">
                  <a16:creationId xmlns:a16="http://schemas.microsoft.com/office/drawing/2014/main" id="{7217C982-257C-E44C-B4A9-A7DB2B24068E}"/>
                </a:ext>
              </a:extLst>
            </p:cNvPr>
            <p:cNvSpPr>
              <a:spLocks noChangeArrowheads="1"/>
            </p:cNvSpPr>
            <p:nvPr/>
          </p:nvSpPr>
          <p:spPr bwMode="auto">
            <a:xfrm>
              <a:off x="2285" y="2194"/>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50%</a:t>
              </a:r>
            </a:p>
          </p:txBody>
        </p:sp>
        <p:sp>
          <p:nvSpPr>
            <p:cNvPr id="11287" name="Rectangle 38">
              <a:extLst>
                <a:ext uri="{FF2B5EF4-FFF2-40B4-BE49-F238E27FC236}">
                  <a16:creationId xmlns:a16="http://schemas.microsoft.com/office/drawing/2014/main" id="{94B4A67B-AF5D-CB40-AF33-B1A40B025014}"/>
                </a:ext>
              </a:extLst>
            </p:cNvPr>
            <p:cNvSpPr>
              <a:spLocks noChangeArrowheads="1"/>
            </p:cNvSpPr>
            <p:nvPr/>
          </p:nvSpPr>
          <p:spPr bwMode="auto">
            <a:xfrm>
              <a:off x="3454" y="2197"/>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40%</a:t>
              </a:r>
            </a:p>
          </p:txBody>
        </p:sp>
        <p:sp>
          <p:nvSpPr>
            <p:cNvPr id="11288" name="Rectangle 40">
              <a:extLst>
                <a:ext uri="{FF2B5EF4-FFF2-40B4-BE49-F238E27FC236}">
                  <a16:creationId xmlns:a16="http://schemas.microsoft.com/office/drawing/2014/main" id="{6B630C7A-5F74-8144-AB7C-F31B0A01C106}"/>
                </a:ext>
              </a:extLst>
            </p:cNvPr>
            <p:cNvSpPr>
              <a:spLocks noChangeArrowheads="1"/>
            </p:cNvSpPr>
            <p:nvPr/>
          </p:nvSpPr>
          <p:spPr bwMode="auto">
            <a:xfrm>
              <a:off x="4640" y="2190"/>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60%</a:t>
              </a:r>
            </a:p>
          </p:txBody>
        </p:sp>
        <p:sp>
          <p:nvSpPr>
            <p:cNvPr id="11289" name="Rectangle 42">
              <a:extLst>
                <a:ext uri="{FF2B5EF4-FFF2-40B4-BE49-F238E27FC236}">
                  <a16:creationId xmlns:a16="http://schemas.microsoft.com/office/drawing/2014/main" id="{2BA8DF20-2557-174E-B848-43D7ACA5909D}"/>
                </a:ext>
              </a:extLst>
            </p:cNvPr>
            <p:cNvSpPr>
              <a:spLocks noChangeArrowheads="1"/>
            </p:cNvSpPr>
            <p:nvPr/>
          </p:nvSpPr>
          <p:spPr bwMode="auto">
            <a:xfrm>
              <a:off x="560" y="2407"/>
              <a:ext cx="13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Ratio of charter flights</a:t>
              </a:r>
            </a:p>
          </p:txBody>
        </p:sp>
        <p:sp>
          <p:nvSpPr>
            <p:cNvPr id="11290" name="Rectangle 44">
              <a:extLst>
                <a:ext uri="{FF2B5EF4-FFF2-40B4-BE49-F238E27FC236}">
                  <a16:creationId xmlns:a16="http://schemas.microsoft.com/office/drawing/2014/main" id="{437611D1-C8CA-3144-8E19-55C685BC274B}"/>
                </a:ext>
              </a:extLst>
            </p:cNvPr>
            <p:cNvSpPr>
              <a:spLocks noChangeArrowheads="1"/>
            </p:cNvSpPr>
            <p:nvPr/>
          </p:nvSpPr>
          <p:spPr bwMode="auto">
            <a:xfrm>
              <a:off x="1280" y="2608"/>
              <a:ext cx="37"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 </a:t>
              </a:r>
            </a:p>
          </p:txBody>
        </p:sp>
        <p:sp>
          <p:nvSpPr>
            <p:cNvPr id="11291" name="Rectangle 45">
              <a:extLst>
                <a:ext uri="{FF2B5EF4-FFF2-40B4-BE49-F238E27FC236}">
                  <a16:creationId xmlns:a16="http://schemas.microsoft.com/office/drawing/2014/main" id="{0A91F4C6-D4BD-EF4D-B463-09B47212F5CC}"/>
                </a:ext>
              </a:extLst>
            </p:cNvPr>
            <p:cNvSpPr>
              <a:spLocks noChangeArrowheads="1"/>
            </p:cNvSpPr>
            <p:nvPr/>
          </p:nvSpPr>
          <p:spPr bwMode="auto">
            <a:xfrm>
              <a:off x="2285" y="2420"/>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50%</a:t>
              </a:r>
            </a:p>
          </p:txBody>
        </p:sp>
        <p:sp>
          <p:nvSpPr>
            <p:cNvPr id="11292" name="Rectangle 47">
              <a:extLst>
                <a:ext uri="{FF2B5EF4-FFF2-40B4-BE49-F238E27FC236}">
                  <a16:creationId xmlns:a16="http://schemas.microsoft.com/office/drawing/2014/main" id="{D17B5294-B869-184F-9CF2-7C03EBEE9681}"/>
                </a:ext>
              </a:extLst>
            </p:cNvPr>
            <p:cNvSpPr>
              <a:spLocks noChangeArrowheads="1"/>
            </p:cNvSpPr>
            <p:nvPr/>
          </p:nvSpPr>
          <p:spPr bwMode="auto">
            <a:xfrm>
              <a:off x="3454" y="2419"/>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45%</a:t>
              </a:r>
            </a:p>
          </p:txBody>
        </p:sp>
        <p:sp>
          <p:nvSpPr>
            <p:cNvPr id="11293" name="Rectangle 49">
              <a:extLst>
                <a:ext uri="{FF2B5EF4-FFF2-40B4-BE49-F238E27FC236}">
                  <a16:creationId xmlns:a16="http://schemas.microsoft.com/office/drawing/2014/main" id="{17C9359A-71FE-BD4E-A196-5DBBEF6364A8}"/>
                </a:ext>
              </a:extLst>
            </p:cNvPr>
            <p:cNvSpPr>
              <a:spLocks noChangeArrowheads="1"/>
            </p:cNvSpPr>
            <p:nvPr/>
          </p:nvSpPr>
          <p:spPr bwMode="auto">
            <a:xfrm>
              <a:off x="4640" y="2419"/>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70%</a:t>
              </a:r>
            </a:p>
          </p:txBody>
        </p:sp>
        <p:sp>
          <p:nvSpPr>
            <p:cNvPr id="11294" name="Rectangle 51">
              <a:extLst>
                <a:ext uri="{FF2B5EF4-FFF2-40B4-BE49-F238E27FC236}">
                  <a16:creationId xmlns:a16="http://schemas.microsoft.com/office/drawing/2014/main" id="{4B3FDA80-8F19-744B-A962-8416731C7239}"/>
                </a:ext>
              </a:extLst>
            </p:cNvPr>
            <p:cNvSpPr>
              <a:spLocks noChangeArrowheads="1"/>
            </p:cNvSpPr>
            <p:nvPr/>
          </p:nvSpPr>
          <p:spPr bwMode="auto">
            <a:xfrm>
              <a:off x="560" y="2633"/>
              <a:ext cx="114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Operating cost/hour</a:t>
              </a:r>
            </a:p>
          </p:txBody>
        </p:sp>
        <p:sp>
          <p:nvSpPr>
            <p:cNvPr id="11295" name="Rectangle 53">
              <a:extLst>
                <a:ext uri="{FF2B5EF4-FFF2-40B4-BE49-F238E27FC236}">
                  <a16:creationId xmlns:a16="http://schemas.microsoft.com/office/drawing/2014/main" id="{55F9B4F6-70AA-3449-A94E-925F8E868AF1}"/>
                </a:ext>
              </a:extLst>
            </p:cNvPr>
            <p:cNvSpPr>
              <a:spLocks noChangeArrowheads="1"/>
            </p:cNvSpPr>
            <p:nvPr/>
          </p:nvSpPr>
          <p:spPr bwMode="auto">
            <a:xfrm>
              <a:off x="2285" y="2634"/>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$245</a:t>
              </a:r>
            </a:p>
          </p:txBody>
        </p:sp>
        <p:sp>
          <p:nvSpPr>
            <p:cNvPr id="11296" name="Rectangle 55">
              <a:extLst>
                <a:ext uri="{FF2B5EF4-FFF2-40B4-BE49-F238E27FC236}">
                  <a16:creationId xmlns:a16="http://schemas.microsoft.com/office/drawing/2014/main" id="{58312BAF-E259-C44F-8A48-5AA2AB9CD35E}"/>
                </a:ext>
              </a:extLst>
            </p:cNvPr>
            <p:cNvSpPr>
              <a:spLocks noChangeArrowheads="1"/>
            </p:cNvSpPr>
            <p:nvPr/>
          </p:nvSpPr>
          <p:spPr bwMode="auto">
            <a:xfrm>
              <a:off x="3454" y="2645"/>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$230</a:t>
              </a:r>
            </a:p>
          </p:txBody>
        </p:sp>
        <p:sp>
          <p:nvSpPr>
            <p:cNvPr id="11297" name="Rectangle 57">
              <a:extLst>
                <a:ext uri="{FF2B5EF4-FFF2-40B4-BE49-F238E27FC236}">
                  <a16:creationId xmlns:a16="http://schemas.microsoft.com/office/drawing/2014/main" id="{9185F62F-AA21-7D40-A333-4B2ECFD07D3E}"/>
                </a:ext>
              </a:extLst>
            </p:cNvPr>
            <p:cNvSpPr>
              <a:spLocks noChangeArrowheads="1"/>
            </p:cNvSpPr>
            <p:nvPr/>
          </p:nvSpPr>
          <p:spPr bwMode="auto">
            <a:xfrm>
              <a:off x="4640" y="2645"/>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$260</a:t>
              </a:r>
            </a:p>
          </p:txBody>
        </p:sp>
        <p:sp>
          <p:nvSpPr>
            <p:cNvPr id="11298" name="Rectangle 59">
              <a:extLst>
                <a:ext uri="{FF2B5EF4-FFF2-40B4-BE49-F238E27FC236}">
                  <a16:creationId xmlns:a16="http://schemas.microsoft.com/office/drawing/2014/main" id="{7AA3E37B-E35A-E445-A373-697BF95F264F}"/>
                </a:ext>
              </a:extLst>
            </p:cNvPr>
            <p:cNvSpPr>
              <a:spLocks noChangeArrowheads="1"/>
            </p:cNvSpPr>
            <p:nvPr/>
          </p:nvSpPr>
          <p:spPr bwMode="auto">
            <a:xfrm>
              <a:off x="560" y="2834"/>
              <a:ext cx="56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Insurance</a:t>
              </a:r>
            </a:p>
          </p:txBody>
        </p:sp>
        <p:sp>
          <p:nvSpPr>
            <p:cNvPr id="11299" name="Rectangle 61">
              <a:extLst>
                <a:ext uri="{FF2B5EF4-FFF2-40B4-BE49-F238E27FC236}">
                  <a16:creationId xmlns:a16="http://schemas.microsoft.com/office/drawing/2014/main" id="{9A7D0D70-CF75-B64F-9060-3ACCF74600E0}"/>
                </a:ext>
              </a:extLst>
            </p:cNvPr>
            <p:cNvSpPr>
              <a:spLocks noChangeArrowheads="1"/>
            </p:cNvSpPr>
            <p:nvPr/>
          </p:nvSpPr>
          <p:spPr bwMode="auto">
            <a:xfrm>
              <a:off x="2285" y="2847"/>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$20,000</a:t>
              </a:r>
            </a:p>
          </p:txBody>
        </p:sp>
        <p:sp>
          <p:nvSpPr>
            <p:cNvPr id="11300" name="Rectangle 62">
              <a:extLst>
                <a:ext uri="{FF2B5EF4-FFF2-40B4-BE49-F238E27FC236}">
                  <a16:creationId xmlns:a16="http://schemas.microsoft.com/office/drawing/2014/main" id="{7E3B5649-623C-9A42-86BC-8B7FB277696D}"/>
                </a:ext>
              </a:extLst>
            </p:cNvPr>
            <p:cNvSpPr>
              <a:spLocks noChangeArrowheads="1"/>
            </p:cNvSpPr>
            <p:nvPr/>
          </p:nvSpPr>
          <p:spPr bwMode="auto">
            <a:xfrm>
              <a:off x="2597" y="2847"/>
              <a:ext cx="37"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 </a:t>
              </a:r>
            </a:p>
          </p:txBody>
        </p:sp>
        <p:sp>
          <p:nvSpPr>
            <p:cNvPr id="11301" name="Rectangle 63">
              <a:extLst>
                <a:ext uri="{FF2B5EF4-FFF2-40B4-BE49-F238E27FC236}">
                  <a16:creationId xmlns:a16="http://schemas.microsoft.com/office/drawing/2014/main" id="{7046ADCD-89EF-F147-8871-286AE3F81BD8}"/>
                </a:ext>
              </a:extLst>
            </p:cNvPr>
            <p:cNvSpPr>
              <a:spLocks noChangeArrowheads="1"/>
            </p:cNvSpPr>
            <p:nvPr/>
          </p:nvSpPr>
          <p:spPr bwMode="auto">
            <a:xfrm>
              <a:off x="3454" y="2846"/>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$18,000</a:t>
              </a:r>
            </a:p>
          </p:txBody>
        </p:sp>
        <p:sp>
          <p:nvSpPr>
            <p:cNvPr id="11302" name="Rectangle 65">
              <a:extLst>
                <a:ext uri="{FF2B5EF4-FFF2-40B4-BE49-F238E27FC236}">
                  <a16:creationId xmlns:a16="http://schemas.microsoft.com/office/drawing/2014/main" id="{E97C4742-607B-1341-A45C-A8D0D842445C}"/>
                </a:ext>
              </a:extLst>
            </p:cNvPr>
            <p:cNvSpPr>
              <a:spLocks noChangeArrowheads="1"/>
            </p:cNvSpPr>
            <p:nvPr/>
          </p:nvSpPr>
          <p:spPr bwMode="auto">
            <a:xfrm>
              <a:off x="4640" y="2846"/>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$25,000</a:t>
              </a:r>
            </a:p>
          </p:txBody>
        </p:sp>
        <p:sp>
          <p:nvSpPr>
            <p:cNvPr id="11303" name="Rectangle 67">
              <a:extLst>
                <a:ext uri="{FF2B5EF4-FFF2-40B4-BE49-F238E27FC236}">
                  <a16:creationId xmlns:a16="http://schemas.microsoft.com/office/drawing/2014/main" id="{33E328D8-D839-4849-83B5-15B65063AD52}"/>
                </a:ext>
              </a:extLst>
            </p:cNvPr>
            <p:cNvSpPr>
              <a:spLocks noChangeArrowheads="1"/>
            </p:cNvSpPr>
            <p:nvPr/>
          </p:nvSpPr>
          <p:spPr bwMode="auto">
            <a:xfrm>
              <a:off x="560" y="3035"/>
              <a:ext cx="114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Proportion financed</a:t>
              </a:r>
            </a:p>
          </p:txBody>
        </p:sp>
        <p:sp>
          <p:nvSpPr>
            <p:cNvPr id="11304" name="Rectangle 69">
              <a:extLst>
                <a:ext uri="{FF2B5EF4-FFF2-40B4-BE49-F238E27FC236}">
                  <a16:creationId xmlns:a16="http://schemas.microsoft.com/office/drawing/2014/main" id="{13C89217-E9B3-6F4A-B1A8-151C8ACA17D1}"/>
                </a:ext>
              </a:extLst>
            </p:cNvPr>
            <p:cNvSpPr>
              <a:spLocks noChangeArrowheads="1"/>
            </p:cNvSpPr>
            <p:nvPr/>
          </p:nvSpPr>
          <p:spPr bwMode="auto">
            <a:xfrm>
              <a:off x="2285" y="3065"/>
              <a:ext cx="25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0.40</a:t>
              </a:r>
            </a:p>
          </p:txBody>
        </p:sp>
        <p:sp>
          <p:nvSpPr>
            <p:cNvPr id="11305" name="Rectangle 71">
              <a:extLst>
                <a:ext uri="{FF2B5EF4-FFF2-40B4-BE49-F238E27FC236}">
                  <a16:creationId xmlns:a16="http://schemas.microsoft.com/office/drawing/2014/main" id="{5A58DD8B-4668-A349-8829-9453A54D34FF}"/>
                </a:ext>
              </a:extLst>
            </p:cNvPr>
            <p:cNvSpPr>
              <a:spLocks noChangeArrowheads="1"/>
            </p:cNvSpPr>
            <p:nvPr/>
          </p:nvSpPr>
          <p:spPr bwMode="auto">
            <a:xfrm>
              <a:off x="3454" y="3047"/>
              <a:ext cx="25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0.30</a:t>
              </a:r>
            </a:p>
          </p:txBody>
        </p:sp>
        <p:sp>
          <p:nvSpPr>
            <p:cNvPr id="11306" name="Rectangle 73">
              <a:extLst>
                <a:ext uri="{FF2B5EF4-FFF2-40B4-BE49-F238E27FC236}">
                  <a16:creationId xmlns:a16="http://schemas.microsoft.com/office/drawing/2014/main" id="{F3212F00-2104-2D45-91DD-E0967FEAD052}"/>
                </a:ext>
              </a:extLst>
            </p:cNvPr>
            <p:cNvSpPr>
              <a:spLocks noChangeArrowheads="1"/>
            </p:cNvSpPr>
            <p:nvPr/>
          </p:nvSpPr>
          <p:spPr bwMode="auto">
            <a:xfrm>
              <a:off x="4640" y="3047"/>
              <a:ext cx="25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0.50</a:t>
              </a:r>
            </a:p>
          </p:txBody>
        </p:sp>
        <p:sp>
          <p:nvSpPr>
            <p:cNvPr id="11307" name="Rectangle 75">
              <a:extLst>
                <a:ext uri="{FF2B5EF4-FFF2-40B4-BE49-F238E27FC236}">
                  <a16:creationId xmlns:a16="http://schemas.microsoft.com/office/drawing/2014/main" id="{D342A52B-DEA4-E440-A366-A73D25C1818C}"/>
                </a:ext>
              </a:extLst>
            </p:cNvPr>
            <p:cNvSpPr>
              <a:spLocks noChangeArrowheads="1"/>
            </p:cNvSpPr>
            <p:nvPr/>
          </p:nvSpPr>
          <p:spPr bwMode="auto">
            <a:xfrm>
              <a:off x="560" y="3237"/>
              <a:ext cx="68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Interest rate</a:t>
              </a:r>
            </a:p>
          </p:txBody>
        </p:sp>
        <p:sp>
          <p:nvSpPr>
            <p:cNvPr id="11308" name="Rectangle 77">
              <a:extLst>
                <a:ext uri="{FF2B5EF4-FFF2-40B4-BE49-F238E27FC236}">
                  <a16:creationId xmlns:a16="http://schemas.microsoft.com/office/drawing/2014/main" id="{EE81576E-F934-1447-93D5-F4A066CF252D}"/>
                </a:ext>
              </a:extLst>
            </p:cNvPr>
            <p:cNvSpPr>
              <a:spLocks noChangeArrowheads="1"/>
            </p:cNvSpPr>
            <p:nvPr/>
          </p:nvSpPr>
          <p:spPr bwMode="auto">
            <a:xfrm>
              <a:off x="2267" y="3269"/>
              <a:ext cx="370"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11.5%</a:t>
              </a:r>
            </a:p>
          </p:txBody>
        </p:sp>
        <p:sp>
          <p:nvSpPr>
            <p:cNvPr id="11309" name="Rectangle 79">
              <a:extLst>
                <a:ext uri="{FF2B5EF4-FFF2-40B4-BE49-F238E27FC236}">
                  <a16:creationId xmlns:a16="http://schemas.microsoft.com/office/drawing/2014/main" id="{FE59B23E-9DAE-9B41-8149-AE70461712E0}"/>
                </a:ext>
              </a:extLst>
            </p:cNvPr>
            <p:cNvSpPr>
              <a:spLocks noChangeArrowheads="1"/>
            </p:cNvSpPr>
            <p:nvPr/>
          </p:nvSpPr>
          <p:spPr bwMode="auto">
            <a:xfrm>
              <a:off x="3454" y="3249"/>
              <a:ext cx="3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10.5%</a:t>
              </a:r>
            </a:p>
          </p:txBody>
        </p:sp>
        <p:sp>
          <p:nvSpPr>
            <p:cNvPr id="11310" name="Rectangle 81">
              <a:extLst>
                <a:ext uri="{FF2B5EF4-FFF2-40B4-BE49-F238E27FC236}">
                  <a16:creationId xmlns:a16="http://schemas.microsoft.com/office/drawing/2014/main" id="{C8D09517-E087-1B4C-9F1E-49F92CF29229}"/>
                </a:ext>
              </a:extLst>
            </p:cNvPr>
            <p:cNvSpPr>
              <a:spLocks noChangeArrowheads="1"/>
            </p:cNvSpPr>
            <p:nvPr/>
          </p:nvSpPr>
          <p:spPr bwMode="auto">
            <a:xfrm>
              <a:off x="4640" y="3249"/>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13%</a:t>
              </a:r>
            </a:p>
          </p:txBody>
        </p:sp>
        <p:sp>
          <p:nvSpPr>
            <p:cNvPr id="11311" name="Rectangle 83">
              <a:extLst>
                <a:ext uri="{FF2B5EF4-FFF2-40B4-BE49-F238E27FC236}">
                  <a16:creationId xmlns:a16="http://schemas.microsoft.com/office/drawing/2014/main" id="{6FE6CA0C-2CFF-E945-8F2F-D2B6497034B3}"/>
                </a:ext>
              </a:extLst>
            </p:cNvPr>
            <p:cNvSpPr>
              <a:spLocks noChangeArrowheads="1"/>
            </p:cNvSpPr>
            <p:nvPr/>
          </p:nvSpPr>
          <p:spPr bwMode="auto">
            <a:xfrm>
              <a:off x="560" y="3438"/>
              <a:ext cx="8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Purchase price</a:t>
              </a:r>
            </a:p>
          </p:txBody>
        </p:sp>
        <p:sp>
          <p:nvSpPr>
            <p:cNvPr id="11312" name="Rectangle 85">
              <a:extLst>
                <a:ext uri="{FF2B5EF4-FFF2-40B4-BE49-F238E27FC236}">
                  <a16:creationId xmlns:a16="http://schemas.microsoft.com/office/drawing/2014/main" id="{B81EDAC7-1938-654D-82A6-836DDE9EF95E}"/>
                </a:ext>
              </a:extLst>
            </p:cNvPr>
            <p:cNvSpPr>
              <a:spLocks noChangeArrowheads="1"/>
            </p:cNvSpPr>
            <p:nvPr/>
          </p:nvSpPr>
          <p:spPr bwMode="auto">
            <a:xfrm>
              <a:off x="2267" y="3457"/>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$87,500</a:t>
              </a:r>
            </a:p>
          </p:txBody>
        </p:sp>
        <p:sp>
          <p:nvSpPr>
            <p:cNvPr id="11313" name="Rectangle 87">
              <a:extLst>
                <a:ext uri="{FF2B5EF4-FFF2-40B4-BE49-F238E27FC236}">
                  <a16:creationId xmlns:a16="http://schemas.microsoft.com/office/drawing/2014/main" id="{30902BEB-7DC8-C440-BE88-03B950219038}"/>
                </a:ext>
              </a:extLst>
            </p:cNvPr>
            <p:cNvSpPr>
              <a:spLocks noChangeArrowheads="1"/>
            </p:cNvSpPr>
            <p:nvPr/>
          </p:nvSpPr>
          <p:spPr bwMode="auto">
            <a:xfrm>
              <a:off x="3454" y="3450"/>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$85,000</a:t>
              </a:r>
            </a:p>
          </p:txBody>
        </p:sp>
        <p:sp>
          <p:nvSpPr>
            <p:cNvPr id="11314" name="Rectangle 89">
              <a:extLst>
                <a:ext uri="{FF2B5EF4-FFF2-40B4-BE49-F238E27FC236}">
                  <a16:creationId xmlns:a16="http://schemas.microsoft.com/office/drawing/2014/main" id="{3F2836A6-E6E8-4F48-B646-1985449125FA}"/>
                </a:ext>
              </a:extLst>
            </p:cNvPr>
            <p:cNvSpPr>
              <a:spLocks noChangeArrowheads="1"/>
            </p:cNvSpPr>
            <p:nvPr/>
          </p:nvSpPr>
          <p:spPr bwMode="auto">
            <a:xfrm>
              <a:off x="4640" y="3450"/>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$90,000</a:t>
              </a:r>
            </a:p>
          </p:txBody>
        </p:sp>
        <p:sp>
          <p:nvSpPr>
            <p:cNvPr id="11315" name="Text Box 97">
              <a:extLst>
                <a:ext uri="{FF2B5EF4-FFF2-40B4-BE49-F238E27FC236}">
                  <a16:creationId xmlns:a16="http://schemas.microsoft.com/office/drawing/2014/main" id="{9B8A8998-4859-2E4F-8B9A-F740F2911416}"/>
                </a:ext>
              </a:extLst>
            </p:cNvPr>
            <p:cNvSpPr txBox="1">
              <a:spLocks noChangeArrowheads="1"/>
            </p:cNvSpPr>
            <p:nvPr/>
          </p:nvSpPr>
          <p:spPr bwMode="auto">
            <a:xfrm>
              <a:off x="764" y="960"/>
              <a:ext cx="4280" cy="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2308" dirty="0"/>
                <a:t>Ranges of </a:t>
              </a:r>
              <a:r>
                <a:rPr lang="en-US" altLang="tr-TR" sz="2308" u="sng" dirty="0"/>
                <a:t>Input Variables </a:t>
              </a:r>
              <a:r>
                <a:rPr lang="en-US" altLang="tr-TR" sz="2308" dirty="0"/>
                <a:t>for Eagle Airlines Decision</a:t>
              </a:r>
            </a:p>
          </p:txBody>
        </p:sp>
        <p:sp>
          <p:nvSpPr>
            <p:cNvPr id="11316" name="Rectangle 105">
              <a:extLst>
                <a:ext uri="{FF2B5EF4-FFF2-40B4-BE49-F238E27FC236}">
                  <a16:creationId xmlns:a16="http://schemas.microsoft.com/office/drawing/2014/main" id="{DD879644-E802-2B44-95A1-C2AC148843D1}"/>
                </a:ext>
              </a:extLst>
            </p:cNvPr>
            <p:cNvSpPr>
              <a:spLocks noChangeArrowheads="1"/>
            </p:cNvSpPr>
            <p:nvPr/>
          </p:nvSpPr>
          <p:spPr bwMode="auto">
            <a:xfrm>
              <a:off x="562" y="2000"/>
              <a:ext cx="996"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Ticket price/hour</a:t>
              </a:r>
            </a:p>
          </p:txBody>
        </p:sp>
        <p:sp>
          <p:nvSpPr>
            <p:cNvPr id="11317" name="Rectangle 106">
              <a:extLst>
                <a:ext uri="{FF2B5EF4-FFF2-40B4-BE49-F238E27FC236}">
                  <a16:creationId xmlns:a16="http://schemas.microsoft.com/office/drawing/2014/main" id="{4693CCBB-9FB6-AF49-8842-9F426C6C2EE8}"/>
                </a:ext>
              </a:extLst>
            </p:cNvPr>
            <p:cNvSpPr>
              <a:spLocks noChangeArrowheads="1"/>
            </p:cNvSpPr>
            <p:nvPr/>
          </p:nvSpPr>
          <p:spPr bwMode="auto">
            <a:xfrm>
              <a:off x="2284" y="2013"/>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$100</a:t>
              </a:r>
            </a:p>
          </p:txBody>
        </p:sp>
        <p:sp>
          <p:nvSpPr>
            <p:cNvPr id="11318" name="Rectangle 107">
              <a:extLst>
                <a:ext uri="{FF2B5EF4-FFF2-40B4-BE49-F238E27FC236}">
                  <a16:creationId xmlns:a16="http://schemas.microsoft.com/office/drawing/2014/main" id="{1D0FD931-214C-2B4F-9FEC-AFE8390438F3}"/>
                </a:ext>
              </a:extLst>
            </p:cNvPr>
            <p:cNvSpPr>
              <a:spLocks noChangeArrowheads="1"/>
            </p:cNvSpPr>
            <p:nvPr/>
          </p:nvSpPr>
          <p:spPr bwMode="auto">
            <a:xfrm>
              <a:off x="3456" y="2012"/>
              <a:ext cx="21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$95</a:t>
              </a:r>
            </a:p>
          </p:txBody>
        </p:sp>
        <p:sp>
          <p:nvSpPr>
            <p:cNvPr id="11319" name="Rectangle 108">
              <a:extLst>
                <a:ext uri="{FF2B5EF4-FFF2-40B4-BE49-F238E27FC236}">
                  <a16:creationId xmlns:a16="http://schemas.microsoft.com/office/drawing/2014/main" id="{1DDACC91-4313-3B49-AE5A-81AF563B30FF}"/>
                </a:ext>
              </a:extLst>
            </p:cNvPr>
            <p:cNvSpPr>
              <a:spLocks noChangeArrowheads="1"/>
            </p:cNvSpPr>
            <p:nvPr/>
          </p:nvSpPr>
          <p:spPr bwMode="auto">
            <a:xfrm>
              <a:off x="4642" y="2019"/>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$108</a:t>
              </a:r>
            </a:p>
          </p:txBody>
        </p:sp>
      </p:grpSp>
      <p:sp>
        <p:nvSpPr>
          <p:cNvPr id="56" name="Title 3">
            <a:extLst>
              <a:ext uri="{FF2B5EF4-FFF2-40B4-BE49-F238E27FC236}">
                <a16:creationId xmlns:a16="http://schemas.microsoft.com/office/drawing/2014/main" id="{C5A081F1-51BE-144B-A4C9-24BFCAB539DA}"/>
              </a:ext>
            </a:extLst>
          </p:cNvPr>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Girdilerin Aralığı</a:t>
            </a:r>
          </a:p>
        </p:txBody>
      </p:sp>
      <p:sp>
        <p:nvSpPr>
          <p:cNvPr id="57" name="5 Dikdörtgen">
            <a:extLst>
              <a:ext uri="{FF2B5EF4-FFF2-40B4-BE49-F238E27FC236}">
                <a16:creationId xmlns:a16="http://schemas.microsoft.com/office/drawing/2014/main" id="{7B6915A9-14C5-6E46-B48E-2375B8828C34}"/>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58" name="7 Dikdörtgen">
            <a:extLst>
              <a:ext uri="{FF2B5EF4-FFF2-40B4-BE49-F238E27FC236}">
                <a16:creationId xmlns:a16="http://schemas.microsoft.com/office/drawing/2014/main" id="{230CDD2B-7678-1D4E-8236-0F0E9797E75C}"/>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59" name="8 Dikdörtgen">
            <a:extLst>
              <a:ext uri="{FF2B5EF4-FFF2-40B4-BE49-F238E27FC236}">
                <a16:creationId xmlns:a16="http://schemas.microsoft.com/office/drawing/2014/main" id="{1501AB5B-15AD-3044-B39A-FA505BE4B60E}"/>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60" name="Slide Number Placeholder 1">
            <a:extLst>
              <a:ext uri="{FF2B5EF4-FFF2-40B4-BE49-F238E27FC236}">
                <a16:creationId xmlns:a16="http://schemas.microsoft.com/office/drawing/2014/main" id="{DEFDD33C-3E56-244F-9265-A045A18105B4}"/>
              </a:ext>
            </a:extLst>
          </p:cNvPr>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57</a:t>
            </a:fld>
            <a:endParaRPr lang="tr-TR" sz="1600" b="1">
              <a:solidFill>
                <a:prstClr val="black"/>
              </a:solidFill>
            </a:endParaRPr>
          </a:p>
        </p:txBody>
      </p:sp>
      <p:sp>
        <p:nvSpPr>
          <p:cNvPr id="61" name="6 Dikdörtgen">
            <a:extLst>
              <a:ext uri="{FF2B5EF4-FFF2-40B4-BE49-F238E27FC236}">
                <a16:creationId xmlns:a16="http://schemas.microsoft.com/office/drawing/2014/main" id="{34FD2749-0C55-F347-AE7E-FE3C68003986}"/>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Tree>
    <p:extLst>
      <p:ext uri="{BB962C8B-B14F-4D97-AF65-F5344CB8AC3E}">
        <p14:creationId xmlns:p14="http://schemas.microsoft.com/office/powerpoint/2010/main" val="2047858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itle 3">
            <a:extLst>
              <a:ext uri="{FF2B5EF4-FFF2-40B4-BE49-F238E27FC236}">
                <a16:creationId xmlns:a16="http://schemas.microsoft.com/office/drawing/2014/main" id="{C5A081F1-51BE-144B-A4C9-24BFCAB539DA}"/>
              </a:ext>
            </a:extLst>
          </p:cNvPr>
          <p:cNvSpPr>
            <a:spLocks noGrp="1"/>
          </p:cNvSpPr>
          <p:nvPr>
            <p:ph type="title"/>
          </p:nvPr>
        </p:nvSpPr>
        <p:spPr/>
        <p:txBody>
          <a:bodyPr>
            <a:normAutofit fontScale="90000"/>
          </a:bodyPr>
          <a:lstStyle/>
          <a:p>
            <a:pPr algn="l"/>
            <a:r>
              <a:rPr lang="tr-TR" sz="3600" dirty="0">
                <a:latin typeface="Book Antiqua" pitchFamily="18" charset="0"/>
              </a:rPr>
              <a:t>Girdilerin Aralığı</a:t>
            </a:r>
          </a:p>
        </p:txBody>
      </p:sp>
      <p:sp>
        <p:nvSpPr>
          <p:cNvPr id="6" name="Text Placeholder 5">
            <a:extLst>
              <a:ext uri="{FF2B5EF4-FFF2-40B4-BE49-F238E27FC236}">
                <a16:creationId xmlns:a16="http://schemas.microsoft.com/office/drawing/2014/main" id="{D6A5C88B-C8D3-4E30-A832-E731BC74C971}"/>
              </a:ext>
            </a:extLst>
          </p:cNvPr>
          <p:cNvSpPr>
            <a:spLocks noGrp="1"/>
          </p:cNvSpPr>
          <p:nvPr>
            <p:ph type="body" sz="half" idx="2"/>
          </p:nvPr>
        </p:nvSpPr>
        <p:spPr/>
        <p:txBody>
          <a:bodyPr>
            <a:normAutofit lnSpcReduction="10000"/>
          </a:bodyPr>
          <a:lstStyle/>
          <a:p>
            <a:r>
              <a:rPr lang="en-US" sz="1400" dirty="0"/>
              <a:t>Charter </a:t>
            </a:r>
            <a:r>
              <a:rPr lang="en-US" sz="1400" dirty="0" err="1"/>
              <a:t>Gelirleri</a:t>
            </a:r>
            <a:r>
              <a:rPr lang="en-US" sz="1400" dirty="0"/>
              <a:t> = Charter </a:t>
            </a:r>
            <a:r>
              <a:rPr lang="en-US" sz="1400" dirty="0" err="1"/>
              <a:t>uçuş</a:t>
            </a:r>
            <a:r>
              <a:rPr lang="en-US" sz="1400" dirty="0"/>
              <a:t> </a:t>
            </a:r>
            <a:r>
              <a:rPr lang="en-US" sz="1400" dirty="0" err="1"/>
              <a:t>oranı</a:t>
            </a:r>
            <a:r>
              <a:rPr lang="en-US" sz="1400" dirty="0"/>
              <a:t>  x </a:t>
            </a:r>
            <a:r>
              <a:rPr lang="en-US" sz="1400" dirty="0" err="1"/>
              <a:t>uçulan</a:t>
            </a:r>
            <a:r>
              <a:rPr lang="en-US" sz="1400" dirty="0"/>
              <a:t> </a:t>
            </a:r>
            <a:r>
              <a:rPr lang="en-US" sz="1400" dirty="0" err="1"/>
              <a:t>saat</a:t>
            </a:r>
            <a:r>
              <a:rPr lang="en-US" sz="1400" dirty="0"/>
              <a:t> x charter </a:t>
            </a:r>
            <a:r>
              <a:rPr lang="en-US" sz="1400" dirty="0" err="1"/>
              <a:t>fiyatı</a:t>
            </a:r>
            <a:endParaRPr lang="en-US" sz="1400" dirty="0"/>
          </a:p>
          <a:p>
            <a:r>
              <a:rPr lang="en-US" sz="1400" dirty="0" err="1"/>
              <a:t>Tarifeli</a:t>
            </a:r>
            <a:r>
              <a:rPr lang="en-US" sz="1400" dirty="0"/>
              <a:t> </a:t>
            </a:r>
            <a:r>
              <a:rPr lang="en-US" sz="1400" dirty="0" err="1"/>
              <a:t>Sefer</a:t>
            </a:r>
            <a:r>
              <a:rPr lang="en-US" sz="1400" dirty="0"/>
              <a:t> </a:t>
            </a:r>
            <a:r>
              <a:rPr lang="en-US" sz="1400" dirty="0" err="1"/>
              <a:t>Gelirleri</a:t>
            </a:r>
            <a:r>
              <a:rPr lang="en-US" sz="1400" dirty="0"/>
              <a:t> = </a:t>
            </a:r>
            <a:r>
              <a:rPr lang="en-US" sz="1400" dirty="0" err="1"/>
              <a:t>tariflei</a:t>
            </a:r>
            <a:r>
              <a:rPr lang="en-US" sz="1400" dirty="0"/>
              <a:t> </a:t>
            </a:r>
            <a:r>
              <a:rPr lang="en-US" sz="1400" dirty="0" err="1"/>
              <a:t>uçuş</a:t>
            </a:r>
            <a:r>
              <a:rPr lang="en-US" sz="1400" dirty="0"/>
              <a:t> </a:t>
            </a:r>
            <a:r>
              <a:rPr lang="en-US" sz="1400" dirty="0" err="1"/>
              <a:t>oranı</a:t>
            </a:r>
            <a:r>
              <a:rPr lang="en-US" sz="1400" dirty="0"/>
              <a:t> x </a:t>
            </a:r>
            <a:r>
              <a:rPr lang="en-US" sz="1400" dirty="0" err="1"/>
              <a:t>uçulan</a:t>
            </a:r>
            <a:r>
              <a:rPr lang="en-US" sz="1400" dirty="0"/>
              <a:t> </a:t>
            </a:r>
            <a:r>
              <a:rPr lang="en-US" sz="1400" dirty="0" err="1"/>
              <a:t>saat</a:t>
            </a:r>
            <a:r>
              <a:rPr lang="en-US" sz="1400" dirty="0"/>
              <a:t> x </a:t>
            </a:r>
            <a:r>
              <a:rPr lang="en-US" sz="1400" dirty="0" err="1"/>
              <a:t>bilet</a:t>
            </a:r>
            <a:r>
              <a:rPr lang="en-US" sz="1400" dirty="0"/>
              <a:t> </a:t>
            </a:r>
            <a:r>
              <a:rPr lang="en-US" sz="1400" dirty="0" err="1"/>
              <a:t>fiyatı</a:t>
            </a:r>
            <a:r>
              <a:rPr lang="en-US" sz="1400" dirty="0"/>
              <a:t> x </a:t>
            </a:r>
            <a:r>
              <a:rPr lang="en-US" sz="1400" dirty="0" err="1"/>
              <a:t>koltuk</a:t>
            </a:r>
            <a:r>
              <a:rPr lang="en-US" sz="1400" dirty="0"/>
              <a:t> </a:t>
            </a:r>
            <a:r>
              <a:rPr lang="en-US" sz="1400" dirty="0" err="1"/>
              <a:t>sayısı</a:t>
            </a:r>
            <a:r>
              <a:rPr lang="en-US" sz="1400" dirty="0"/>
              <a:t> x </a:t>
            </a:r>
            <a:r>
              <a:rPr lang="en-US" sz="1400" dirty="0" err="1"/>
              <a:t>kapasitesi</a:t>
            </a:r>
            <a:endParaRPr lang="en-US" sz="1400" dirty="0"/>
          </a:p>
          <a:p>
            <a:r>
              <a:rPr lang="en-US" sz="1400" dirty="0" err="1"/>
              <a:t>Sabit</a:t>
            </a:r>
            <a:r>
              <a:rPr lang="en-US" sz="1400" dirty="0"/>
              <a:t> </a:t>
            </a:r>
            <a:r>
              <a:rPr lang="en-US" sz="1400" dirty="0" err="1"/>
              <a:t>Maliyet</a:t>
            </a:r>
            <a:r>
              <a:rPr lang="en-US" sz="1400" dirty="0"/>
              <a:t> = </a:t>
            </a:r>
            <a:r>
              <a:rPr lang="en-US" sz="1400" dirty="0" err="1"/>
              <a:t>Sigorta</a:t>
            </a:r>
            <a:r>
              <a:rPr lang="en-US" sz="1400" dirty="0"/>
              <a:t> + </a:t>
            </a:r>
            <a:r>
              <a:rPr lang="en-US" sz="1400" dirty="0" err="1"/>
              <a:t>Fiyat</a:t>
            </a:r>
            <a:r>
              <a:rPr lang="en-US" sz="1400" dirty="0"/>
              <a:t> x % finance </a:t>
            </a:r>
            <a:r>
              <a:rPr lang="en-US" sz="1400" dirty="0" err="1"/>
              <a:t>edilen</a:t>
            </a:r>
            <a:r>
              <a:rPr lang="en-US" sz="1400" dirty="0"/>
              <a:t> x </a:t>
            </a:r>
            <a:r>
              <a:rPr lang="en-US" sz="1400" dirty="0" err="1"/>
              <a:t>faiz</a:t>
            </a:r>
            <a:r>
              <a:rPr lang="en-US" sz="1400" dirty="0"/>
              <a:t> </a:t>
            </a:r>
            <a:r>
              <a:rPr lang="en-US" sz="1400" dirty="0" err="1"/>
              <a:t>oranı</a:t>
            </a:r>
            <a:endParaRPr lang="en-US" sz="1400" dirty="0"/>
          </a:p>
          <a:p>
            <a:r>
              <a:rPr lang="en-US" sz="1400" dirty="0" err="1"/>
              <a:t>Değişken</a:t>
            </a:r>
            <a:r>
              <a:rPr lang="en-US" sz="1400" dirty="0"/>
              <a:t> </a:t>
            </a:r>
            <a:r>
              <a:rPr lang="en-US" sz="1400" dirty="0" err="1"/>
              <a:t>Maliyet</a:t>
            </a:r>
            <a:r>
              <a:rPr lang="en-US" sz="1400" dirty="0"/>
              <a:t> = </a:t>
            </a:r>
            <a:r>
              <a:rPr lang="en-US" sz="1400" dirty="0" err="1"/>
              <a:t>uçulan</a:t>
            </a:r>
            <a:r>
              <a:rPr lang="en-US" sz="1400" dirty="0"/>
              <a:t> </a:t>
            </a:r>
            <a:r>
              <a:rPr lang="en-US" sz="1400" dirty="0" err="1"/>
              <a:t>saat</a:t>
            </a:r>
            <a:r>
              <a:rPr lang="en-US" sz="1400" dirty="0"/>
              <a:t> x </a:t>
            </a:r>
            <a:r>
              <a:rPr lang="en-US" sz="1400" dirty="0" err="1"/>
              <a:t>Saatte</a:t>
            </a:r>
            <a:r>
              <a:rPr lang="en-US" sz="1400" dirty="0"/>
              <a:t> </a:t>
            </a:r>
            <a:r>
              <a:rPr lang="en-US" sz="1400" dirty="0" err="1"/>
              <a:t>birim</a:t>
            </a:r>
            <a:r>
              <a:rPr lang="en-US" sz="1400" dirty="0"/>
              <a:t> </a:t>
            </a:r>
            <a:r>
              <a:rPr lang="en-US" sz="1400" dirty="0" err="1"/>
              <a:t>işletme</a:t>
            </a:r>
            <a:r>
              <a:rPr lang="en-US" sz="1400" dirty="0"/>
              <a:t> </a:t>
            </a:r>
            <a:r>
              <a:rPr lang="en-US" sz="1400" dirty="0" err="1"/>
              <a:t>maliyeti</a:t>
            </a:r>
            <a:endParaRPr lang="en-US" sz="1400" dirty="0"/>
          </a:p>
          <a:p>
            <a:endParaRPr lang="en-US" sz="1400" dirty="0"/>
          </a:p>
          <a:p>
            <a:r>
              <a:rPr lang="en-US" sz="1400" dirty="0" err="1"/>
              <a:t>Toplam</a:t>
            </a:r>
            <a:r>
              <a:rPr lang="en-US" sz="1400" dirty="0"/>
              <a:t> </a:t>
            </a:r>
            <a:r>
              <a:rPr lang="en-US" sz="1400" dirty="0" err="1"/>
              <a:t>Gelir</a:t>
            </a:r>
            <a:r>
              <a:rPr lang="en-US" sz="1400" dirty="0"/>
              <a:t> = 0.5 x 800 x 325 + 0.5 x 800 x 100 x 0.5 = $230,000</a:t>
            </a:r>
          </a:p>
          <a:p>
            <a:r>
              <a:rPr lang="en-US" dirty="0" err="1"/>
              <a:t>Toplam</a:t>
            </a:r>
            <a:r>
              <a:rPr lang="en-US" dirty="0"/>
              <a:t> </a:t>
            </a:r>
            <a:r>
              <a:rPr lang="en-US" dirty="0" err="1"/>
              <a:t>Maliyet</a:t>
            </a:r>
            <a:r>
              <a:rPr lang="en-US" dirty="0"/>
              <a:t> = 20,000+ 800 x 245 +87,500 x0.4 x11.5 =$220,025</a:t>
            </a:r>
          </a:p>
          <a:p>
            <a:endParaRPr lang="en-US" sz="1400" dirty="0"/>
          </a:p>
          <a:p>
            <a:r>
              <a:rPr lang="en-US" dirty="0" err="1"/>
              <a:t>Yıllık</a:t>
            </a:r>
            <a:r>
              <a:rPr lang="en-US" dirty="0"/>
              <a:t> Kar= $9975</a:t>
            </a:r>
          </a:p>
          <a:p>
            <a:r>
              <a:rPr lang="en-US" dirty="0" err="1"/>
              <a:t>Yani</a:t>
            </a:r>
            <a:r>
              <a:rPr lang="en-US" dirty="0"/>
              <a:t>  $52,500 </a:t>
            </a:r>
            <a:r>
              <a:rPr lang="en-US" dirty="0" err="1"/>
              <a:t>dolarlık</a:t>
            </a:r>
            <a:r>
              <a:rPr lang="en-US" dirty="0"/>
              <a:t> </a:t>
            </a:r>
            <a:r>
              <a:rPr lang="en-US" dirty="0" err="1"/>
              <a:t>yatırım</a:t>
            </a:r>
            <a:r>
              <a:rPr lang="en-US" dirty="0"/>
              <a:t> </a:t>
            </a:r>
            <a:r>
              <a:rPr lang="en-US" dirty="0" err="1"/>
              <a:t>için</a:t>
            </a:r>
            <a:r>
              <a:rPr lang="en-US" dirty="0"/>
              <a:t> </a:t>
            </a:r>
            <a:r>
              <a:rPr lang="en-US" dirty="0" err="1"/>
              <a:t>yaklaşık</a:t>
            </a:r>
            <a:r>
              <a:rPr lang="en-US" dirty="0"/>
              <a:t> %19 </a:t>
            </a:r>
            <a:r>
              <a:rPr lang="en-US" dirty="0" err="1"/>
              <a:t>luk</a:t>
            </a:r>
            <a:r>
              <a:rPr lang="en-US" dirty="0"/>
              <a:t> </a:t>
            </a:r>
            <a:r>
              <a:rPr lang="en-US" dirty="0" err="1"/>
              <a:t>getiri</a:t>
            </a:r>
            <a:r>
              <a:rPr lang="en-US" dirty="0"/>
              <a:t> </a:t>
            </a:r>
            <a:r>
              <a:rPr lang="en-US" dirty="0" err="1"/>
              <a:t>demektir</a:t>
            </a:r>
            <a:r>
              <a:rPr lang="en-US" dirty="0"/>
              <a:t>.</a:t>
            </a:r>
          </a:p>
          <a:p>
            <a:r>
              <a:rPr lang="en-US" dirty="0"/>
              <a:t>% 8 </a:t>
            </a:r>
            <a:r>
              <a:rPr lang="en-US" dirty="0" err="1"/>
              <a:t>fazi</a:t>
            </a:r>
            <a:r>
              <a:rPr lang="en-US" dirty="0"/>
              <a:t> </a:t>
            </a:r>
            <a:r>
              <a:rPr lang="en-US" dirty="0" err="1"/>
              <a:t>oranı</a:t>
            </a:r>
            <a:r>
              <a:rPr lang="en-US" dirty="0"/>
              <a:t> </a:t>
            </a:r>
            <a:r>
              <a:rPr lang="en-US" dirty="0" err="1"/>
              <a:t>ile</a:t>
            </a:r>
            <a:r>
              <a:rPr lang="en-US" dirty="0"/>
              <a:t> </a:t>
            </a:r>
            <a:r>
              <a:rPr lang="en-US" dirty="0" err="1"/>
              <a:t>yatırım</a:t>
            </a:r>
            <a:r>
              <a:rPr lang="en-US" dirty="0"/>
              <a:t> </a:t>
            </a:r>
            <a:r>
              <a:rPr lang="en-US" dirty="0" err="1"/>
              <a:t>yapsaydı</a:t>
            </a:r>
            <a:r>
              <a:rPr lang="en-US" dirty="0"/>
              <a:t>, $4200 </a:t>
            </a:r>
            <a:r>
              <a:rPr lang="en-US" dirty="0" err="1"/>
              <a:t>kazanırdı</a:t>
            </a:r>
            <a:r>
              <a:rPr lang="en-US" dirty="0"/>
              <a:t>.</a:t>
            </a:r>
            <a:endParaRPr lang="en-US" sz="1400" dirty="0"/>
          </a:p>
        </p:txBody>
      </p:sp>
      <p:sp>
        <p:nvSpPr>
          <p:cNvPr id="11266" name="Slide Number Placeholder 3">
            <a:extLst>
              <a:ext uri="{FF2B5EF4-FFF2-40B4-BE49-F238E27FC236}">
                <a16:creationId xmlns:a16="http://schemas.microsoft.com/office/drawing/2014/main" id="{6DCC1610-DC06-4449-882C-33BF98658B4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03" eaLnBrk="0" hangingPunct="0">
              <a:defRPr sz="2404">
                <a:solidFill>
                  <a:schemeClr val="tx1"/>
                </a:solidFill>
                <a:latin typeface="Times New Roman" panose="02020603050405020304" pitchFamily="18" charset="0"/>
              </a:defRPr>
            </a:lvl1pPr>
            <a:lvl2pPr marL="714346" indent="-274749" defTabSz="914303" eaLnBrk="0" hangingPunct="0">
              <a:defRPr sz="2404">
                <a:solidFill>
                  <a:schemeClr val="tx1"/>
                </a:solidFill>
                <a:latin typeface="Times New Roman" panose="02020603050405020304" pitchFamily="18" charset="0"/>
              </a:defRPr>
            </a:lvl2pPr>
            <a:lvl3pPr marL="1098995" indent="-219799" defTabSz="914303" eaLnBrk="0" hangingPunct="0">
              <a:defRPr sz="2404">
                <a:solidFill>
                  <a:schemeClr val="tx1"/>
                </a:solidFill>
                <a:latin typeface="Times New Roman" panose="02020603050405020304" pitchFamily="18" charset="0"/>
              </a:defRPr>
            </a:lvl3pPr>
            <a:lvl4pPr marL="1538592" indent="-219799" defTabSz="914303" eaLnBrk="0" hangingPunct="0">
              <a:defRPr sz="2404">
                <a:solidFill>
                  <a:schemeClr val="tx1"/>
                </a:solidFill>
                <a:latin typeface="Times New Roman" panose="02020603050405020304" pitchFamily="18" charset="0"/>
              </a:defRPr>
            </a:lvl4pPr>
            <a:lvl5pPr marL="1978190" indent="-219799" defTabSz="914303" eaLnBrk="0" hangingPunct="0">
              <a:defRPr sz="2404">
                <a:solidFill>
                  <a:schemeClr val="tx1"/>
                </a:solidFill>
                <a:latin typeface="Times New Roman" panose="02020603050405020304" pitchFamily="18" charset="0"/>
              </a:defRPr>
            </a:lvl5pPr>
            <a:lvl6pPr marL="2417788" indent="-219799" defTabSz="914303" eaLnBrk="0" fontAlgn="base" hangingPunct="0">
              <a:spcBef>
                <a:spcPct val="0"/>
              </a:spcBef>
              <a:spcAft>
                <a:spcPct val="0"/>
              </a:spcAft>
              <a:defRPr sz="2404">
                <a:solidFill>
                  <a:schemeClr val="tx1"/>
                </a:solidFill>
                <a:latin typeface="Times New Roman" panose="02020603050405020304" pitchFamily="18" charset="0"/>
              </a:defRPr>
            </a:lvl6pPr>
            <a:lvl7pPr marL="2857386" indent="-219799" defTabSz="914303" eaLnBrk="0" fontAlgn="base" hangingPunct="0">
              <a:spcBef>
                <a:spcPct val="0"/>
              </a:spcBef>
              <a:spcAft>
                <a:spcPct val="0"/>
              </a:spcAft>
              <a:defRPr sz="2404">
                <a:solidFill>
                  <a:schemeClr val="tx1"/>
                </a:solidFill>
                <a:latin typeface="Times New Roman" panose="02020603050405020304" pitchFamily="18" charset="0"/>
              </a:defRPr>
            </a:lvl7pPr>
            <a:lvl8pPr marL="3296984" indent="-219799" defTabSz="914303" eaLnBrk="0" fontAlgn="base" hangingPunct="0">
              <a:spcBef>
                <a:spcPct val="0"/>
              </a:spcBef>
              <a:spcAft>
                <a:spcPct val="0"/>
              </a:spcAft>
              <a:defRPr sz="2404">
                <a:solidFill>
                  <a:schemeClr val="tx1"/>
                </a:solidFill>
                <a:latin typeface="Times New Roman" panose="02020603050405020304" pitchFamily="18" charset="0"/>
              </a:defRPr>
            </a:lvl8pPr>
            <a:lvl9pPr marL="3736581" indent="-219799" defTabSz="914303" eaLnBrk="0" fontAlgn="base" hangingPunct="0">
              <a:spcBef>
                <a:spcPct val="0"/>
              </a:spcBef>
              <a:spcAft>
                <a:spcPct val="0"/>
              </a:spcAft>
              <a:defRPr sz="2404">
                <a:solidFill>
                  <a:schemeClr val="tx1"/>
                </a:solidFill>
                <a:latin typeface="Times New Roman" panose="02020603050405020304" pitchFamily="18" charset="0"/>
              </a:defRPr>
            </a:lvl9pPr>
          </a:lstStyle>
          <a:p>
            <a:pPr eaLnBrk="1" hangingPunct="1"/>
            <a:fld id="{3BE73825-4DAE-4445-893D-F5C55B1C5124}" type="slidenum">
              <a:rPr lang="en-US" altLang="tr-TR" sz="1154">
                <a:latin typeface="Arial Black" panose="020B0604020202020204" pitchFamily="34" charset="0"/>
              </a:rPr>
              <a:pPr eaLnBrk="1" hangingPunct="1"/>
              <a:t>58</a:t>
            </a:fld>
            <a:endParaRPr lang="en-US" altLang="tr-TR" sz="1154">
              <a:latin typeface="Arial Black" panose="020B0604020202020204" pitchFamily="34" charset="0"/>
            </a:endParaRPr>
          </a:p>
        </p:txBody>
      </p:sp>
      <p:sp>
        <p:nvSpPr>
          <p:cNvPr id="60" name="Slide Number Placeholder 1">
            <a:extLst>
              <a:ext uri="{FF2B5EF4-FFF2-40B4-BE49-F238E27FC236}">
                <a16:creationId xmlns:a16="http://schemas.microsoft.com/office/drawing/2014/main" id="{DEFDD33C-3E56-244F-9265-A045A18105B4}"/>
              </a:ext>
            </a:extLst>
          </p:cNvPr>
          <p:cNvSpPr>
            <a:spLocks noGrp="1"/>
          </p:cNvSpPr>
          <p:nvPr>
            <p:ph type="sldNum" sz="quarter" idx="4294967295"/>
          </p:nvPr>
        </p:nvSpPr>
        <p:spPr>
          <a:xfrm>
            <a:off x="7010400" y="6492875"/>
            <a:ext cx="2133600" cy="365125"/>
          </a:xfrm>
        </p:spPr>
        <p:txBody>
          <a:bodyPr/>
          <a:lstStyle/>
          <a:p>
            <a:fld id="{8FF9F6D1-D1FA-4D49-BED0-40363AEE0087}" type="slidenum">
              <a:rPr lang="tr-TR" sz="1600" b="1" smtClean="0">
                <a:solidFill>
                  <a:prstClr val="black"/>
                </a:solidFill>
              </a:rPr>
              <a:pPr/>
              <a:t>58</a:t>
            </a:fld>
            <a:endParaRPr lang="tr-TR" sz="1600" b="1">
              <a:solidFill>
                <a:prstClr val="black"/>
              </a:solidFill>
            </a:endParaRPr>
          </a:p>
        </p:txBody>
      </p:sp>
      <p:sp>
        <p:nvSpPr>
          <p:cNvPr id="57" name="5 Dikdörtgen">
            <a:extLst>
              <a:ext uri="{FF2B5EF4-FFF2-40B4-BE49-F238E27FC236}">
                <a16:creationId xmlns:a16="http://schemas.microsoft.com/office/drawing/2014/main" id="{7B6915A9-14C5-6E46-B48E-2375B8828C34}"/>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58" name="7 Dikdörtgen">
            <a:extLst>
              <a:ext uri="{FF2B5EF4-FFF2-40B4-BE49-F238E27FC236}">
                <a16:creationId xmlns:a16="http://schemas.microsoft.com/office/drawing/2014/main" id="{230CDD2B-7678-1D4E-8236-0F0E9797E75C}"/>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59" name="8 Dikdörtgen">
            <a:extLst>
              <a:ext uri="{FF2B5EF4-FFF2-40B4-BE49-F238E27FC236}">
                <a16:creationId xmlns:a16="http://schemas.microsoft.com/office/drawing/2014/main" id="{1501AB5B-15AD-3044-B39A-FA505BE4B60E}"/>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61" name="6 Dikdörtgen">
            <a:extLst>
              <a:ext uri="{FF2B5EF4-FFF2-40B4-BE49-F238E27FC236}">
                <a16:creationId xmlns:a16="http://schemas.microsoft.com/office/drawing/2014/main" id="{34FD2749-0C55-F347-AE7E-FE3C68003986}"/>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grpSp>
        <p:nvGrpSpPr>
          <p:cNvPr id="66" name="Group 111">
            <a:extLst>
              <a:ext uri="{FF2B5EF4-FFF2-40B4-BE49-F238E27FC236}">
                <a16:creationId xmlns:a16="http://schemas.microsoft.com/office/drawing/2014/main" id="{A182A468-89F8-42D9-A97C-9B36B79443F1}"/>
              </a:ext>
            </a:extLst>
          </p:cNvPr>
          <p:cNvGrpSpPr>
            <a:grpSpLocks/>
          </p:cNvGrpSpPr>
          <p:nvPr/>
        </p:nvGrpSpPr>
        <p:grpSpPr bwMode="auto">
          <a:xfrm>
            <a:off x="3557410" y="836712"/>
            <a:ext cx="5479085" cy="5425976"/>
            <a:chOff x="453" y="1301"/>
            <a:chExt cx="4855" cy="2412"/>
          </a:xfrm>
        </p:grpSpPr>
        <p:sp>
          <p:nvSpPr>
            <p:cNvPr id="67" name="Rectangle 96">
              <a:extLst>
                <a:ext uri="{FF2B5EF4-FFF2-40B4-BE49-F238E27FC236}">
                  <a16:creationId xmlns:a16="http://schemas.microsoft.com/office/drawing/2014/main" id="{9CA98509-2D03-48DD-A34D-AC8A7FF6D580}"/>
                </a:ext>
              </a:extLst>
            </p:cNvPr>
            <p:cNvSpPr>
              <a:spLocks noChangeArrowheads="1"/>
            </p:cNvSpPr>
            <p:nvPr/>
          </p:nvSpPr>
          <p:spPr bwMode="auto">
            <a:xfrm>
              <a:off x="453" y="1301"/>
              <a:ext cx="4855" cy="2412"/>
            </a:xfrm>
            <a:prstGeom prst="rect">
              <a:avLst/>
            </a:prstGeom>
            <a:solidFill>
              <a:schemeClr val="bg1"/>
            </a:solidFill>
            <a:ln w="9525">
              <a:solidFill>
                <a:srgbClr val="0066FF"/>
              </a:solidFill>
              <a:miter lim="800000"/>
              <a:headEnd/>
              <a:tailEnd/>
            </a:ln>
          </p:spPr>
          <p:txBody>
            <a:bodyPr wrap="none" anchor="ctr"/>
            <a:lstStyle>
              <a:lvl1pPr eaLnBrk="0" hangingPunct="0">
                <a:defRPr sz="2500">
                  <a:solidFill>
                    <a:schemeClr val="tx1"/>
                  </a:solidFill>
                  <a:latin typeface="Times New Roman" panose="02020603050405020304" pitchFamily="18" charset="0"/>
                </a:defRPr>
              </a:lvl1pPr>
              <a:lvl2pPr marL="742950" indent="-285750" eaLnBrk="0" hangingPunct="0">
                <a:defRPr sz="2500">
                  <a:solidFill>
                    <a:schemeClr val="tx1"/>
                  </a:solidFill>
                  <a:latin typeface="Times New Roman" panose="02020603050405020304" pitchFamily="18" charset="0"/>
                </a:defRPr>
              </a:lvl2pPr>
              <a:lvl3pPr marL="1143000" indent="-228600" eaLnBrk="0" hangingPunct="0">
                <a:defRPr sz="2500">
                  <a:solidFill>
                    <a:schemeClr val="tx1"/>
                  </a:solidFill>
                  <a:latin typeface="Times New Roman" panose="02020603050405020304" pitchFamily="18" charset="0"/>
                </a:defRPr>
              </a:lvl3pPr>
              <a:lvl4pPr marL="1600200" indent="-228600" eaLnBrk="0" hangingPunct="0">
                <a:defRPr sz="2500">
                  <a:solidFill>
                    <a:schemeClr val="tx1"/>
                  </a:solidFill>
                  <a:latin typeface="Times New Roman" panose="02020603050405020304" pitchFamily="18" charset="0"/>
                </a:defRPr>
              </a:lvl4pPr>
              <a:lvl5pPr marL="2057400" indent="-228600" eaLnBrk="0" hangingPunct="0">
                <a:defRPr sz="25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endParaRPr lang="tr-TR" altLang="tr-TR" sz="2404"/>
            </a:p>
          </p:txBody>
        </p:sp>
        <p:sp>
          <p:nvSpPr>
            <p:cNvPr id="68" name="Rectangle 8">
              <a:extLst>
                <a:ext uri="{FF2B5EF4-FFF2-40B4-BE49-F238E27FC236}">
                  <a16:creationId xmlns:a16="http://schemas.microsoft.com/office/drawing/2014/main" id="{B4F32382-B2DD-4D84-AB10-0B3F1939AF72}"/>
                </a:ext>
              </a:extLst>
            </p:cNvPr>
            <p:cNvSpPr>
              <a:spLocks noChangeArrowheads="1"/>
            </p:cNvSpPr>
            <p:nvPr/>
          </p:nvSpPr>
          <p:spPr bwMode="auto">
            <a:xfrm>
              <a:off x="560" y="1385"/>
              <a:ext cx="37"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 </a:t>
              </a:r>
            </a:p>
          </p:txBody>
        </p:sp>
        <p:sp>
          <p:nvSpPr>
            <p:cNvPr id="69" name="Rectangle 9">
              <a:extLst>
                <a:ext uri="{FF2B5EF4-FFF2-40B4-BE49-F238E27FC236}">
                  <a16:creationId xmlns:a16="http://schemas.microsoft.com/office/drawing/2014/main" id="{833563A7-1B05-40C8-9E54-CD9EA47E945E}"/>
                </a:ext>
              </a:extLst>
            </p:cNvPr>
            <p:cNvSpPr>
              <a:spLocks noChangeArrowheads="1"/>
            </p:cNvSpPr>
            <p:nvPr/>
          </p:nvSpPr>
          <p:spPr bwMode="auto">
            <a:xfrm>
              <a:off x="595" y="1346"/>
              <a:ext cx="564"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b="1" dirty="0" err="1">
                  <a:solidFill>
                    <a:srgbClr val="0066FF"/>
                  </a:solidFill>
                </a:rPr>
                <a:t>Değişken</a:t>
              </a:r>
              <a:endParaRPr lang="en-US" altLang="tr-TR" sz="1731" dirty="0">
                <a:solidFill>
                  <a:srgbClr val="0066FF"/>
                </a:solidFill>
              </a:endParaRPr>
            </a:p>
          </p:txBody>
        </p:sp>
        <p:sp>
          <p:nvSpPr>
            <p:cNvPr id="70" name="Rectangle 11">
              <a:extLst>
                <a:ext uri="{FF2B5EF4-FFF2-40B4-BE49-F238E27FC236}">
                  <a16:creationId xmlns:a16="http://schemas.microsoft.com/office/drawing/2014/main" id="{D8DA7A89-675E-4D44-834B-C0E427BC3E49}"/>
                </a:ext>
              </a:extLst>
            </p:cNvPr>
            <p:cNvSpPr>
              <a:spLocks noChangeArrowheads="1"/>
            </p:cNvSpPr>
            <p:nvPr/>
          </p:nvSpPr>
          <p:spPr bwMode="auto">
            <a:xfrm>
              <a:off x="2141" y="1346"/>
              <a:ext cx="778"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b="1" dirty="0" err="1">
                  <a:solidFill>
                    <a:srgbClr val="0066FF"/>
                  </a:solidFill>
                </a:rPr>
                <a:t>Temel</a:t>
              </a:r>
              <a:r>
                <a:rPr lang="en-US" altLang="tr-TR" sz="1731" b="1" dirty="0">
                  <a:solidFill>
                    <a:srgbClr val="0066FF"/>
                  </a:solidFill>
                </a:rPr>
                <a:t> </a:t>
              </a:r>
              <a:r>
                <a:rPr lang="en-US" altLang="tr-TR" sz="1731" b="1" dirty="0" err="1">
                  <a:solidFill>
                    <a:srgbClr val="0066FF"/>
                  </a:solidFill>
                </a:rPr>
                <a:t>Değer</a:t>
              </a:r>
              <a:endParaRPr lang="en-US" altLang="tr-TR" sz="1731" dirty="0">
                <a:solidFill>
                  <a:srgbClr val="0066FF"/>
                </a:solidFill>
              </a:endParaRPr>
            </a:p>
          </p:txBody>
        </p:sp>
        <p:sp>
          <p:nvSpPr>
            <p:cNvPr id="71" name="Rectangle 13">
              <a:extLst>
                <a:ext uri="{FF2B5EF4-FFF2-40B4-BE49-F238E27FC236}">
                  <a16:creationId xmlns:a16="http://schemas.microsoft.com/office/drawing/2014/main" id="{00020D58-11A5-473E-A9D3-47C9E98E99E1}"/>
                </a:ext>
              </a:extLst>
            </p:cNvPr>
            <p:cNvSpPr>
              <a:spLocks noChangeArrowheads="1"/>
            </p:cNvSpPr>
            <p:nvPr/>
          </p:nvSpPr>
          <p:spPr bwMode="auto">
            <a:xfrm>
              <a:off x="3206" y="1346"/>
              <a:ext cx="511"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b="1" dirty="0">
                  <a:solidFill>
                    <a:srgbClr val="0066FF"/>
                  </a:solidFill>
                </a:rPr>
                <a:t>Alt </a:t>
              </a:r>
              <a:r>
                <a:rPr lang="en-US" altLang="tr-TR" sz="1731" b="1" dirty="0" err="1">
                  <a:solidFill>
                    <a:srgbClr val="0066FF"/>
                  </a:solidFill>
                </a:rPr>
                <a:t>sınır</a:t>
              </a:r>
              <a:endParaRPr lang="en-US" altLang="tr-TR" sz="1731" dirty="0">
                <a:solidFill>
                  <a:srgbClr val="0066FF"/>
                </a:solidFill>
              </a:endParaRPr>
            </a:p>
          </p:txBody>
        </p:sp>
        <p:sp>
          <p:nvSpPr>
            <p:cNvPr id="72" name="Rectangle 14">
              <a:extLst>
                <a:ext uri="{FF2B5EF4-FFF2-40B4-BE49-F238E27FC236}">
                  <a16:creationId xmlns:a16="http://schemas.microsoft.com/office/drawing/2014/main" id="{70E4EEA9-3707-43E5-8A8C-64F1D2F94FC6}"/>
                </a:ext>
              </a:extLst>
            </p:cNvPr>
            <p:cNvSpPr>
              <a:spLocks noChangeArrowheads="1"/>
            </p:cNvSpPr>
            <p:nvPr/>
          </p:nvSpPr>
          <p:spPr bwMode="auto">
            <a:xfrm>
              <a:off x="4032" y="1382"/>
              <a:ext cx="37"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b="1">
                  <a:solidFill>
                    <a:srgbClr val="0066FF"/>
                  </a:solidFill>
                </a:rPr>
                <a:t> </a:t>
              </a:r>
              <a:endParaRPr lang="en-US" altLang="tr-TR" sz="1731">
                <a:solidFill>
                  <a:srgbClr val="0066FF"/>
                </a:solidFill>
              </a:endParaRPr>
            </a:p>
          </p:txBody>
        </p:sp>
        <p:sp>
          <p:nvSpPr>
            <p:cNvPr id="73" name="Rectangle 15">
              <a:extLst>
                <a:ext uri="{FF2B5EF4-FFF2-40B4-BE49-F238E27FC236}">
                  <a16:creationId xmlns:a16="http://schemas.microsoft.com/office/drawing/2014/main" id="{8EE5AA30-C157-4073-B445-40614B8B50CA}"/>
                </a:ext>
              </a:extLst>
            </p:cNvPr>
            <p:cNvSpPr>
              <a:spLocks noChangeArrowheads="1"/>
            </p:cNvSpPr>
            <p:nvPr/>
          </p:nvSpPr>
          <p:spPr bwMode="auto">
            <a:xfrm>
              <a:off x="4392" y="1346"/>
              <a:ext cx="552"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b="1" dirty="0" err="1">
                  <a:solidFill>
                    <a:srgbClr val="0066FF"/>
                  </a:solidFill>
                </a:rPr>
                <a:t>Üst</a:t>
              </a:r>
              <a:r>
                <a:rPr lang="en-US" altLang="tr-TR" sz="1731" b="1" dirty="0">
                  <a:solidFill>
                    <a:srgbClr val="0066FF"/>
                  </a:solidFill>
                </a:rPr>
                <a:t> </a:t>
              </a:r>
              <a:r>
                <a:rPr lang="en-US" altLang="tr-TR" sz="1731" b="1" dirty="0" err="1">
                  <a:solidFill>
                    <a:srgbClr val="0066FF"/>
                  </a:solidFill>
                </a:rPr>
                <a:t>Sınır</a:t>
              </a:r>
              <a:endParaRPr lang="en-US" altLang="tr-TR" sz="1731" dirty="0">
                <a:solidFill>
                  <a:srgbClr val="0066FF"/>
                </a:solidFill>
              </a:endParaRPr>
            </a:p>
          </p:txBody>
        </p:sp>
        <p:sp>
          <p:nvSpPr>
            <p:cNvPr id="74" name="Rectangle 17">
              <a:extLst>
                <a:ext uri="{FF2B5EF4-FFF2-40B4-BE49-F238E27FC236}">
                  <a16:creationId xmlns:a16="http://schemas.microsoft.com/office/drawing/2014/main" id="{D5BC0B8E-2F3B-419C-9C9C-A415347DF3F8}"/>
                </a:ext>
              </a:extLst>
            </p:cNvPr>
            <p:cNvSpPr>
              <a:spLocks noChangeArrowheads="1"/>
            </p:cNvSpPr>
            <p:nvPr/>
          </p:nvSpPr>
          <p:spPr bwMode="auto">
            <a:xfrm>
              <a:off x="560" y="1583"/>
              <a:ext cx="1148"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err="1">
                  <a:solidFill>
                    <a:srgbClr val="0066FF"/>
                  </a:solidFill>
                </a:rPr>
                <a:t>Uçulan</a:t>
              </a:r>
              <a:r>
                <a:rPr lang="en-US" altLang="tr-TR" sz="1731" dirty="0">
                  <a:solidFill>
                    <a:srgbClr val="0066FF"/>
                  </a:solidFill>
                </a:rPr>
                <a:t> </a:t>
              </a:r>
              <a:r>
                <a:rPr lang="en-US" altLang="tr-TR" sz="1731" dirty="0" err="1">
                  <a:solidFill>
                    <a:srgbClr val="0066FF"/>
                  </a:solidFill>
                </a:rPr>
                <a:t>Saat</a:t>
              </a:r>
              <a:endParaRPr lang="en-US" altLang="tr-TR" sz="1731" dirty="0">
                <a:solidFill>
                  <a:srgbClr val="0066FF"/>
                </a:solidFill>
              </a:endParaRPr>
            </a:p>
          </p:txBody>
        </p:sp>
        <p:sp>
          <p:nvSpPr>
            <p:cNvPr id="75" name="Rectangle 19">
              <a:extLst>
                <a:ext uri="{FF2B5EF4-FFF2-40B4-BE49-F238E27FC236}">
                  <a16:creationId xmlns:a16="http://schemas.microsoft.com/office/drawing/2014/main" id="{680AB534-56F0-45E7-AC07-52CD36827AFE}"/>
                </a:ext>
              </a:extLst>
            </p:cNvPr>
            <p:cNvSpPr>
              <a:spLocks noChangeArrowheads="1"/>
            </p:cNvSpPr>
            <p:nvPr/>
          </p:nvSpPr>
          <p:spPr bwMode="auto">
            <a:xfrm>
              <a:off x="2285" y="1596"/>
              <a:ext cx="21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800</a:t>
              </a:r>
            </a:p>
          </p:txBody>
        </p:sp>
        <p:sp>
          <p:nvSpPr>
            <p:cNvPr id="76" name="Rectangle 21">
              <a:extLst>
                <a:ext uri="{FF2B5EF4-FFF2-40B4-BE49-F238E27FC236}">
                  <a16:creationId xmlns:a16="http://schemas.microsoft.com/office/drawing/2014/main" id="{5E9051A1-19DC-417F-897F-0D30027E6E62}"/>
                </a:ext>
              </a:extLst>
            </p:cNvPr>
            <p:cNvSpPr>
              <a:spLocks noChangeArrowheads="1"/>
            </p:cNvSpPr>
            <p:nvPr/>
          </p:nvSpPr>
          <p:spPr bwMode="auto">
            <a:xfrm>
              <a:off x="3454" y="1595"/>
              <a:ext cx="21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500</a:t>
              </a:r>
            </a:p>
          </p:txBody>
        </p:sp>
        <p:sp>
          <p:nvSpPr>
            <p:cNvPr id="77" name="Rectangle 23">
              <a:extLst>
                <a:ext uri="{FF2B5EF4-FFF2-40B4-BE49-F238E27FC236}">
                  <a16:creationId xmlns:a16="http://schemas.microsoft.com/office/drawing/2014/main" id="{290AA26F-5DD1-46DC-8571-E2EDBC4D43FB}"/>
                </a:ext>
              </a:extLst>
            </p:cNvPr>
            <p:cNvSpPr>
              <a:spLocks noChangeArrowheads="1"/>
            </p:cNvSpPr>
            <p:nvPr/>
          </p:nvSpPr>
          <p:spPr bwMode="auto">
            <a:xfrm>
              <a:off x="4640" y="1595"/>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1000</a:t>
              </a:r>
            </a:p>
          </p:txBody>
        </p:sp>
        <p:sp>
          <p:nvSpPr>
            <p:cNvPr id="78" name="Rectangle 25">
              <a:extLst>
                <a:ext uri="{FF2B5EF4-FFF2-40B4-BE49-F238E27FC236}">
                  <a16:creationId xmlns:a16="http://schemas.microsoft.com/office/drawing/2014/main" id="{679D1DCD-5547-4FE9-8E09-5AE8CAEE0BE0}"/>
                </a:ext>
              </a:extLst>
            </p:cNvPr>
            <p:cNvSpPr>
              <a:spLocks noChangeArrowheads="1"/>
            </p:cNvSpPr>
            <p:nvPr/>
          </p:nvSpPr>
          <p:spPr bwMode="auto">
            <a:xfrm>
              <a:off x="560" y="1809"/>
              <a:ext cx="1406"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Charter </a:t>
              </a:r>
              <a:r>
                <a:rPr lang="en-US" altLang="tr-TR" sz="1731" dirty="0" err="1">
                  <a:solidFill>
                    <a:srgbClr val="0066FF"/>
                  </a:solidFill>
                </a:rPr>
                <a:t>fiyatı</a:t>
              </a:r>
              <a:r>
                <a:rPr lang="en-US" altLang="tr-TR" sz="1731" dirty="0">
                  <a:solidFill>
                    <a:srgbClr val="0066FF"/>
                  </a:solidFill>
                </a:rPr>
                <a:t>/</a:t>
              </a:r>
              <a:r>
                <a:rPr lang="en-US" altLang="tr-TR" sz="1731" dirty="0" err="1">
                  <a:solidFill>
                    <a:srgbClr val="0066FF"/>
                  </a:solidFill>
                </a:rPr>
                <a:t>saat</a:t>
              </a:r>
              <a:endParaRPr lang="en-US" altLang="tr-TR" sz="1731" dirty="0">
                <a:solidFill>
                  <a:srgbClr val="0066FF"/>
                </a:solidFill>
              </a:endParaRPr>
            </a:p>
          </p:txBody>
        </p:sp>
        <p:sp>
          <p:nvSpPr>
            <p:cNvPr id="79" name="Rectangle 27">
              <a:extLst>
                <a:ext uri="{FF2B5EF4-FFF2-40B4-BE49-F238E27FC236}">
                  <a16:creationId xmlns:a16="http://schemas.microsoft.com/office/drawing/2014/main" id="{950E11D4-FABF-459B-9C0C-11617E6A8BD3}"/>
                </a:ext>
              </a:extLst>
            </p:cNvPr>
            <p:cNvSpPr>
              <a:spLocks noChangeArrowheads="1"/>
            </p:cNvSpPr>
            <p:nvPr/>
          </p:nvSpPr>
          <p:spPr bwMode="auto">
            <a:xfrm>
              <a:off x="2285" y="1822"/>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$325</a:t>
              </a:r>
            </a:p>
          </p:txBody>
        </p:sp>
        <p:sp>
          <p:nvSpPr>
            <p:cNvPr id="80" name="Rectangle 29">
              <a:extLst>
                <a:ext uri="{FF2B5EF4-FFF2-40B4-BE49-F238E27FC236}">
                  <a16:creationId xmlns:a16="http://schemas.microsoft.com/office/drawing/2014/main" id="{CE488D74-3AAF-4D98-A45E-444E7ACED5CA}"/>
                </a:ext>
              </a:extLst>
            </p:cNvPr>
            <p:cNvSpPr>
              <a:spLocks noChangeArrowheads="1"/>
            </p:cNvSpPr>
            <p:nvPr/>
          </p:nvSpPr>
          <p:spPr bwMode="auto">
            <a:xfrm>
              <a:off x="3454" y="1821"/>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$300</a:t>
              </a:r>
            </a:p>
          </p:txBody>
        </p:sp>
        <p:sp>
          <p:nvSpPr>
            <p:cNvPr id="81" name="Rectangle 31">
              <a:extLst>
                <a:ext uri="{FF2B5EF4-FFF2-40B4-BE49-F238E27FC236}">
                  <a16:creationId xmlns:a16="http://schemas.microsoft.com/office/drawing/2014/main" id="{EEAE5F7A-75EB-47EA-A91A-A466394F67E6}"/>
                </a:ext>
              </a:extLst>
            </p:cNvPr>
            <p:cNvSpPr>
              <a:spLocks noChangeArrowheads="1"/>
            </p:cNvSpPr>
            <p:nvPr/>
          </p:nvSpPr>
          <p:spPr bwMode="auto">
            <a:xfrm>
              <a:off x="4640" y="1821"/>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$350</a:t>
              </a:r>
            </a:p>
          </p:txBody>
        </p:sp>
        <p:sp>
          <p:nvSpPr>
            <p:cNvPr id="82" name="Rectangle 33">
              <a:extLst>
                <a:ext uri="{FF2B5EF4-FFF2-40B4-BE49-F238E27FC236}">
                  <a16:creationId xmlns:a16="http://schemas.microsoft.com/office/drawing/2014/main" id="{D1339146-F6E3-4C0D-B3C5-09CC61605ECB}"/>
                </a:ext>
              </a:extLst>
            </p:cNvPr>
            <p:cNvSpPr>
              <a:spLocks noChangeArrowheads="1"/>
            </p:cNvSpPr>
            <p:nvPr/>
          </p:nvSpPr>
          <p:spPr bwMode="auto">
            <a:xfrm>
              <a:off x="568" y="2194"/>
              <a:ext cx="169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err="1">
                  <a:solidFill>
                    <a:srgbClr val="0066FF"/>
                  </a:solidFill>
                </a:rPr>
                <a:t>Uçuş</a:t>
              </a:r>
              <a:r>
                <a:rPr lang="en-US" altLang="tr-TR" sz="1731" dirty="0">
                  <a:solidFill>
                    <a:srgbClr val="0066FF"/>
                  </a:solidFill>
                </a:rPr>
                <a:t> </a:t>
              </a:r>
              <a:r>
                <a:rPr lang="en-US" altLang="tr-TR" sz="1731" dirty="0" err="1">
                  <a:solidFill>
                    <a:srgbClr val="0066FF"/>
                  </a:solidFill>
                </a:rPr>
                <a:t>Kapasitesi</a:t>
              </a:r>
              <a:endParaRPr lang="en-US" altLang="tr-TR" sz="1731" dirty="0">
                <a:solidFill>
                  <a:srgbClr val="0066FF"/>
                </a:solidFill>
              </a:endParaRPr>
            </a:p>
          </p:txBody>
        </p:sp>
        <p:sp>
          <p:nvSpPr>
            <p:cNvPr id="83" name="Rectangle 35">
              <a:extLst>
                <a:ext uri="{FF2B5EF4-FFF2-40B4-BE49-F238E27FC236}">
                  <a16:creationId xmlns:a16="http://schemas.microsoft.com/office/drawing/2014/main" id="{0BBE9B1D-7FBB-4B53-A320-8459B98C9568}"/>
                </a:ext>
              </a:extLst>
            </p:cNvPr>
            <p:cNvSpPr>
              <a:spLocks noChangeArrowheads="1"/>
            </p:cNvSpPr>
            <p:nvPr/>
          </p:nvSpPr>
          <p:spPr bwMode="auto">
            <a:xfrm>
              <a:off x="1568" y="2325"/>
              <a:ext cx="37"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 </a:t>
              </a:r>
            </a:p>
          </p:txBody>
        </p:sp>
        <p:sp>
          <p:nvSpPr>
            <p:cNvPr id="84" name="Rectangle 36">
              <a:extLst>
                <a:ext uri="{FF2B5EF4-FFF2-40B4-BE49-F238E27FC236}">
                  <a16:creationId xmlns:a16="http://schemas.microsoft.com/office/drawing/2014/main" id="{7A9DE2F5-15DD-4F9B-A041-14A7070F8909}"/>
                </a:ext>
              </a:extLst>
            </p:cNvPr>
            <p:cNvSpPr>
              <a:spLocks noChangeArrowheads="1"/>
            </p:cNvSpPr>
            <p:nvPr/>
          </p:nvSpPr>
          <p:spPr bwMode="auto">
            <a:xfrm>
              <a:off x="2285" y="2194"/>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50%</a:t>
              </a:r>
            </a:p>
          </p:txBody>
        </p:sp>
        <p:sp>
          <p:nvSpPr>
            <p:cNvPr id="85" name="Rectangle 38">
              <a:extLst>
                <a:ext uri="{FF2B5EF4-FFF2-40B4-BE49-F238E27FC236}">
                  <a16:creationId xmlns:a16="http://schemas.microsoft.com/office/drawing/2014/main" id="{F7B1F752-7CBF-4D2A-B2FE-D25E7BB7B9A9}"/>
                </a:ext>
              </a:extLst>
            </p:cNvPr>
            <p:cNvSpPr>
              <a:spLocks noChangeArrowheads="1"/>
            </p:cNvSpPr>
            <p:nvPr/>
          </p:nvSpPr>
          <p:spPr bwMode="auto">
            <a:xfrm>
              <a:off x="3454" y="2197"/>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40%</a:t>
              </a:r>
            </a:p>
          </p:txBody>
        </p:sp>
        <p:sp>
          <p:nvSpPr>
            <p:cNvPr id="86" name="Rectangle 40">
              <a:extLst>
                <a:ext uri="{FF2B5EF4-FFF2-40B4-BE49-F238E27FC236}">
                  <a16:creationId xmlns:a16="http://schemas.microsoft.com/office/drawing/2014/main" id="{7124DBFD-108E-48AD-B00D-05A14177CB49}"/>
                </a:ext>
              </a:extLst>
            </p:cNvPr>
            <p:cNvSpPr>
              <a:spLocks noChangeArrowheads="1"/>
            </p:cNvSpPr>
            <p:nvPr/>
          </p:nvSpPr>
          <p:spPr bwMode="auto">
            <a:xfrm>
              <a:off x="4640" y="2190"/>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60%</a:t>
              </a:r>
            </a:p>
          </p:txBody>
        </p:sp>
        <p:sp>
          <p:nvSpPr>
            <p:cNvPr id="87" name="Rectangle 42">
              <a:extLst>
                <a:ext uri="{FF2B5EF4-FFF2-40B4-BE49-F238E27FC236}">
                  <a16:creationId xmlns:a16="http://schemas.microsoft.com/office/drawing/2014/main" id="{843B62AE-3AD9-4574-8AC8-453A32BFD0CC}"/>
                </a:ext>
              </a:extLst>
            </p:cNvPr>
            <p:cNvSpPr>
              <a:spLocks noChangeArrowheads="1"/>
            </p:cNvSpPr>
            <p:nvPr/>
          </p:nvSpPr>
          <p:spPr bwMode="auto">
            <a:xfrm>
              <a:off x="560" y="2407"/>
              <a:ext cx="1082"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Charter </a:t>
              </a:r>
              <a:r>
                <a:rPr lang="en-US" altLang="tr-TR" sz="1731" dirty="0" err="1">
                  <a:solidFill>
                    <a:srgbClr val="0066FF"/>
                  </a:solidFill>
                </a:rPr>
                <a:t>Oranı</a:t>
              </a:r>
              <a:endParaRPr lang="en-US" altLang="tr-TR" sz="1731" dirty="0">
                <a:solidFill>
                  <a:srgbClr val="0066FF"/>
                </a:solidFill>
              </a:endParaRPr>
            </a:p>
          </p:txBody>
        </p:sp>
        <p:sp>
          <p:nvSpPr>
            <p:cNvPr id="88" name="Rectangle 44">
              <a:extLst>
                <a:ext uri="{FF2B5EF4-FFF2-40B4-BE49-F238E27FC236}">
                  <a16:creationId xmlns:a16="http://schemas.microsoft.com/office/drawing/2014/main" id="{B2EA1BD2-EE6F-4AF9-81C7-16C170A489BB}"/>
                </a:ext>
              </a:extLst>
            </p:cNvPr>
            <p:cNvSpPr>
              <a:spLocks noChangeArrowheads="1"/>
            </p:cNvSpPr>
            <p:nvPr/>
          </p:nvSpPr>
          <p:spPr bwMode="auto">
            <a:xfrm>
              <a:off x="1280" y="2608"/>
              <a:ext cx="37"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 </a:t>
              </a:r>
            </a:p>
          </p:txBody>
        </p:sp>
        <p:sp>
          <p:nvSpPr>
            <p:cNvPr id="89" name="Rectangle 45">
              <a:extLst>
                <a:ext uri="{FF2B5EF4-FFF2-40B4-BE49-F238E27FC236}">
                  <a16:creationId xmlns:a16="http://schemas.microsoft.com/office/drawing/2014/main" id="{0018DBC9-F392-4835-BEDD-066735A084CC}"/>
                </a:ext>
              </a:extLst>
            </p:cNvPr>
            <p:cNvSpPr>
              <a:spLocks noChangeArrowheads="1"/>
            </p:cNvSpPr>
            <p:nvPr/>
          </p:nvSpPr>
          <p:spPr bwMode="auto">
            <a:xfrm>
              <a:off x="2285" y="2420"/>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50%</a:t>
              </a:r>
            </a:p>
          </p:txBody>
        </p:sp>
        <p:sp>
          <p:nvSpPr>
            <p:cNvPr id="90" name="Rectangle 47">
              <a:extLst>
                <a:ext uri="{FF2B5EF4-FFF2-40B4-BE49-F238E27FC236}">
                  <a16:creationId xmlns:a16="http://schemas.microsoft.com/office/drawing/2014/main" id="{8BE15F2F-1466-4DB0-B35B-AB26CBAFF783}"/>
                </a:ext>
              </a:extLst>
            </p:cNvPr>
            <p:cNvSpPr>
              <a:spLocks noChangeArrowheads="1"/>
            </p:cNvSpPr>
            <p:nvPr/>
          </p:nvSpPr>
          <p:spPr bwMode="auto">
            <a:xfrm>
              <a:off x="3454" y="2419"/>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45%</a:t>
              </a:r>
            </a:p>
          </p:txBody>
        </p:sp>
        <p:sp>
          <p:nvSpPr>
            <p:cNvPr id="91" name="Rectangle 49">
              <a:extLst>
                <a:ext uri="{FF2B5EF4-FFF2-40B4-BE49-F238E27FC236}">
                  <a16:creationId xmlns:a16="http://schemas.microsoft.com/office/drawing/2014/main" id="{EDF0C77C-693E-49A2-A4FB-B9A8FC907FA6}"/>
                </a:ext>
              </a:extLst>
            </p:cNvPr>
            <p:cNvSpPr>
              <a:spLocks noChangeArrowheads="1"/>
            </p:cNvSpPr>
            <p:nvPr/>
          </p:nvSpPr>
          <p:spPr bwMode="auto">
            <a:xfrm>
              <a:off x="4640" y="2419"/>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70%</a:t>
              </a:r>
            </a:p>
          </p:txBody>
        </p:sp>
        <p:sp>
          <p:nvSpPr>
            <p:cNvPr id="92" name="Rectangle 51">
              <a:extLst>
                <a:ext uri="{FF2B5EF4-FFF2-40B4-BE49-F238E27FC236}">
                  <a16:creationId xmlns:a16="http://schemas.microsoft.com/office/drawing/2014/main" id="{1FA4223E-D1E4-4702-8325-18C43AE36B43}"/>
                </a:ext>
              </a:extLst>
            </p:cNvPr>
            <p:cNvSpPr>
              <a:spLocks noChangeArrowheads="1"/>
            </p:cNvSpPr>
            <p:nvPr/>
          </p:nvSpPr>
          <p:spPr bwMode="auto">
            <a:xfrm>
              <a:off x="560" y="2633"/>
              <a:ext cx="1625"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err="1">
                  <a:solidFill>
                    <a:srgbClr val="0066FF"/>
                  </a:solidFill>
                </a:rPr>
                <a:t>İşletme</a:t>
              </a:r>
              <a:r>
                <a:rPr lang="en-US" altLang="tr-TR" sz="1731" dirty="0">
                  <a:solidFill>
                    <a:srgbClr val="0066FF"/>
                  </a:solidFill>
                </a:rPr>
                <a:t> </a:t>
              </a:r>
              <a:r>
                <a:rPr lang="en-US" altLang="tr-TR" sz="1731" dirty="0" err="1">
                  <a:solidFill>
                    <a:srgbClr val="0066FF"/>
                  </a:solidFill>
                </a:rPr>
                <a:t>maliyeti</a:t>
              </a:r>
              <a:r>
                <a:rPr lang="en-US" altLang="tr-TR" sz="1731" dirty="0">
                  <a:solidFill>
                    <a:srgbClr val="0066FF"/>
                  </a:solidFill>
                </a:rPr>
                <a:t>/</a:t>
              </a:r>
              <a:r>
                <a:rPr lang="en-US" altLang="tr-TR" sz="1731" dirty="0" err="1">
                  <a:solidFill>
                    <a:srgbClr val="0066FF"/>
                  </a:solidFill>
                </a:rPr>
                <a:t>saat</a:t>
              </a:r>
              <a:endParaRPr lang="en-US" altLang="tr-TR" sz="1731" dirty="0">
                <a:solidFill>
                  <a:srgbClr val="0066FF"/>
                </a:solidFill>
              </a:endParaRPr>
            </a:p>
          </p:txBody>
        </p:sp>
        <p:sp>
          <p:nvSpPr>
            <p:cNvPr id="93" name="Rectangle 53">
              <a:extLst>
                <a:ext uri="{FF2B5EF4-FFF2-40B4-BE49-F238E27FC236}">
                  <a16:creationId xmlns:a16="http://schemas.microsoft.com/office/drawing/2014/main" id="{FA19F830-20AB-4E86-84BA-749E14FCF33F}"/>
                </a:ext>
              </a:extLst>
            </p:cNvPr>
            <p:cNvSpPr>
              <a:spLocks noChangeArrowheads="1"/>
            </p:cNvSpPr>
            <p:nvPr/>
          </p:nvSpPr>
          <p:spPr bwMode="auto">
            <a:xfrm>
              <a:off x="2285" y="2634"/>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$245</a:t>
              </a:r>
            </a:p>
          </p:txBody>
        </p:sp>
        <p:sp>
          <p:nvSpPr>
            <p:cNvPr id="94" name="Rectangle 55">
              <a:extLst>
                <a:ext uri="{FF2B5EF4-FFF2-40B4-BE49-F238E27FC236}">
                  <a16:creationId xmlns:a16="http://schemas.microsoft.com/office/drawing/2014/main" id="{B0345D86-3CF1-4435-A0A6-9EFC2564CEEF}"/>
                </a:ext>
              </a:extLst>
            </p:cNvPr>
            <p:cNvSpPr>
              <a:spLocks noChangeArrowheads="1"/>
            </p:cNvSpPr>
            <p:nvPr/>
          </p:nvSpPr>
          <p:spPr bwMode="auto">
            <a:xfrm>
              <a:off x="3454" y="2645"/>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$230</a:t>
              </a:r>
            </a:p>
          </p:txBody>
        </p:sp>
        <p:sp>
          <p:nvSpPr>
            <p:cNvPr id="95" name="Rectangle 57">
              <a:extLst>
                <a:ext uri="{FF2B5EF4-FFF2-40B4-BE49-F238E27FC236}">
                  <a16:creationId xmlns:a16="http://schemas.microsoft.com/office/drawing/2014/main" id="{83C29295-7F84-466C-A2D0-7921F12F0609}"/>
                </a:ext>
              </a:extLst>
            </p:cNvPr>
            <p:cNvSpPr>
              <a:spLocks noChangeArrowheads="1"/>
            </p:cNvSpPr>
            <p:nvPr/>
          </p:nvSpPr>
          <p:spPr bwMode="auto">
            <a:xfrm>
              <a:off x="4640" y="2645"/>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$260</a:t>
              </a:r>
            </a:p>
          </p:txBody>
        </p:sp>
        <p:sp>
          <p:nvSpPr>
            <p:cNvPr id="96" name="Rectangle 59">
              <a:extLst>
                <a:ext uri="{FF2B5EF4-FFF2-40B4-BE49-F238E27FC236}">
                  <a16:creationId xmlns:a16="http://schemas.microsoft.com/office/drawing/2014/main" id="{8D1A1D8F-1242-4A06-BBEB-4749D1D84CB0}"/>
                </a:ext>
              </a:extLst>
            </p:cNvPr>
            <p:cNvSpPr>
              <a:spLocks noChangeArrowheads="1"/>
            </p:cNvSpPr>
            <p:nvPr/>
          </p:nvSpPr>
          <p:spPr bwMode="auto">
            <a:xfrm>
              <a:off x="560" y="2834"/>
              <a:ext cx="565"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err="1">
                  <a:solidFill>
                    <a:srgbClr val="0066FF"/>
                  </a:solidFill>
                </a:rPr>
                <a:t>Sigorta</a:t>
              </a:r>
              <a:endParaRPr lang="en-US" altLang="tr-TR" sz="1731" dirty="0">
                <a:solidFill>
                  <a:srgbClr val="0066FF"/>
                </a:solidFill>
              </a:endParaRPr>
            </a:p>
          </p:txBody>
        </p:sp>
        <p:sp>
          <p:nvSpPr>
            <p:cNvPr id="97" name="Rectangle 61">
              <a:extLst>
                <a:ext uri="{FF2B5EF4-FFF2-40B4-BE49-F238E27FC236}">
                  <a16:creationId xmlns:a16="http://schemas.microsoft.com/office/drawing/2014/main" id="{0A32823F-F323-4039-824E-324E0448C6AB}"/>
                </a:ext>
              </a:extLst>
            </p:cNvPr>
            <p:cNvSpPr>
              <a:spLocks noChangeArrowheads="1"/>
            </p:cNvSpPr>
            <p:nvPr/>
          </p:nvSpPr>
          <p:spPr bwMode="auto">
            <a:xfrm>
              <a:off x="2285" y="2847"/>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$20,000</a:t>
              </a:r>
            </a:p>
          </p:txBody>
        </p:sp>
        <p:sp>
          <p:nvSpPr>
            <p:cNvPr id="98" name="Rectangle 62">
              <a:extLst>
                <a:ext uri="{FF2B5EF4-FFF2-40B4-BE49-F238E27FC236}">
                  <a16:creationId xmlns:a16="http://schemas.microsoft.com/office/drawing/2014/main" id="{D2FF24EF-3FF6-4408-8CB6-783C19100235}"/>
                </a:ext>
              </a:extLst>
            </p:cNvPr>
            <p:cNvSpPr>
              <a:spLocks noChangeArrowheads="1"/>
            </p:cNvSpPr>
            <p:nvPr/>
          </p:nvSpPr>
          <p:spPr bwMode="auto">
            <a:xfrm>
              <a:off x="2597" y="2847"/>
              <a:ext cx="37"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 </a:t>
              </a:r>
            </a:p>
          </p:txBody>
        </p:sp>
        <p:sp>
          <p:nvSpPr>
            <p:cNvPr id="99" name="Rectangle 63">
              <a:extLst>
                <a:ext uri="{FF2B5EF4-FFF2-40B4-BE49-F238E27FC236}">
                  <a16:creationId xmlns:a16="http://schemas.microsoft.com/office/drawing/2014/main" id="{5917E567-866B-468A-89DD-165B9807E34A}"/>
                </a:ext>
              </a:extLst>
            </p:cNvPr>
            <p:cNvSpPr>
              <a:spLocks noChangeArrowheads="1"/>
            </p:cNvSpPr>
            <p:nvPr/>
          </p:nvSpPr>
          <p:spPr bwMode="auto">
            <a:xfrm>
              <a:off x="3454" y="2846"/>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$18,000</a:t>
              </a:r>
            </a:p>
          </p:txBody>
        </p:sp>
        <p:sp>
          <p:nvSpPr>
            <p:cNvPr id="100" name="Rectangle 65">
              <a:extLst>
                <a:ext uri="{FF2B5EF4-FFF2-40B4-BE49-F238E27FC236}">
                  <a16:creationId xmlns:a16="http://schemas.microsoft.com/office/drawing/2014/main" id="{05BB3CAF-CAEB-4792-9086-9223548AF4FB}"/>
                </a:ext>
              </a:extLst>
            </p:cNvPr>
            <p:cNvSpPr>
              <a:spLocks noChangeArrowheads="1"/>
            </p:cNvSpPr>
            <p:nvPr/>
          </p:nvSpPr>
          <p:spPr bwMode="auto">
            <a:xfrm>
              <a:off x="4640" y="2846"/>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$25,000</a:t>
              </a:r>
            </a:p>
          </p:txBody>
        </p:sp>
        <p:sp>
          <p:nvSpPr>
            <p:cNvPr id="101" name="Rectangle 67">
              <a:extLst>
                <a:ext uri="{FF2B5EF4-FFF2-40B4-BE49-F238E27FC236}">
                  <a16:creationId xmlns:a16="http://schemas.microsoft.com/office/drawing/2014/main" id="{D0FE674E-FB17-4024-8B91-03E046F82BD3}"/>
                </a:ext>
              </a:extLst>
            </p:cNvPr>
            <p:cNvSpPr>
              <a:spLocks noChangeArrowheads="1"/>
            </p:cNvSpPr>
            <p:nvPr/>
          </p:nvSpPr>
          <p:spPr bwMode="auto">
            <a:xfrm>
              <a:off x="560" y="3035"/>
              <a:ext cx="153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err="1">
                  <a:solidFill>
                    <a:srgbClr val="0066FF"/>
                  </a:solidFill>
                </a:rPr>
                <a:t>Finanse</a:t>
              </a:r>
              <a:r>
                <a:rPr lang="en-US" altLang="tr-TR" sz="1731" dirty="0">
                  <a:solidFill>
                    <a:srgbClr val="0066FF"/>
                  </a:solidFill>
                </a:rPr>
                <a:t> </a:t>
              </a:r>
              <a:r>
                <a:rPr lang="en-US" altLang="tr-TR" sz="1731" dirty="0" err="1">
                  <a:solidFill>
                    <a:srgbClr val="0066FF"/>
                  </a:solidFill>
                </a:rPr>
                <a:t>edilen</a:t>
              </a:r>
              <a:r>
                <a:rPr lang="en-US" altLang="tr-TR" sz="1731" dirty="0">
                  <a:solidFill>
                    <a:srgbClr val="0066FF"/>
                  </a:solidFill>
                </a:rPr>
                <a:t> </a:t>
              </a:r>
              <a:r>
                <a:rPr lang="en-US" altLang="tr-TR" sz="1731" dirty="0" err="1">
                  <a:solidFill>
                    <a:srgbClr val="0066FF"/>
                  </a:solidFill>
                </a:rPr>
                <a:t>oran</a:t>
              </a:r>
              <a:endParaRPr lang="en-US" altLang="tr-TR" sz="1731" dirty="0">
                <a:solidFill>
                  <a:srgbClr val="0066FF"/>
                </a:solidFill>
              </a:endParaRPr>
            </a:p>
          </p:txBody>
        </p:sp>
        <p:sp>
          <p:nvSpPr>
            <p:cNvPr id="102" name="Rectangle 69">
              <a:extLst>
                <a:ext uri="{FF2B5EF4-FFF2-40B4-BE49-F238E27FC236}">
                  <a16:creationId xmlns:a16="http://schemas.microsoft.com/office/drawing/2014/main" id="{9FDC7C14-8F0F-4E23-B3B5-07266FAB4B9F}"/>
                </a:ext>
              </a:extLst>
            </p:cNvPr>
            <p:cNvSpPr>
              <a:spLocks noChangeArrowheads="1"/>
            </p:cNvSpPr>
            <p:nvPr/>
          </p:nvSpPr>
          <p:spPr bwMode="auto">
            <a:xfrm>
              <a:off x="2285" y="3065"/>
              <a:ext cx="25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0.40</a:t>
              </a:r>
            </a:p>
          </p:txBody>
        </p:sp>
        <p:sp>
          <p:nvSpPr>
            <p:cNvPr id="103" name="Rectangle 71">
              <a:extLst>
                <a:ext uri="{FF2B5EF4-FFF2-40B4-BE49-F238E27FC236}">
                  <a16:creationId xmlns:a16="http://schemas.microsoft.com/office/drawing/2014/main" id="{70560FB6-093B-483E-A12F-BF3279521305}"/>
                </a:ext>
              </a:extLst>
            </p:cNvPr>
            <p:cNvSpPr>
              <a:spLocks noChangeArrowheads="1"/>
            </p:cNvSpPr>
            <p:nvPr/>
          </p:nvSpPr>
          <p:spPr bwMode="auto">
            <a:xfrm>
              <a:off x="3454" y="3047"/>
              <a:ext cx="25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0.30</a:t>
              </a:r>
            </a:p>
          </p:txBody>
        </p:sp>
        <p:sp>
          <p:nvSpPr>
            <p:cNvPr id="104" name="Rectangle 73">
              <a:extLst>
                <a:ext uri="{FF2B5EF4-FFF2-40B4-BE49-F238E27FC236}">
                  <a16:creationId xmlns:a16="http://schemas.microsoft.com/office/drawing/2014/main" id="{598508DC-E2A1-4754-98E3-40221F95B384}"/>
                </a:ext>
              </a:extLst>
            </p:cNvPr>
            <p:cNvSpPr>
              <a:spLocks noChangeArrowheads="1"/>
            </p:cNvSpPr>
            <p:nvPr/>
          </p:nvSpPr>
          <p:spPr bwMode="auto">
            <a:xfrm>
              <a:off x="4640" y="3047"/>
              <a:ext cx="25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0.50</a:t>
              </a:r>
            </a:p>
          </p:txBody>
        </p:sp>
        <p:sp>
          <p:nvSpPr>
            <p:cNvPr id="105" name="Rectangle 75">
              <a:extLst>
                <a:ext uri="{FF2B5EF4-FFF2-40B4-BE49-F238E27FC236}">
                  <a16:creationId xmlns:a16="http://schemas.microsoft.com/office/drawing/2014/main" id="{0A551D4C-AE6C-46A9-A828-96B3506EE9A0}"/>
                </a:ext>
              </a:extLst>
            </p:cNvPr>
            <p:cNvSpPr>
              <a:spLocks noChangeArrowheads="1"/>
            </p:cNvSpPr>
            <p:nvPr/>
          </p:nvSpPr>
          <p:spPr bwMode="auto">
            <a:xfrm>
              <a:off x="560" y="3237"/>
              <a:ext cx="832"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err="1">
                  <a:solidFill>
                    <a:srgbClr val="0066FF"/>
                  </a:solidFill>
                </a:rPr>
                <a:t>Faiz</a:t>
              </a:r>
              <a:r>
                <a:rPr lang="en-US" altLang="tr-TR" sz="1731" dirty="0">
                  <a:solidFill>
                    <a:srgbClr val="0066FF"/>
                  </a:solidFill>
                </a:rPr>
                <a:t> </a:t>
              </a:r>
              <a:r>
                <a:rPr lang="en-US" altLang="tr-TR" sz="1731" dirty="0" err="1">
                  <a:solidFill>
                    <a:srgbClr val="0066FF"/>
                  </a:solidFill>
                </a:rPr>
                <a:t>Oranı</a:t>
              </a:r>
              <a:endParaRPr lang="en-US" altLang="tr-TR" sz="1731" dirty="0">
                <a:solidFill>
                  <a:srgbClr val="0066FF"/>
                </a:solidFill>
              </a:endParaRPr>
            </a:p>
          </p:txBody>
        </p:sp>
        <p:sp>
          <p:nvSpPr>
            <p:cNvPr id="106" name="Rectangle 77">
              <a:extLst>
                <a:ext uri="{FF2B5EF4-FFF2-40B4-BE49-F238E27FC236}">
                  <a16:creationId xmlns:a16="http://schemas.microsoft.com/office/drawing/2014/main" id="{A021C687-1199-4ECE-A515-315A1BB7DBFE}"/>
                </a:ext>
              </a:extLst>
            </p:cNvPr>
            <p:cNvSpPr>
              <a:spLocks noChangeArrowheads="1"/>
            </p:cNvSpPr>
            <p:nvPr/>
          </p:nvSpPr>
          <p:spPr bwMode="auto">
            <a:xfrm>
              <a:off x="2267" y="3269"/>
              <a:ext cx="370"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11.5%</a:t>
              </a:r>
            </a:p>
          </p:txBody>
        </p:sp>
        <p:sp>
          <p:nvSpPr>
            <p:cNvPr id="107" name="Rectangle 79">
              <a:extLst>
                <a:ext uri="{FF2B5EF4-FFF2-40B4-BE49-F238E27FC236}">
                  <a16:creationId xmlns:a16="http://schemas.microsoft.com/office/drawing/2014/main" id="{37ACEB20-39B8-4265-8119-3CDC8FAF7EF2}"/>
                </a:ext>
              </a:extLst>
            </p:cNvPr>
            <p:cNvSpPr>
              <a:spLocks noChangeArrowheads="1"/>
            </p:cNvSpPr>
            <p:nvPr/>
          </p:nvSpPr>
          <p:spPr bwMode="auto">
            <a:xfrm>
              <a:off x="3454" y="3249"/>
              <a:ext cx="3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10.5%</a:t>
              </a:r>
            </a:p>
          </p:txBody>
        </p:sp>
        <p:sp>
          <p:nvSpPr>
            <p:cNvPr id="108" name="Rectangle 81">
              <a:extLst>
                <a:ext uri="{FF2B5EF4-FFF2-40B4-BE49-F238E27FC236}">
                  <a16:creationId xmlns:a16="http://schemas.microsoft.com/office/drawing/2014/main" id="{3D550B16-64F8-4073-BEB7-5FA4689637F2}"/>
                </a:ext>
              </a:extLst>
            </p:cNvPr>
            <p:cNvSpPr>
              <a:spLocks noChangeArrowheads="1"/>
            </p:cNvSpPr>
            <p:nvPr/>
          </p:nvSpPr>
          <p:spPr bwMode="auto">
            <a:xfrm>
              <a:off x="4640" y="3249"/>
              <a:ext cx="2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13%</a:t>
              </a:r>
            </a:p>
          </p:txBody>
        </p:sp>
        <p:sp>
          <p:nvSpPr>
            <p:cNvPr id="109" name="Rectangle 83">
              <a:extLst>
                <a:ext uri="{FF2B5EF4-FFF2-40B4-BE49-F238E27FC236}">
                  <a16:creationId xmlns:a16="http://schemas.microsoft.com/office/drawing/2014/main" id="{7E4F2A9B-7F2D-4B6E-9432-BD603CF0C79D}"/>
                </a:ext>
              </a:extLst>
            </p:cNvPr>
            <p:cNvSpPr>
              <a:spLocks noChangeArrowheads="1"/>
            </p:cNvSpPr>
            <p:nvPr/>
          </p:nvSpPr>
          <p:spPr bwMode="auto">
            <a:xfrm>
              <a:off x="560" y="3438"/>
              <a:ext cx="124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err="1">
                  <a:solidFill>
                    <a:srgbClr val="0066FF"/>
                  </a:solidFill>
                </a:rPr>
                <a:t>Satınalma</a:t>
              </a:r>
              <a:r>
                <a:rPr lang="en-US" altLang="tr-TR" sz="1731" dirty="0">
                  <a:solidFill>
                    <a:srgbClr val="0066FF"/>
                  </a:solidFill>
                </a:rPr>
                <a:t> </a:t>
              </a:r>
              <a:r>
                <a:rPr lang="en-US" altLang="tr-TR" sz="1731" dirty="0" err="1">
                  <a:solidFill>
                    <a:srgbClr val="0066FF"/>
                  </a:solidFill>
                </a:rPr>
                <a:t>fiyatı</a:t>
              </a:r>
              <a:endParaRPr lang="en-US" altLang="tr-TR" sz="1731" dirty="0">
                <a:solidFill>
                  <a:srgbClr val="0066FF"/>
                </a:solidFill>
              </a:endParaRPr>
            </a:p>
          </p:txBody>
        </p:sp>
        <p:sp>
          <p:nvSpPr>
            <p:cNvPr id="110" name="Rectangle 85">
              <a:extLst>
                <a:ext uri="{FF2B5EF4-FFF2-40B4-BE49-F238E27FC236}">
                  <a16:creationId xmlns:a16="http://schemas.microsoft.com/office/drawing/2014/main" id="{FA61351D-8559-42E2-AA9A-C320515B48C0}"/>
                </a:ext>
              </a:extLst>
            </p:cNvPr>
            <p:cNvSpPr>
              <a:spLocks noChangeArrowheads="1"/>
            </p:cNvSpPr>
            <p:nvPr/>
          </p:nvSpPr>
          <p:spPr bwMode="auto">
            <a:xfrm>
              <a:off x="2267" y="3457"/>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$87,500</a:t>
              </a:r>
            </a:p>
          </p:txBody>
        </p:sp>
        <p:sp>
          <p:nvSpPr>
            <p:cNvPr id="111" name="Rectangle 87">
              <a:extLst>
                <a:ext uri="{FF2B5EF4-FFF2-40B4-BE49-F238E27FC236}">
                  <a16:creationId xmlns:a16="http://schemas.microsoft.com/office/drawing/2014/main" id="{E75E5ADF-D127-42E1-BB5D-CE871E3ADD2B}"/>
                </a:ext>
              </a:extLst>
            </p:cNvPr>
            <p:cNvSpPr>
              <a:spLocks noChangeArrowheads="1"/>
            </p:cNvSpPr>
            <p:nvPr/>
          </p:nvSpPr>
          <p:spPr bwMode="auto">
            <a:xfrm>
              <a:off x="3454" y="3450"/>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$85,000</a:t>
              </a:r>
            </a:p>
          </p:txBody>
        </p:sp>
        <p:sp>
          <p:nvSpPr>
            <p:cNvPr id="112" name="Rectangle 89">
              <a:extLst>
                <a:ext uri="{FF2B5EF4-FFF2-40B4-BE49-F238E27FC236}">
                  <a16:creationId xmlns:a16="http://schemas.microsoft.com/office/drawing/2014/main" id="{0FDAEA0F-7049-4D8D-9E9A-4F34F4902838}"/>
                </a:ext>
              </a:extLst>
            </p:cNvPr>
            <p:cNvSpPr>
              <a:spLocks noChangeArrowheads="1"/>
            </p:cNvSpPr>
            <p:nvPr/>
          </p:nvSpPr>
          <p:spPr bwMode="auto">
            <a:xfrm>
              <a:off x="4640" y="3450"/>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a:solidFill>
                    <a:srgbClr val="0066FF"/>
                  </a:solidFill>
                </a:rPr>
                <a:t>$90,000</a:t>
              </a:r>
            </a:p>
          </p:txBody>
        </p:sp>
        <p:sp>
          <p:nvSpPr>
            <p:cNvPr id="114" name="Rectangle 105">
              <a:extLst>
                <a:ext uri="{FF2B5EF4-FFF2-40B4-BE49-F238E27FC236}">
                  <a16:creationId xmlns:a16="http://schemas.microsoft.com/office/drawing/2014/main" id="{8232233B-C029-4699-8FFD-12108D9D33CF}"/>
                </a:ext>
              </a:extLst>
            </p:cNvPr>
            <p:cNvSpPr>
              <a:spLocks noChangeArrowheads="1"/>
            </p:cNvSpPr>
            <p:nvPr/>
          </p:nvSpPr>
          <p:spPr bwMode="auto">
            <a:xfrm>
              <a:off x="562" y="2000"/>
              <a:ext cx="1243"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dirty="0" err="1">
                  <a:solidFill>
                    <a:srgbClr val="0066FF"/>
                  </a:solidFill>
                </a:rPr>
                <a:t>Bilet</a:t>
              </a:r>
              <a:r>
                <a:rPr lang="en-US" altLang="tr-TR" sz="1731" dirty="0">
                  <a:solidFill>
                    <a:srgbClr val="0066FF"/>
                  </a:solidFill>
                </a:rPr>
                <a:t> </a:t>
              </a:r>
              <a:r>
                <a:rPr lang="en-US" altLang="tr-TR" sz="1731" dirty="0" err="1">
                  <a:solidFill>
                    <a:srgbClr val="0066FF"/>
                  </a:solidFill>
                </a:rPr>
                <a:t>Fiyatı</a:t>
              </a:r>
              <a:r>
                <a:rPr lang="en-US" altLang="tr-TR" sz="1731" dirty="0">
                  <a:solidFill>
                    <a:srgbClr val="0066FF"/>
                  </a:solidFill>
                </a:rPr>
                <a:t>/</a:t>
              </a:r>
              <a:r>
                <a:rPr lang="en-US" altLang="tr-TR" sz="1731" dirty="0" err="1">
                  <a:solidFill>
                    <a:srgbClr val="0066FF"/>
                  </a:solidFill>
                </a:rPr>
                <a:t>saat</a:t>
              </a:r>
              <a:endParaRPr lang="en-US" altLang="tr-TR" sz="1731" dirty="0">
                <a:solidFill>
                  <a:srgbClr val="0066FF"/>
                </a:solidFill>
              </a:endParaRPr>
            </a:p>
          </p:txBody>
        </p:sp>
        <p:sp>
          <p:nvSpPr>
            <p:cNvPr id="115" name="Rectangle 106">
              <a:extLst>
                <a:ext uri="{FF2B5EF4-FFF2-40B4-BE49-F238E27FC236}">
                  <a16:creationId xmlns:a16="http://schemas.microsoft.com/office/drawing/2014/main" id="{83352968-AC3D-4869-94F7-F0580F1BEF5D}"/>
                </a:ext>
              </a:extLst>
            </p:cNvPr>
            <p:cNvSpPr>
              <a:spLocks noChangeArrowheads="1"/>
            </p:cNvSpPr>
            <p:nvPr/>
          </p:nvSpPr>
          <p:spPr bwMode="auto">
            <a:xfrm>
              <a:off x="2284" y="2013"/>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$100</a:t>
              </a:r>
            </a:p>
          </p:txBody>
        </p:sp>
        <p:sp>
          <p:nvSpPr>
            <p:cNvPr id="116" name="Rectangle 107">
              <a:extLst>
                <a:ext uri="{FF2B5EF4-FFF2-40B4-BE49-F238E27FC236}">
                  <a16:creationId xmlns:a16="http://schemas.microsoft.com/office/drawing/2014/main" id="{1CDA65B2-C3D5-4B54-BE23-D7B7FF114075}"/>
                </a:ext>
              </a:extLst>
            </p:cNvPr>
            <p:cNvSpPr>
              <a:spLocks noChangeArrowheads="1"/>
            </p:cNvSpPr>
            <p:nvPr/>
          </p:nvSpPr>
          <p:spPr bwMode="auto">
            <a:xfrm>
              <a:off x="3456" y="2012"/>
              <a:ext cx="21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$95</a:t>
              </a:r>
            </a:p>
          </p:txBody>
        </p:sp>
        <p:sp>
          <p:nvSpPr>
            <p:cNvPr id="117" name="Rectangle 108">
              <a:extLst>
                <a:ext uri="{FF2B5EF4-FFF2-40B4-BE49-F238E27FC236}">
                  <a16:creationId xmlns:a16="http://schemas.microsoft.com/office/drawing/2014/main" id="{6FAD1DAD-081D-434D-AEAE-57495AB42980}"/>
                </a:ext>
              </a:extLst>
            </p:cNvPr>
            <p:cNvSpPr>
              <a:spLocks noChangeArrowheads="1"/>
            </p:cNvSpPr>
            <p:nvPr/>
          </p:nvSpPr>
          <p:spPr bwMode="auto">
            <a:xfrm>
              <a:off x="4642" y="2019"/>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731">
                  <a:solidFill>
                    <a:srgbClr val="0066FF"/>
                  </a:solidFill>
                </a:rPr>
                <a:t>$108</a:t>
              </a:r>
            </a:p>
          </p:txBody>
        </p:sp>
      </p:grpSp>
    </p:spTree>
    <p:extLst>
      <p:ext uri="{BB962C8B-B14F-4D97-AF65-F5344CB8AC3E}">
        <p14:creationId xmlns:p14="http://schemas.microsoft.com/office/powerpoint/2010/main" val="26137578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Örnek Olay</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59</a:t>
            </a:fld>
            <a:endParaRPr lang="tr-TR" sz="1600" b="1">
              <a:solidFill>
                <a:prstClr val="black"/>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
        <p:nvSpPr>
          <p:cNvPr id="2" name="TextBox 1">
            <a:extLst>
              <a:ext uri="{FF2B5EF4-FFF2-40B4-BE49-F238E27FC236}">
                <a16:creationId xmlns:a16="http://schemas.microsoft.com/office/drawing/2014/main" id="{B2CCEA69-2C4F-EB4D-A2BD-2D423324F465}"/>
              </a:ext>
            </a:extLst>
          </p:cNvPr>
          <p:cNvSpPr txBox="1"/>
          <p:nvPr/>
        </p:nvSpPr>
        <p:spPr>
          <a:xfrm>
            <a:off x="179513" y="1412776"/>
            <a:ext cx="5328591" cy="4896544"/>
          </a:xfrm>
          <a:prstGeom prst="rect">
            <a:avLst/>
          </a:prstGeom>
        </p:spPr>
        <p:txBody>
          <a:bodyPr vert="horz" lIns="91440" tIns="45720" rIns="91440" bIns="45720" rtlCol="0">
            <a:normAutofit/>
          </a:bodyPr>
          <a:lstStyle>
            <a:lvl1pPr marL="360000" indent="0" algn="just">
              <a:spcBef>
                <a:spcPts val="600"/>
              </a:spcBef>
              <a:spcAft>
                <a:spcPts val="600"/>
              </a:spcAft>
              <a:buFont typeface="Arial" pitchFamily="34" charset="0"/>
              <a:buNone/>
              <a:defRPr sz="2000">
                <a:latin typeface="Book Antiqua" pitchFamily="18"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sz="1800" b="1" dirty="0" err="1"/>
              <a:t>Kararlar</a:t>
            </a:r>
            <a:r>
              <a:rPr lang="en-US" sz="1800" b="1" dirty="0"/>
              <a:t> </a:t>
            </a:r>
            <a:r>
              <a:rPr lang="en-US" sz="1800" b="1" dirty="0" err="1"/>
              <a:t>ve</a:t>
            </a:r>
            <a:r>
              <a:rPr lang="en-US" sz="1800" b="1" dirty="0"/>
              <a:t> </a:t>
            </a:r>
            <a:r>
              <a:rPr lang="en-US" sz="1800" b="1" dirty="0" err="1"/>
              <a:t>alternatifler</a:t>
            </a:r>
            <a:endParaRPr lang="en-US" sz="1800" b="1" dirty="0"/>
          </a:p>
          <a:p>
            <a:pPr marL="645750" indent="-285750">
              <a:buFont typeface="Arial" panose="020B0604020202020204" pitchFamily="34" charset="0"/>
              <a:buChar char="•"/>
            </a:pPr>
            <a:r>
              <a:rPr lang="en-US" sz="1800" dirty="0" err="1"/>
              <a:t>Satın</a:t>
            </a:r>
            <a:r>
              <a:rPr lang="en-US" sz="1800" dirty="0"/>
              <a:t> Alma </a:t>
            </a:r>
            <a:r>
              <a:rPr lang="en-US" sz="1800" dirty="0" err="1"/>
              <a:t>Kararı</a:t>
            </a:r>
            <a:endParaRPr lang="en-US" sz="1800" dirty="0"/>
          </a:p>
          <a:p>
            <a:pPr marL="1045800" lvl="2" indent="-285750" algn="just">
              <a:spcBef>
                <a:spcPts val="600"/>
              </a:spcBef>
              <a:spcAft>
                <a:spcPts val="600"/>
              </a:spcAft>
            </a:pPr>
            <a:r>
              <a:rPr lang="en-US" sz="1800" dirty="0" err="1">
                <a:latin typeface="Book Antiqua" panose="02040602050305030304" pitchFamily="18" charset="0"/>
              </a:rPr>
              <a:t>Uçağı</a:t>
            </a:r>
            <a:r>
              <a:rPr lang="en-US" sz="1800" dirty="0">
                <a:latin typeface="Book Antiqua" panose="02040602050305030304" pitchFamily="18" charset="0"/>
              </a:rPr>
              <a:t> </a:t>
            </a:r>
            <a:r>
              <a:rPr lang="en-US" sz="1800" dirty="0" err="1">
                <a:latin typeface="Book Antiqua" panose="02040602050305030304" pitchFamily="18" charset="0"/>
              </a:rPr>
              <a:t>doğrudan</a:t>
            </a:r>
            <a:r>
              <a:rPr lang="en-US" sz="1800" dirty="0">
                <a:latin typeface="Book Antiqua" panose="02040602050305030304" pitchFamily="18" charset="0"/>
              </a:rPr>
              <a:t> satin al</a:t>
            </a:r>
          </a:p>
          <a:p>
            <a:pPr marL="1045800" lvl="2" indent="-285750" algn="just">
              <a:spcBef>
                <a:spcPts val="600"/>
              </a:spcBef>
              <a:spcAft>
                <a:spcPts val="600"/>
              </a:spcAft>
            </a:pPr>
            <a:r>
              <a:rPr lang="en-US" sz="1800" dirty="0" err="1">
                <a:latin typeface="Book Antiqua" panose="02040602050305030304" pitchFamily="18" charset="0"/>
              </a:rPr>
              <a:t>Uçağı</a:t>
            </a:r>
            <a:r>
              <a:rPr lang="en-US" sz="1800" dirty="0">
                <a:latin typeface="Book Antiqua" panose="02040602050305030304" pitchFamily="18" charset="0"/>
              </a:rPr>
              <a:t> </a:t>
            </a:r>
            <a:r>
              <a:rPr lang="en-US" sz="1800" dirty="0" err="1">
                <a:latin typeface="Book Antiqua" panose="02040602050305030304" pitchFamily="18" charset="0"/>
              </a:rPr>
              <a:t>bir</a:t>
            </a:r>
            <a:r>
              <a:rPr lang="en-US" sz="1800" dirty="0">
                <a:latin typeface="Book Antiqua" panose="02040602050305030304" pitchFamily="18" charset="0"/>
              </a:rPr>
              <a:t> </a:t>
            </a:r>
            <a:r>
              <a:rPr lang="en-US" sz="1800" dirty="0" err="1">
                <a:latin typeface="Book Antiqua" panose="02040602050305030304" pitchFamily="18" charset="0"/>
              </a:rPr>
              <a:t>opsiyonla</a:t>
            </a:r>
            <a:r>
              <a:rPr lang="en-US" sz="1800" dirty="0">
                <a:latin typeface="Book Antiqua" panose="02040602050305030304" pitchFamily="18" charset="0"/>
              </a:rPr>
              <a:t> </a:t>
            </a:r>
            <a:r>
              <a:rPr lang="en-US" sz="1800" dirty="0" err="1">
                <a:latin typeface="Book Antiqua" panose="02040602050305030304" pitchFamily="18" charset="0"/>
              </a:rPr>
              <a:t>bir</a:t>
            </a:r>
            <a:r>
              <a:rPr lang="en-US" sz="1800" dirty="0">
                <a:latin typeface="Book Antiqua" panose="02040602050305030304" pitchFamily="18" charset="0"/>
              </a:rPr>
              <a:t> </a:t>
            </a:r>
            <a:r>
              <a:rPr lang="en-US" sz="1800" dirty="0" err="1">
                <a:latin typeface="Book Antiqua" panose="02040602050305030304" pitchFamily="18" charset="0"/>
              </a:rPr>
              <a:t>yıl</a:t>
            </a:r>
            <a:r>
              <a:rPr lang="en-US" sz="1800" dirty="0">
                <a:latin typeface="Book Antiqua" panose="02040602050305030304" pitchFamily="18" charset="0"/>
              </a:rPr>
              <a:t> </a:t>
            </a:r>
            <a:r>
              <a:rPr lang="en-US" sz="1800" dirty="0" err="1">
                <a:latin typeface="Book Antiqua" panose="02040602050305030304" pitchFamily="18" charset="0"/>
              </a:rPr>
              <a:t>sonra</a:t>
            </a:r>
            <a:r>
              <a:rPr lang="en-US" sz="1800" dirty="0">
                <a:latin typeface="Book Antiqua" panose="02040602050305030304" pitchFamily="18" charset="0"/>
              </a:rPr>
              <a:t> </a:t>
            </a:r>
            <a:r>
              <a:rPr lang="en-US" sz="1800" dirty="0" err="1">
                <a:latin typeface="Book Antiqua" panose="02040602050305030304" pitchFamily="18" charset="0"/>
              </a:rPr>
              <a:t>satın</a:t>
            </a:r>
            <a:r>
              <a:rPr lang="en-US" sz="1800" dirty="0">
                <a:latin typeface="Book Antiqua" panose="02040602050305030304" pitchFamily="18" charset="0"/>
              </a:rPr>
              <a:t> al</a:t>
            </a:r>
          </a:p>
          <a:p>
            <a:pPr marL="1045800" lvl="2" indent="-285750" algn="just">
              <a:spcBef>
                <a:spcPts val="600"/>
              </a:spcBef>
              <a:spcAft>
                <a:spcPts val="600"/>
              </a:spcAft>
            </a:pPr>
            <a:r>
              <a:rPr lang="en-US" sz="1800" dirty="0" err="1">
                <a:latin typeface="Book Antiqua" panose="02040602050305030304" pitchFamily="18" charset="0"/>
              </a:rPr>
              <a:t>Parayı</a:t>
            </a:r>
            <a:r>
              <a:rPr lang="en-US" sz="1800" dirty="0">
                <a:latin typeface="Book Antiqua" panose="02040602050305030304" pitchFamily="18" charset="0"/>
              </a:rPr>
              <a:t> </a:t>
            </a:r>
            <a:r>
              <a:rPr lang="en-US" sz="1800" dirty="0" err="1">
                <a:latin typeface="Book Antiqua" panose="02040602050305030304" pitchFamily="18" charset="0"/>
              </a:rPr>
              <a:t>faizde</a:t>
            </a:r>
            <a:r>
              <a:rPr lang="en-US" sz="1800" dirty="0">
                <a:latin typeface="Book Antiqua" panose="02040602050305030304" pitchFamily="18" charset="0"/>
              </a:rPr>
              <a:t> </a:t>
            </a:r>
            <a:r>
              <a:rPr lang="en-US" sz="1800" dirty="0" err="1">
                <a:latin typeface="Book Antiqua" panose="02040602050305030304" pitchFamily="18" charset="0"/>
              </a:rPr>
              <a:t>değerlendir</a:t>
            </a:r>
            <a:r>
              <a:rPr lang="en-US" sz="1800" dirty="0">
                <a:latin typeface="Book Antiqua" panose="02040602050305030304" pitchFamily="18" charset="0"/>
              </a:rPr>
              <a:t>.</a:t>
            </a:r>
          </a:p>
          <a:p>
            <a:pPr marL="645750" lvl="0" indent="-285750" algn="l">
              <a:spcBef>
                <a:spcPts val="0"/>
              </a:spcBef>
              <a:spcAft>
                <a:spcPts val="0"/>
              </a:spcAft>
              <a:buFont typeface="Arial" panose="020B0604020202020204" pitchFamily="34" charset="0"/>
              <a:buChar char="•"/>
            </a:pPr>
            <a:r>
              <a:rPr lang="en-US" sz="1800" dirty="0" err="1">
                <a:solidFill>
                  <a:prstClr val="black"/>
                </a:solidFill>
              </a:rPr>
              <a:t>Finanse</a:t>
            </a:r>
            <a:r>
              <a:rPr lang="en-US" sz="1800" dirty="0">
                <a:solidFill>
                  <a:prstClr val="black"/>
                </a:solidFill>
              </a:rPr>
              <a:t> </a:t>
            </a:r>
            <a:r>
              <a:rPr lang="en-US" sz="1800" dirty="0" err="1">
                <a:solidFill>
                  <a:prstClr val="black"/>
                </a:solidFill>
              </a:rPr>
              <a:t>edilen</a:t>
            </a:r>
            <a:r>
              <a:rPr lang="en-US" sz="1800" dirty="0">
                <a:solidFill>
                  <a:prstClr val="black"/>
                </a:solidFill>
              </a:rPr>
              <a:t> </a:t>
            </a:r>
            <a:r>
              <a:rPr lang="en-US" sz="1800" dirty="0" err="1">
                <a:solidFill>
                  <a:prstClr val="black"/>
                </a:solidFill>
              </a:rPr>
              <a:t>oran</a:t>
            </a:r>
            <a:endParaRPr lang="en-US" sz="1800" dirty="0">
              <a:solidFill>
                <a:prstClr val="black"/>
              </a:solidFill>
            </a:endParaRPr>
          </a:p>
          <a:p>
            <a:pPr marL="1028700" lvl="1">
              <a:spcBef>
                <a:spcPts val="0"/>
              </a:spcBef>
              <a:buFont typeface="Arial" panose="020B0604020202020204" pitchFamily="34" charset="0"/>
              <a:buChar char="•"/>
            </a:pPr>
            <a:r>
              <a:rPr lang="en-US" sz="1800" dirty="0">
                <a:solidFill>
                  <a:prstClr val="black"/>
                </a:solidFill>
                <a:latin typeface="Book Antiqua" panose="02040602050305030304" pitchFamily="18" charset="0"/>
              </a:rPr>
              <a:t>%30-%50 </a:t>
            </a:r>
            <a:r>
              <a:rPr lang="en-US" sz="1800" dirty="0" err="1">
                <a:solidFill>
                  <a:prstClr val="black"/>
                </a:solidFill>
                <a:latin typeface="Book Antiqua" panose="02040602050305030304" pitchFamily="18" charset="0"/>
              </a:rPr>
              <a:t>arasında</a:t>
            </a:r>
            <a:r>
              <a:rPr lang="en-US" sz="1800" dirty="0">
                <a:solidFill>
                  <a:prstClr val="black"/>
                </a:solidFill>
                <a:latin typeface="Book Antiqua" panose="02040602050305030304" pitchFamily="18" charset="0"/>
              </a:rPr>
              <a:t> </a:t>
            </a:r>
            <a:r>
              <a:rPr lang="en-US" sz="1800" dirty="0" err="1">
                <a:solidFill>
                  <a:prstClr val="black"/>
                </a:solidFill>
                <a:latin typeface="Book Antiqua" panose="02040602050305030304" pitchFamily="18" charset="0"/>
              </a:rPr>
              <a:t>herhangi</a:t>
            </a:r>
            <a:r>
              <a:rPr lang="en-US" sz="1800" dirty="0">
                <a:solidFill>
                  <a:prstClr val="black"/>
                </a:solidFill>
                <a:latin typeface="Book Antiqua" panose="02040602050305030304" pitchFamily="18" charset="0"/>
              </a:rPr>
              <a:t> </a:t>
            </a:r>
            <a:r>
              <a:rPr lang="en-US" sz="1800" dirty="0" err="1">
                <a:solidFill>
                  <a:prstClr val="black"/>
                </a:solidFill>
                <a:latin typeface="Book Antiqua" panose="02040602050305030304" pitchFamily="18" charset="0"/>
              </a:rPr>
              <a:t>bir</a:t>
            </a:r>
            <a:r>
              <a:rPr lang="en-US" sz="1800" dirty="0">
                <a:solidFill>
                  <a:prstClr val="black"/>
                </a:solidFill>
                <a:latin typeface="Book Antiqua" panose="02040602050305030304" pitchFamily="18" charset="0"/>
              </a:rPr>
              <a:t> </a:t>
            </a:r>
            <a:r>
              <a:rPr lang="en-US" sz="1800" dirty="0" err="1">
                <a:solidFill>
                  <a:prstClr val="black"/>
                </a:solidFill>
                <a:latin typeface="Book Antiqua" panose="02040602050305030304" pitchFamily="18" charset="0"/>
              </a:rPr>
              <a:t>oran</a:t>
            </a:r>
            <a:endParaRPr lang="en-US" sz="1800" dirty="0">
              <a:solidFill>
                <a:prstClr val="black"/>
              </a:solidFill>
              <a:latin typeface="Book Antiqua" panose="02040602050305030304" pitchFamily="18" charset="0"/>
            </a:endParaRPr>
          </a:p>
          <a:p>
            <a:pPr marL="645750" lvl="0" indent="-285750" algn="l">
              <a:spcBef>
                <a:spcPts val="0"/>
              </a:spcBef>
              <a:spcAft>
                <a:spcPts val="0"/>
              </a:spcAft>
              <a:buFont typeface="Arial" panose="020B0604020202020204" pitchFamily="34" charset="0"/>
              <a:buChar char="•"/>
            </a:pPr>
            <a:r>
              <a:rPr lang="en-US" sz="1800" dirty="0">
                <a:solidFill>
                  <a:prstClr val="black"/>
                </a:solidFill>
              </a:rPr>
              <a:t>Charter </a:t>
            </a:r>
            <a:r>
              <a:rPr lang="en-US" sz="1800" dirty="0" err="1">
                <a:solidFill>
                  <a:prstClr val="black"/>
                </a:solidFill>
              </a:rPr>
              <a:t>fiyatı</a:t>
            </a:r>
            <a:endParaRPr lang="en-US" sz="1800" dirty="0">
              <a:solidFill>
                <a:prstClr val="black"/>
              </a:solidFill>
            </a:endParaRPr>
          </a:p>
          <a:p>
            <a:pPr marL="1028700" lvl="1">
              <a:spcBef>
                <a:spcPts val="0"/>
              </a:spcBef>
              <a:buFont typeface="Arial" panose="020B0604020202020204" pitchFamily="34" charset="0"/>
              <a:buChar char="•"/>
            </a:pPr>
            <a:r>
              <a:rPr lang="en-US" sz="1800" dirty="0">
                <a:solidFill>
                  <a:prstClr val="black"/>
                </a:solidFill>
                <a:latin typeface="Book Antiqua" panose="02040602050305030304" pitchFamily="18" charset="0"/>
              </a:rPr>
              <a:t>$300/</a:t>
            </a:r>
            <a:r>
              <a:rPr lang="en-US" sz="1800" dirty="0" err="1">
                <a:solidFill>
                  <a:prstClr val="black"/>
                </a:solidFill>
                <a:latin typeface="Book Antiqua" panose="02040602050305030304" pitchFamily="18" charset="0"/>
              </a:rPr>
              <a:t>saat</a:t>
            </a:r>
            <a:r>
              <a:rPr lang="en-US" sz="1800" dirty="0">
                <a:solidFill>
                  <a:prstClr val="black"/>
                </a:solidFill>
                <a:latin typeface="Book Antiqua" panose="02040602050305030304" pitchFamily="18" charset="0"/>
              </a:rPr>
              <a:t> </a:t>
            </a:r>
            <a:r>
              <a:rPr lang="en-US" sz="1800" dirty="0" err="1">
                <a:solidFill>
                  <a:prstClr val="black"/>
                </a:solidFill>
                <a:latin typeface="Book Antiqua" panose="02040602050305030304" pitchFamily="18" charset="0"/>
              </a:rPr>
              <a:t>ile</a:t>
            </a:r>
            <a:r>
              <a:rPr lang="en-US" sz="1800" dirty="0">
                <a:solidFill>
                  <a:prstClr val="black"/>
                </a:solidFill>
                <a:latin typeface="Book Antiqua" panose="02040602050305030304" pitchFamily="18" charset="0"/>
              </a:rPr>
              <a:t> $350/</a:t>
            </a:r>
            <a:r>
              <a:rPr lang="en-US" sz="1800" dirty="0" err="1">
                <a:solidFill>
                  <a:prstClr val="black"/>
                </a:solidFill>
                <a:latin typeface="Book Antiqua" panose="02040602050305030304" pitchFamily="18" charset="0"/>
              </a:rPr>
              <a:t>saat</a:t>
            </a:r>
            <a:r>
              <a:rPr lang="en-US" sz="1800" dirty="0">
                <a:solidFill>
                  <a:prstClr val="black"/>
                </a:solidFill>
                <a:latin typeface="Book Antiqua" panose="02040602050305030304" pitchFamily="18" charset="0"/>
              </a:rPr>
              <a:t> </a:t>
            </a:r>
            <a:r>
              <a:rPr lang="en-US" sz="1800" dirty="0" err="1">
                <a:solidFill>
                  <a:prstClr val="black"/>
                </a:solidFill>
                <a:latin typeface="Book Antiqua" panose="02040602050305030304" pitchFamily="18" charset="0"/>
              </a:rPr>
              <a:t>arasında</a:t>
            </a:r>
            <a:r>
              <a:rPr lang="en-US" sz="1800" dirty="0">
                <a:solidFill>
                  <a:prstClr val="black"/>
                </a:solidFill>
                <a:latin typeface="Book Antiqua" panose="02040602050305030304" pitchFamily="18" charset="0"/>
              </a:rPr>
              <a:t> </a:t>
            </a:r>
            <a:r>
              <a:rPr lang="en-US" sz="1800" dirty="0" err="1">
                <a:solidFill>
                  <a:prstClr val="black"/>
                </a:solidFill>
                <a:latin typeface="Book Antiqua" panose="02040602050305030304" pitchFamily="18" charset="0"/>
              </a:rPr>
              <a:t>herhangi</a:t>
            </a:r>
            <a:r>
              <a:rPr lang="en-US" sz="1800" dirty="0">
                <a:solidFill>
                  <a:prstClr val="black"/>
                </a:solidFill>
                <a:latin typeface="Book Antiqua" panose="02040602050305030304" pitchFamily="18" charset="0"/>
              </a:rPr>
              <a:t> </a:t>
            </a:r>
            <a:r>
              <a:rPr lang="en-US" sz="1800" dirty="0" err="1">
                <a:solidFill>
                  <a:prstClr val="black"/>
                </a:solidFill>
                <a:latin typeface="Book Antiqua" panose="02040602050305030304" pitchFamily="18" charset="0"/>
              </a:rPr>
              <a:t>bir</a:t>
            </a:r>
            <a:r>
              <a:rPr lang="en-US" sz="1800" dirty="0">
                <a:solidFill>
                  <a:prstClr val="black"/>
                </a:solidFill>
                <a:latin typeface="Book Antiqua" panose="02040602050305030304" pitchFamily="18" charset="0"/>
              </a:rPr>
              <a:t> </a:t>
            </a:r>
            <a:r>
              <a:rPr lang="en-US" sz="1800" dirty="0" err="1">
                <a:solidFill>
                  <a:prstClr val="black"/>
                </a:solidFill>
                <a:latin typeface="Book Antiqua" panose="02040602050305030304" pitchFamily="18" charset="0"/>
              </a:rPr>
              <a:t>değer</a:t>
            </a:r>
            <a:endParaRPr lang="en-US" sz="1000" dirty="0">
              <a:solidFill>
                <a:prstClr val="black"/>
              </a:solidFill>
              <a:latin typeface="Book Antiqua" panose="02040602050305030304" pitchFamily="18" charset="0"/>
            </a:endParaRPr>
          </a:p>
          <a:p>
            <a:pPr marL="645750" lvl="0" indent="-285750" algn="l">
              <a:spcBef>
                <a:spcPts val="0"/>
              </a:spcBef>
              <a:spcAft>
                <a:spcPts val="0"/>
              </a:spcAft>
              <a:buFont typeface="Arial" panose="020B0604020202020204" pitchFamily="34" charset="0"/>
              <a:buChar char="•"/>
            </a:pPr>
            <a:r>
              <a:rPr lang="en-US" sz="1800" dirty="0" err="1">
                <a:solidFill>
                  <a:prstClr val="black"/>
                </a:solidFill>
              </a:rPr>
              <a:t>Bilet</a:t>
            </a:r>
            <a:r>
              <a:rPr lang="en-US" sz="1800" dirty="0">
                <a:solidFill>
                  <a:prstClr val="black"/>
                </a:solidFill>
              </a:rPr>
              <a:t> </a:t>
            </a:r>
            <a:r>
              <a:rPr lang="en-US" sz="1800" dirty="0" err="1">
                <a:solidFill>
                  <a:prstClr val="black"/>
                </a:solidFill>
              </a:rPr>
              <a:t>fiyatı</a:t>
            </a:r>
            <a:endParaRPr lang="en-US" sz="1800" dirty="0">
              <a:solidFill>
                <a:prstClr val="black"/>
              </a:solidFill>
            </a:endParaRPr>
          </a:p>
          <a:p>
            <a:pPr marL="1028700" lvl="1">
              <a:spcBef>
                <a:spcPts val="0"/>
              </a:spcBef>
              <a:buFont typeface="Arial" panose="020B0604020202020204" pitchFamily="34" charset="0"/>
              <a:buChar char="•"/>
            </a:pPr>
            <a:r>
              <a:rPr lang="en-US" sz="1800" dirty="0">
                <a:solidFill>
                  <a:prstClr val="black"/>
                </a:solidFill>
                <a:latin typeface="Book Antiqua" panose="02040602050305030304" pitchFamily="18" charset="0"/>
              </a:rPr>
              <a:t>$95 </a:t>
            </a:r>
            <a:r>
              <a:rPr lang="en-US" sz="1800" dirty="0" err="1">
                <a:solidFill>
                  <a:prstClr val="black"/>
                </a:solidFill>
                <a:latin typeface="Book Antiqua" panose="02040602050305030304" pitchFamily="18" charset="0"/>
              </a:rPr>
              <a:t>ile</a:t>
            </a:r>
            <a:r>
              <a:rPr lang="en-US" sz="1800" dirty="0">
                <a:solidFill>
                  <a:prstClr val="black"/>
                </a:solidFill>
                <a:latin typeface="Book Antiqua" panose="02040602050305030304" pitchFamily="18" charset="0"/>
              </a:rPr>
              <a:t> $108 </a:t>
            </a:r>
            <a:r>
              <a:rPr lang="en-US" sz="1800" dirty="0" err="1">
                <a:solidFill>
                  <a:prstClr val="black"/>
                </a:solidFill>
                <a:latin typeface="Book Antiqua" panose="02040602050305030304" pitchFamily="18" charset="0"/>
              </a:rPr>
              <a:t>arasında</a:t>
            </a:r>
            <a:r>
              <a:rPr lang="en-US" sz="1800" dirty="0">
                <a:solidFill>
                  <a:prstClr val="black"/>
                </a:solidFill>
                <a:latin typeface="Book Antiqua" panose="02040602050305030304" pitchFamily="18" charset="0"/>
              </a:rPr>
              <a:t> </a:t>
            </a:r>
            <a:r>
              <a:rPr lang="en-US" sz="1800" dirty="0" err="1">
                <a:solidFill>
                  <a:prstClr val="black"/>
                </a:solidFill>
                <a:latin typeface="Book Antiqua" panose="02040602050305030304" pitchFamily="18" charset="0"/>
              </a:rPr>
              <a:t>herhangi</a:t>
            </a:r>
            <a:r>
              <a:rPr lang="en-US" sz="1800" dirty="0">
                <a:solidFill>
                  <a:prstClr val="black"/>
                </a:solidFill>
                <a:latin typeface="Book Antiqua" panose="02040602050305030304" pitchFamily="18" charset="0"/>
              </a:rPr>
              <a:t> </a:t>
            </a:r>
            <a:r>
              <a:rPr lang="en-US" sz="1800" dirty="0" err="1">
                <a:solidFill>
                  <a:prstClr val="black"/>
                </a:solidFill>
                <a:latin typeface="Book Antiqua" panose="02040602050305030304" pitchFamily="18" charset="0"/>
              </a:rPr>
              <a:t>bir</a:t>
            </a:r>
            <a:r>
              <a:rPr lang="en-US" sz="1800" dirty="0">
                <a:solidFill>
                  <a:prstClr val="black"/>
                </a:solidFill>
                <a:latin typeface="Book Antiqua" panose="02040602050305030304" pitchFamily="18" charset="0"/>
              </a:rPr>
              <a:t> </a:t>
            </a:r>
            <a:r>
              <a:rPr lang="en-US" sz="1800" dirty="0" err="1">
                <a:solidFill>
                  <a:prstClr val="black"/>
                </a:solidFill>
                <a:latin typeface="Book Antiqua" panose="02040602050305030304" pitchFamily="18" charset="0"/>
              </a:rPr>
              <a:t>değer</a:t>
            </a:r>
            <a:endParaRPr lang="en-US" sz="1800" dirty="0">
              <a:latin typeface="Book Antiqua" panose="02040602050305030304" pitchFamily="18" charset="0"/>
            </a:endParaRPr>
          </a:p>
          <a:p>
            <a:endParaRPr lang="en-US" sz="1800" dirty="0"/>
          </a:p>
        </p:txBody>
      </p:sp>
      <p:sp>
        <p:nvSpPr>
          <p:cNvPr id="9" name="TextBox 8">
            <a:extLst>
              <a:ext uri="{FF2B5EF4-FFF2-40B4-BE49-F238E27FC236}">
                <a16:creationId xmlns:a16="http://schemas.microsoft.com/office/drawing/2014/main" id="{0C2D2CF6-51C3-2F42-870D-B79D42AD56AF}"/>
              </a:ext>
            </a:extLst>
          </p:cNvPr>
          <p:cNvSpPr txBox="1"/>
          <p:nvPr/>
        </p:nvSpPr>
        <p:spPr>
          <a:xfrm>
            <a:off x="5481329" y="1392885"/>
            <a:ext cx="3483158" cy="4896544"/>
          </a:xfrm>
          <a:prstGeom prst="rect">
            <a:avLst/>
          </a:prstGeom>
        </p:spPr>
        <p:txBody>
          <a:bodyPr vert="horz" lIns="91440" tIns="45720" rIns="91440" bIns="45720" rtlCol="0">
            <a:normAutofit/>
          </a:bodyPr>
          <a:lstStyle>
            <a:lvl1pPr marL="360000" indent="0" algn="just">
              <a:spcBef>
                <a:spcPts val="600"/>
              </a:spcBef>
              <a:spcAft>
                <a:spcPts val="600"/>
              </a:spcAft>
              <a:buFont typeface="Arial" pitchFamily="34" charset="0"/>
              <a:buNone/>
              <a:defRPr sz="2000">
                <a:latin typeface="Book Antiqua" pitchFamily="18"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sz="1800" b="1" dirty="0" err="1"/>
              <a:t>Belirsiz</a:t>
            </a:r>
            <a:r>
              <a:rPr lang="en-US" sz="1800" b="1" dirty="0"/>
              <a:t> </a:t>
            </a:r>
            <a:r>
              <a:rPr lang="en-US" sz="1800" b="1" dirty="0" err="1"/>
              <a:t>Olaylar</a:t>
            </a:r>
            <a:endParaRPr lang="en-US" sz="1800" b="1" dirty="0"/>
          </a:p>
          <a:p>
            <a:pPr marL="645750" indent="-285750">
              <a:buFont typeface="Arial" panose="020B0604020202020204" pitchFamily="34" charset="0"/>
              <a:buChar char="•"/>
            </a:pPr>
            <a:r>
              <a:rPr lang="en-US" sz="1800" dirty="0"/>
              <a:t>Charter </a:t>
            </a:r>
            <a:r>
              <a:rPr lang="en-US" sz="1800" dirty="0" err="1"/>
              <a:t>uçuş</a:t>
            </a:r>
            <a:r>
              <a:rPr lang="en-US" sz="1800" dirty="0"/>
              <a:t> </a:t>
            </a:r>
            <a:r>
              <a:rPr lang="en-US" sz="1800" dirty="0" err="1"/>
              <a:t>oranı</a:t>
            </a:r>
            <a:endParaRPr lang="en-US" sz="1800" dirty="0"/>
          </a:p>
          <a:p>
            <a:pPr marL="645750" indent="-285750">
              <a:buFont typeface="Arial" panose="020B0604020202020204" pitchFamily="34" charset="0"/>
              <a:buChar char="•"/>
            </a:pPr>
            <a:r>
              <a:rPr lang="en-US" sz="1800" dirty="0" err="1"/>
              <a:t>Uçulan</a:t>
            </a:r>
            <a:r>
              <a:rPr lang="en-US" sz="1800" dirty="0"/>
              <a:t> </a:t>
            </a:r>
            <a:r>
              <a:rPr lang="en-US" sz="1800" dirty="0" err="1"/>
              <a:t>saat</a:t>
            </a:r>
            <a:endParaRPr lang="en-US" sz="1800" dirty="0"/>
          </a:p>
          <a:p>
            <a:pPr marL="645750" indent="-285750">
              <a:buFont typeface="Arial" panose="020B0604020202020204" pitchFamily="34" charset="0"/>
              <a:buChar char="•"/>
            </a:pPr>
            <a:r>
              <a:rPr lang="en-US" sz="1800" dirty="0" err="1"/>
              <a:t>Tarifeli</a:t>
            </a:r>
            <a:r>
              <a:rPr lang="en-US" sz="1800" dirty="0"/>
              <a:t> </a:t>
            </a:r>
            <a:r>
              <a:rPr lang="en-US" sz="1800" dirty="0" err="1"/>
              <a:t>uçuk</a:t>
            </a:r>
            <a:r>
              <a:rPr lang="en-US" sz="1800" dirty="0"/>
              <a:t> </a:t>
            </a:r>
            <a:r>
              <a:rPr lang="en-US" sz="1800" dirty="0" err="1"/>
              <a:t>kapasitesi</a:t>
            </a:r>
            <a:endParaRPr lang="en-US" sz="1800" dirty="0"/>
          </a:p>
          <a:p>
            <a:pPr marL="645750" indent="-285750">
              <a:buFont typeface="Arial" panose="020B0604020202020204" pitchFamily="34" charset="0"/>
              <a:buChar char="•"/>
            </a:pPr>
            <a:r>
              <a:rPr lang="en-US" sz="1800" dirty="0" err="1"/>
              <a:t>Sigorta</a:t>
            </a:r>
            <a:endParaRPr lang="en-US" sz="1800" dirty="0"/>
          </a:p>
          <a:p>
            <a:pPr marL="645750" indent="-285750">
              <a:buFont typeface="Arial" panose="020B0604020202020204" pitchFamily="34" charset="0"/>
              <a:buChar char="•"/>
            </a:pPr>
            <a:r>
              <a:rPr lang="en-US" sz="1800" dirty="0" err="1"/>
              <a:t>Fiyat</a:t>
            </a:r>
            <a:endParaRPr lang="en-US" sz="1800" dirty="0"/>
          </a:p>
          <a:p>
            <a:pPr marL="645750" indent="-285750">
              <a:buFont typeface="Arial" panose="020B0604020202020204" pitchFamily="34" charset="0"/>
              <a:buChar char="•"/>
            </a:pPr>
            <a:r>
              <a:rPr lang="en-US" sz="1800" dirty="0" err="1"/>
              <a:t>Faiz</a:t>
            </a:r>
            <a:r>
              <a:rPr lang="en-US" sz="1800" dirty="0"/>
              <a:t> </a:t>
            </a:r>
            <a:r>
              <a:rPr lang="en-US" sz="1800" dirty="0" err="1"/>
              <a:t>oranı</a:t>
            </a:r>
            <a:endParaRPr lang="en-US" sz="1800" dirty="0"/>
          </a:p>
          <a:p>
            <a:pPr marL="645750" indent="-285750">
              <a:buFont typeface="Arial" panose="020B0604020202020204" pitchFamily="34" charset="0"/>
              <a:buChar char="•"/>
            </a:pPr>
            <a:r>
              <a:rPr lang="en-US" sz="1800" dirty="0" err="1"/>
              <a:t>Operasyon</a:t>
            </a:r>
            <a:r>
              <a:rPr lang="en-US" sz="1800" dirty="0"/>
              <a:t> </a:t>
            </a:r>
            <a:r>
              <a:rPr lang="en-US" sz="1800" dirty="0" err="1"/>
              <a:t>Maliyeti</a:t>
            </a:r>
            <a:r>
              <a:rPr lang="en-US" sz="1800" dirty="0"/>
              <a:t> /</a:t>
            </a:r>
            <a:r>
              <a:rPr lang="en-US" sz="1800" dirty="0" err="1"/>
              <a:t>Saat</a:t>
            </a:r>
            <a:endParaRPr lang="en-US" sz="1800" dirty="0"/>
          </a:p>
          <a:p>
            <a:endParaRPr lang="en-US" sz="1800" dirty="0"/>
          </a:p>
        </p:txBody>
      </p:sp>
    </p:spTree>
    <p:extLst>
      <p:ext uri="{BB962C8B-B14F-4D97-AF65-F5344CB8AC3E}">
        <p14:creationId xmlns:p14="http://schemas.microsoft.com/office/powerpoint/2010/main" val="17996350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a:extLst>
              <a:ext uri="{FF2B5EF4-FFF2-40B4-BE49-F238E27FC236}">
                <a16:creationId xmlns:a16="http://schemas.microsoft.com/office/drawing/2014/main" id="{B180365D-BBA6-4B4D-B230-A8778CE2BE7C}"/>
              </a:ext>
            </a:extLst>
          </p:cNvPr>
          <p:cNvSpPr>
            <a:spLocks noGrp="1" noChangeArrowheads="1"/>
          </p:cNvSpPr>
          <p:nvPr>
            <p:ph type="title"/>
          </p:nvPr>
        </p:nvSpPr>
        <p:spPr>
          <a:xfrm>
            <a:off x="951442" y="320539"/>
            <a:ext cx="7262489" cy="705185"/>
          </a:xfrm>
        </p:spPr>
        <p:txBody>
          <a:bodyPr>
            <a:normAutofit fontScale="90000"/>
          </a:bodyPr>
          <a:lstStyle/>
          <a:p>
            <a:pPr eaLnBrk="1" hangingPunct="1"/>
            <a:r>
              <a:rPr lang="en-US" altLang="tr-TR" dirty="0"/>
              <a:t>Tek </a:t>
            </a:r>
            <a:r>
              <a:rPr lang="en-US" altLang="tr-TR" dirty="0" err="1"/>
              <a:t>yönlü</a:t>
            </a:r>
            <a:r>
              <a:rPr lang="en-US" altLang="tr-TR" dirty="0"/>
              <a:t> </a:t>
            </a:r>
            <a:r>
              <a:rPr lang="en-US" altLang="tr-TR" dirty="0" err="1"/>
              <a:t>duyarlılık</a:t>
            </a:r>
            <a:r>
              <a:rPr lang="en-US" altLang="tr-TR" dirty="0"/>
              <a:t> </a:t>
            </a:r>
            <a:r>
              <a:rPr lang="en-US" altLang="tr-TR" dirty="0" err="1"/>
              <a:t>analizi</a:t>
            </a:r>
            <a:endParaRPr lang="en-US" altLang="tr-TR" dirty="0"/>
          </a:p>
        </p:txBody>
      </p:sp>
      <p:sp>
        <p:nvSpPr>
          <p:cNvPr id="12292" name="Rectangle 3">
            <a:extLst>
              <a:ext uri="{FF2B5EF4-FFF2-40B4-BE49-F238E27FC236}">
                <a16:creationId xmlns:a16="http://schemas.microsoft.com/office/drawing/2014/main" id="{046A8EDC-05FA-6841-8ED5-170D56625775}"/>
              </a:ext>
            </a:extLst>
          </p:cNvPr>
          <p:cNvSpPr>
            <a:spLocks noGrp="1" noChangeArrowheads="1"/>
          </p:cNvSpPr>
          <p:nvPr>
            <p:ph type="body" idx="1"/>
          </p:nvPr>
        </p:nvSpPr>
        <p:spPr>
          <a:xfrm>
            <a:off x="85986" y="1118833"/>
            <a:ext cx="8805654" cy="1039460"/>
          </a:xfrm>
        </p:spPr>
        <p:txBody>
          <a:bodyPr/>
          <a:lstStyle/>
          <a:p>
            <a:pPr eaLnBrk="1" hangingPunct="1">
              <a:lnSpc>
                <a:spcPct val="80000"/>
              </a:lnSpc>
            </a:pPr>
            <a:r>
              <a:rPr lang="en-US" altLang="tr-TR" sz="2308" dirty="0" err="1"/>
              <a:t>Diğer</a:t>
            </a:r>
            <a:r>
              <a:rPr lang="en-US" altLang="tr-TR" sz="2308" dirty="0"/>
              <a:t> </a:t>
            </a:r>
            <a:r>
              <a:rPr lang="en-US" altLang="tr-TR" sz="2308" dirty="0" err="1"/>
              <a:t>değişkenleri</a:t>
            </a:r>
            <a:r>
              <a:rPr lang="en-US" altLang="tr-TR" sz="2308" dirty="0"/>
              <a:t> </a:t>
            </a:r>
            <a:r>
              <a:rPr lang="en-US" altLang="tr-TR" sz="2308" dirty="0" err="1"/>
              <a:t>temel</a:t>
            </a:r>
            <a:r>
              <a:rPr lang="en-US" altLang="tr-TR" sz="2308" dirty="0"/>
              <a:t> </a:t>
            </a:r>
            <a:r>
              <a:rPr lang="en-US" altLang="tr-TR" sz="2308" dirty="0" err="1"/>
              <a:t>değerlerinde</a:t>
            </a:r>
            <a:r>
              <a:rPr lang="en-US" altLang="tr-TR" sz="2308" dirty="0"/>
              <a:t> </a:t>
            </a:r>
            <a:r>
              <a:rPr lang="en-US" altLang="tr-TR" sz="2308" dirty="0" err="1"/>
              <a:t>tutarken</a:t>
            </a:r>
            <a:r>
              <a:rPr lang="en-US" altLang="tr-TR" sz="2308" dirty="0"/>
              <a:t> </a:t>
            </a:r>
            <a:r>
              <a:rPr lang="en-US" altLang="tr-TR" sz="2308" dirty="0" err="1"/>
              <a:t>uçuş</a:t>
            </a:r>
            <a:r>
              <a:rPr lang="en-US" altLang="tr-TR" sz="2308" dirty="0"/>
              <a:t> </a:t>
            </a:r>
            <a:r>
              <a:rPr lang="en-US" altLang="tr-TR" sz="2308" dirty="0" err="1"/>
              <a:t>saati</a:t>
            </a:r>
            <a:r>
              <a:rPr lang="en-US" altLang="tr-TR" sz="2308" dirty="0"/>
              <a:t> </a:t>
            </a:r>
            <a:r>
              <a:rPr lang="en-US" altLang="tr-TR" sz="2308" dirty="0" err="1"/>
              <a:t>değişkeninin</a:t>
            </a:r>
            <a:r>
              <a:rPr lang="en-US" altLang="tr-TR" sz="2308" dirty="0"/>
              <a:t> </a:t>
            </a:r>
            <a:r>
              <a:rPr lang="en-US" altLang="tr-TR" sz="2308" dirty="0" err="1"/>
              <a:t>değerini</a:t>
            </a:r>
            <a:r>
              <a:rPr lang="en-US" altLang="tr-TR" sz="2308" dirty="0"/>
              <a:t> </a:t>
            </a:r>
            <a:r>
              <a:rPr lang="en-US" altLang="tr-TR" sz="2308" dirty="0" err="1"/>
              <a:t>değiştirerek</a:t>
            </a:r>
            <a:r>
              <a:rPr lang="en-US" altLang="tr-TR" sz="2308" dirty="0"/>
              <a:t> </a:t>
            </a:r>
            <a:r>
              <a:rPr lang="en-US" altLang="tr-TR" sz="2308" dirty="0" err="1"/>
              <a:t>bir</a:t>
            </a:r>
            <a:r>
              <a:rPr lang="en-US" altLang="tr-TR" sz="2308" dirty="0"/>
              <a:t> </a:t>
            </a:r>
            <a:r>
              <a:rPr lang="en-US" altLang="tr-TR" sz="2308" dirty="0" err="1"/>
              <a:t>değişkenin</a:t>
            </a:r>
            <a:r>
              <a:rPr lang="en-US" altLang="tr-TR" sz="2308" dirty="0"/>
              <a:t> </a:t>
            </a:r>
            <a:r>
              <a:rPr lang="en-US" altLang="tr-TR" sz="2308" dirty="0" err="1"/>
              <a:t>kararda</a:t>
            </a:r>
            <a:r>
              <a:rPr lang="en-US" altLang="tr-TR" sz="2308" dirty="0"/>
              <a:t> </a:t>
            </a:r>
            <a:r>
              <a:rPr lang="en-US" altLang="tr-TR" sz="2308" dirty="0" err="1"/>
              <a:t>gerçekten</a:t>
            </a:r>
            <a:r>
              <a:rPr lang="en-US" altLang="tr-TR" sz="2308" dirty="0"/>
              <a:t> </a:t>
            </a:r>
            <a:r>
              <a:rPr lang="en-US" altLang="tr-TR" sz="2308" dirty="0" err="1"/>
              <a:t>bir</a:t>
            </a:r>
            <a:r>
              <a:rPr lang="en-US" altLang="tr-TR" sz="2308" dirty="0"/>
              <a:t> fark </a:t>
            </a:r>
            <a:r>
              <a:rPr lang="en-US" altLang="tr-TR" sz="2308" dirty="0" err="1"/>
              <a:t>yaratıp</a:t>
            </a:r>
            <a:r>
              <a:rPr lang="en-US" altLang="tr-TR" sz="2308" dirty="0"/>
              <a:t> </a:t>
            </a:r>
            <a:r>
              <a:rPr lang="en-US" altLang="tr-TR" sz="2308" dirty="0" err="1"/>
              <a:t>yaratmadığını</a:t>
            </a:r>
            <a:r>
              <a:rPr lang="en-US" altLang="tr-TR" sz="2308" dirty="0"/>
              <a:t> </a:t>
            </a:r>
            <a:r>
              <a:rPr lang="en-US" altLang="tr-TR" sz="2308" dirty="0" err="1"/>
              <a:t>incelenmesi</a:t>
            </a:r>
            <a:endParaRPr lang="en-US" altLang="tr-TR" sz="2308" dirty="0"/>
          </a:p>
        </p:txBody>
      </p:sp>
      <p:sp>
        <p:nvSpPr>
          <p:cNvPr id="12293" name="Text Box 9">
            <a:extLst>
              <a:ext uri="{FF2B5EF4-FFF2-40B4-BE49-F238E27FC236}">
                <a16:creationId xmlns:a16="http://schemas.microsoft.com/office/drawing/2014/main" id="{526C4295-990B-CE40-A303-BD4026F8E588}"/>
              </a:ext>
            </a:extLst>
          </p:cNvPr>
          <p:cNvSpPr txBox="1">
            <a:spLocks noChangeArrowheads="1"/>
          </p:cNvSpPr>
          <p:nvPr/>
        </p:nvSpPr>
        <p:spPr bwMode="auto">
          <a:xfrm>
            <a:off x="1754877" y="5815691"/>
            <a:ext cx="4622099" cy="38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dirty="0"/>
              <a:t>One-Way Sensitive Analysis of Hours Flown</a:t>
            </a:r>
          </a:p>
        </p:txBody>
      </p:sp>
      <p:grpSp>
        <p:nvGrpSpPr>
          <p:cNvPr id="12295" name="Group 21">
            <a:extLst>
              <a:ext uri="{FF2B5EF4-FFF2-40B4-BE49-F238E27FC236}">
                <a16:creationId xmlns:a16="http://schemas.microsoft.com/office/drawing/2014/main" id="{42459A8C-A552-ED49-BB59-7EF59D7E5EE8}"/>
              </a:ext>
            </a:extLst>
          </p:cNvPr>
          <p:cNvGrpSpPr>
            <a:grpSpLocks/>
          </p:cNvGrpSpPr>
          <p:nvPr/>
        </p:nvGrpSpPr>
        <p:grpSpPr bwMode="auto">
          <a:xfrm>
            <a:off x="1416953" y="2080654"/>
            <a:ext cx="6197079" cy="3612927"/>
            <a:chOff x="1021" y="1663"/>
            <a:chExt cx="4060" cy="2367"/>
          </a:xfrm>
        </p:grpSpPr>
        <p:sp>
          <p:nvSpPr>
            <p:cNvPr id="12296" name="Text Box 7">
              <a:extLst>
                <a:ext uri="{FF2B5EF4-FFF2-40B4-BE49-F238E27FC236}">
                  <a16:creationId xmlns:a16="http://schemas.microsoft.com/office/drawing/2014/main" id="{72303F40-92F7-534E-AE76-0FC5FDD23FF6}"/>
                </a:ext>
              </a:extLst>
            </p:cNvPr>
            <p:cNvSpPr txBox="1">
              <a:spLocks noChangeArrowheads="1"/>
            </p:cNvSpPr>
            <p:nvPr/>
          </p:nvSpPr>
          <p:spPr bwMode="auto">
            <a:xfrm>
              <a:off x="1229" y="1663"/>
              <a:ext cx="445"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b="1">
                  <a:latin typeface="Tw Cen MT Condensed" panose="020B0606020104020203" pitchFamily="34" charset="77"/>
                </a:rPr>
                <a:t>Profit</a:t>
              </a:r>
            </a:p>
          </p:txBody>
        </p:sp>
        <p:pic>
          <p:nvPicPr>
            <p:cNvPr id="12297" name="Picture 4">
              <a:extLst>
                <a:ext uri="{FF2B5EF4-FFF2-40B4-BE49-F238E27FC236}">
                  <a16:creationId xmlns:a16="http://schemas.microsoft.com/office/drawing/2014/main" id="{56B7D86F-8413-1144-BEB6-0C297BECEA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 y="1844"/>
              <a:ext cx="3277" cy="2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8" name="Text Box 8">
              <a:extLst>
                <a:ext uri="{FF2B5EF4-FFF2-40B4-BE49-F238E27FC236}">
                  <a16:creationId xmlns:a16="http://schemas.microsoft.com/office/drawing/2014/main" id="{169B6A8A-F2AA-2747-A65E-BB8B209F1A31}"/>
                </a:ext>
              </a:extLst>
            </p:cNvPr>
            <p:cNvSpPr txBox="1">
              <a:spLocks noChangeArrowheads="1"/>
            </p:cNvSpPr>
            <p:nvPr/>
          </p:nvSpPr>
          <p:spPr bwMode="auto">
            <a:xfrm>
              <a:off x="4147" y="3464"/>
              <a:ext cx="812"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b="1">
                  <a:latin typeface="Tw Cen MT Condensed" panose="020B0606020104020203" pitchFamily="34" charset="77"/>
                </a:rPr>
                <a:t>Hours Flown</a:t>
              </a:r>
            </a:p>
          </p:txBody>
        </p:sp>
        <p:sp>
          <p:nvSpPr>
            <p:cNvPr id="12299" name="Line 13">
              <a:extLst>
                <a:ext uri="{FF2B5EF4-FFF2-40B4-BE49-F238E27FC236}">
                  <a16:creationId xmlns:a16="http://schemas.microsoft.com/office/drawing/2014/main" id="{9A0F08BB-EC75-1149-9044-CE01FA88C2A7}"/>
                </a:ext>
              </a:extLst>
            </p:cNvPr>
            <p:cNvSpPr>
              <a:spLocks noChangeShapeType="1"/>
            </p:cNvSpPr>
            <p:nvPr/>
          </p:nvSpPr>
          <p:spPr bwMode="auto">
            <a:xfrm flipV="1">
              <a:off x="2314" y="2730"/>
              <a:ext cx="0" cy="612"/>
            </a:xfrm>
            <a:prstGeom prst="line">
              <a:avLst/>
            </a:prstGeom>
            <a:noFill/>
            <a:ln w="38100" cap="rnd">
              <a:solidFill>
                <a:srgbClr val="FF33CC"/>
              </a:solidFill>
              <a:prstDash val="sysDot"/>
              <a:round/>
              <a:headEnd/>
              <a:tailEnd/>
            </a:ln>
            <a:extLst>
              <a:ext uri="{909E8E84-426E-40DD-AFC4-6F175D3DCCD1}">
                <a14:hiddenFill xmlns:a14="http://schemas.microsoft.com/office/drawing/2010/main">
                  <a:noFill/>
                </a14:hiddenFill>
              </a:ext>
            </a:extLst>
          </p:spPr>
          <p:txBody>
            <a:bodyPr wrap="none"/>
            <a:lstStyle/>
            <a:p>
              <a:endParaRPr lang="en-US" sz="1731"/>
            </a:p>
          </p:txBody>
        </p:sp>
        <p:sp>
          <p:nvSpPr>
            <p:cNvPr id="12300" name="Text Box 14">
              <a:extLst>
                <a:ext uri="{FF2B5EF4-FFF2-40B4-BE49-F238E27FC236}">
                  <a16:creationId xmlns:a16="http://schemas.microsoft.com/office/drawing/2014/main" id="{8573E54C-E9A2-6042-8283-12163175591C}"/>
                </a:ext>
              </a:extLst>
            </p:cNvPr>
            <p:cNvSpPr txBox="1">
              <a:spLocks noChangeArrowheads="1"/>
            </p:cNvSpPr>
            <p:nvPr/>
          </p:nvSpPr>
          <p:spPr bwMode="auto">
            <a:xfrm>
              <a:off x="1938" y="3294"/>
              <a:ext cx="1111"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a:solidFill>
                    <a:srgbClr val="FF33CC"/>
                  </a:solidFill>
                  <a:latin typeface="Tw Cen MT Condensed" panose="020B0606020104020203" pitchFamily="34" charset="77"/>
                </a:rPr>
                <a:t>Hours flown = 664 h</a:t>
              </a:r>
            </a:p>
          </p:txBody>
        </p:sp>
        <p:sp>
          <p:nvSpPr>
            <p:cNvPr id="12301" name="Text Box 6">
              <a:extLst>
                <a:ext uri="{FF2B5EF4-FFF2-40B4-BE49-F238E27FC236}">
                  <a16:creationId xmlns:a16="http://schemas.microsoft.com/office/drawing/2014/main" id="{02BD5920-BEAB-0C43-8D28-F05FCB713EF2}"/>
                </a:ext>
              </a:extLst>
            </p:cNvPr>
            <p:cNvSpPr txBox="1">
              <a:spLocks noChangeArrowheads="1"/>
            </p:cNvSpPr>
            <p:nvPr/>
          </p:nvSpPr>
          <p:spPr bwMode="auto">
            <a:xfrm>
              <a:off x="3284" y="3776"/>
              <a:ext cx="795"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dirty="0">
                  <a:latin typeface="Tw Cen MT Condensed" panose="020B0606020104020203" pitchFamily="34" charset="77"/>
                </a:rPr>
                <a:t>Money Market</a:t>
              </a:r>
            </a:p>
          </p:txBody>
        </p:sp>
        <p:sp>
          <p:nvSpPr>
            <p:cNvPr id="12302" name="Text Box 5">
              <a:extLst>
                <a:ext uri="{FF2B5EF4-FFF2-40B4-BE49-F238E27FC236}">
                  <a16:creationId xmlns:a16="http://schemas.microsoft.com/office/drawing/2014/main" id="{BAA64B27-D2E6-0A4F-896D-B3E44F2399A5}"/>
                </a:ext>
              </a:extLst>
            </p:cNvPr>
            <p:cNvSpPr txBox="1">
              <a:spLocks noChangeArrowheads="1"/>
            </p:cNvSpPr>
            <p:nvPr/>
          </p:nvSpPr>
          <p:spPr bwMode="auto">
            <a:xfrm>
              <a:off x="1927" y="3776"/>
              <a:ext cx="1067"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dirty="0">
                  <a:latin typeface="Tw Cen MT Condensed" panose="020B0606020104020203" pitchFamily="34" charset="77"/>
                </a:rPr>
                <a:t>Purchase Seneca</a:t>
              </a:r>
            </a:p>
          </p:txBody>
        </p:sp>
        <p:sp>
          <p:nvSpPr>
            <p:cNvPr id="12303" name="Text Box 20">
              <a:extLst>
                <a:ext uri="{FF2B5EF4-FFF2-40B4-BE49-F238E27FC236}">
                  <a16:creationId xmlns:a16="http://schemas.microsoft.com/office/drawing/2014/main" id="{9EF2C212-6C46-4547-8485-B4C774075292}"/>
                </a:ext>
              </a:extLst>
            </p:cNvPr>
            <p:cNvSpPr txBox="1">
              <a:spLocks noChangeArrowheads="1"/>
            </p:cNvSpPr>
            <p:nvPr/>
          </p:nvSpPr>
          <p:spPr bwMode="auto">
            <a:xfrm>
              <a:off x="4266" y="2824"/>
              <a:ext cx="815"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a:solidFill>
                    <a:srgbClr val="FF3300"/>
                  </a:solidFill>
                  <a:latin typeface="Tw Cen MT Condensed" panose="020B0606020104020203" pitchFamily="34" charset="77"/>
                </a:rPr>
                <a:t>Profit=$4,200</a:t>
              </a:r>
            </a:p>
          </p:txBody>
        </p:sp>
      </p:grpSp>
      <p:sp>
        <p:nvSpPr>
          <p:cNvPr id="16" name="5 Dikdörtgen">
            <a:extLst>
              <a:ext uri="{FF2B5EF4-FFF2-40B4-BE49-F238E27FC236}">
                <a16:creationId xmlns:a16="http://schemas.microsoft.com/office/drawing/2014/main" id="{99418F40-E2F5-F045-A471-9D912171E35C}"/>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7" name="7 Dikdörtgen">
            <a:extLst>
              <a:ext uri="{FF2B5EF4-FFF2-40B4-BE49-F238E27FC236}">
                <a16:creationId xmlns:a16="http://schemas.microsoft.com/office/drawing/2014/main" id="{30C5BDA0-4D55-E74C-996F-D64D63D1622D}"/>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8" name="8 Dikdörtgen">
            <a:extLst>
              <a:ext uri="{FF2B5EF4-FFF2-40B4-BE49-F238E27FC236}">
                <a16:creationId xmlns:a16="http://schemas.microsoft.com/office/drawing/2014/main" id="{6539599B-6215-584F-951B-6E5AC0D5E659}"/>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9" name="Slide Number Placeholder 1">
            <a:extLst>
              <a:ext uri="{FF2B5EF4-FFF2-40B4-BE49-F238E27FC236}">
                <a16:creationId xmlns:a16="http://schemas.microsoft.com/office/drawing/2014/main" id="{8575E6E8-9184-4041-A1CD-FE15B6B369B5}"/>
              </a:ext>
            </a:extLst>
          </p:cNvPr>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60</a:t>
            </a:fld>
            <a:endParaRPr lang="tr-TR" sz="1600" b="1">
              <a:solidFill>
                <a:prstClr val="black"/>
              </a:solidFill>
            </a:endParaRPr>
          </a:p>
        </p:txBody>
      </p:sp>
      <p:sp>
        <p:nvSpPr>
          <p:cNvPr id="20" name="6 Dikdörtgen">
            <a:extLst>
              <a:ext uri="{FF2B5EF4-FFF2-40B4-BE49-F238E27FC236}">
                <a16:creationId xmlns:a16="http://schemas.microsoft.com/office/drawing/2014/main" id="{3BD3BC19-6D15-004F-9F16-BEDB9D18AEF0}"/>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Tree>
    <p:extLst>
      <p:ext uri="{BB962C8B-B14F-4D97-AF65-F5344CB8AC3E}">
        <p14:creationId xmlns:p14="http://schemas.microsoft.com/office/powerpoint/2010/main" val="26976839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a:extLst>
              <a:ext uri="{FF2B5EF4-FFF2-40B4-BE49-F238E27FC236}">
                <a16:creationId xmlns:a16="http://schemas.microsoft.com/office/drawing/2014/main" id="{A64B2F26-EB33-E347-80FE-E08D4EE841F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03" eaLnBrk="0" hangingPunct="0">
              <a:defRPr sz="2404">
                <a:solidFill>
                  <a:schemeClr val="tx1"/>
                </a:solidFill>
                <a:latin typeface="Times New Roman" panose="02020603050405020304" pitchFamily="18" charset="0"/>
              </a:defRPr>
            </a:lvl1pPr>
            <a:lvl2pPr marL="714346" indent="-274749" defTabSz="914303" eaLnBrk="0" hangingPunct="0">
              <a:defRPr sz="2404">
                <a:solidFill>
                  <a:schemeClr val="tx1"/>
                </a:solidFill>
                <a:latin typeface="Times New Roman" panose="02020603050405020304" pitchFamily="18" charset="0"/>
              </a:defRPr>
            </a:lvl2pPr>
            <a:lvl3pPr marL="1098995" indent="-219799" defTabSz="914303" eaLnBrk="0" hangingPunct="0">
              <a:defRPr sz="2404">
                <a:solidFill>
                  <a:schemeClr val="tx1"/>
                </a:solidFill>
                <a:latin typeface="Times New Roman" panose="02020603050405020304" pitchFamily="18" charset="0"/>
              </a:defRPr>
            </a:lvl3pPr>
            <a:lvl4pPr marL="1538592" indent="-219799" defTabSz="914303" eaLnBrk="0" hangingPunct="0">
              <a:defRPr sz="2404">
                <a:solidFill>
                  <a:schemeClr val="tx1"/>
                </a:solidFill>
                <a:latin typeface="Times New Roman" panose="02020603050405020304" pitchFamily="18" charset="0"/>
              </a:defRPr>
            </a:lvl4pPr>
            <a:lvl5pPr marL="1978190" indent="-219799" defTabSz="914303" eaLnBrk="0" hangingPunct="0">
              <a:defRPr sz="2404">
                <a:solidFill>
                  <a:schemeClr val="tx1"/>
                </a:solidFill>
                <a:latin typeface="Times New Roman" panose="02020603050405020304" pitchFamily="18" charset="0"/>
              </a:defRPr>
            </a:lvl5pPr>
            <a:lvl6pPr marL="2417788" indent="-219799" defTabSz="914303" eaLnBrk="0" fontAlgn="base" hangingPunct="0">
              <a:spcBef>
                <a:spcPct val="0"/>
              </a:spcBef>
              <a:spcAft>
                <a:spcPct val="0"/>
              </a:spcAft>
              <a:defRPr sz="2404">
                <a:solidFill>
                  <a:schemeClr val="tx1"/>
                </a:solidFill>
                <a:latin typeface="Times New Roman" panose="02020603050405020304" pitchFamily="18" charset="0"/>
              </a:defRPr>
            </a:lvl6pPr>
            <a:lvl7pPr marL="2857386" indent="-219799" defTabSz="914303" eaLnBrk="0" fontAlgn="base" hangingPunct="0">
              <a:spcBef>
                <a:spcPct val="0"/>
              </a:spcBef>
              <a:spcAft>
                <a:spcPct val="0"/>
              </a:spcAft>
              <a:defRPr sz="2404">
                <a:solidFill>
                  <a:schemeClr val="tx1"/>
                </a:solidFill>
                <a:latin typeface="Times New Roman" panose="02020603050405020304" pitchFamily="18" charset="0"/>
              </a:defRPr>
            </a:lvl7pPr>
            <a:lvl8pPr marL="3296984" indent="-219799" defTabSz="914303" eaLnBrk="0" fontAlgn="base" hangingPunct="0">
              <a:spcBef>
                <a:spcPct val="0"/>
              </a:spcBef>
              <a:spcAft>
                <a:spcPct val="0"/>
              </a:spcAft>
              <a:defRPr sz="2404">
                <a:solidFill>
                  <a:schemeClr val="tx1"/>
                </a:solidFill>
                <a:latin typeface="Times New Roman" panose="02020603050405020304" pitchFamily="18" charset="0"/>
              </a:defRPr>
            </a:lvl8pPr>
            <a:lvl9pPr marL="3736581" indent="-219799" defTabSz="914303" eaLnBrk="0" fontAlgn="base" hangingPunct="0">
              <a:spcBef>
                <a:spcPct val="0"/>
              </a:spcBef>
              <a:spcAft>
                <a:spcPct val="0"/>
              </a:spcAft>
              <a:defRPr sz="2404">
                <a:solidFill>
                  <a:schemeClr val="tx1"/>
                </a:solidFill>
                <a:latin typeface="Times New Roman" panose="02020603050405020304" pitchFamily="18" charset="0"/>
              </a:defRPr>
            </a:lvl9pPr>
          </a:lstStyle>
          <a:p>
            <a:pPr eaLnBrk="1" hangingPunct="1"/>
            <a:fld id="{E0BFBCD8-CBAF-684E-9DB4-AC8C5DF4BCC0}" type="slidenum">
              <a:rPr lang="en-US" altLang="tr-TR" sz="1154">
                <a:latin typeface="Arial Black" panose="020B0604020202020204" pitchFamily="34" charset="0"/>
              </a:rPr>
              <a:pPr eaLnBrk="1" hangingPunct="1"/>
              <a:t>61</a:t>
            </a:fld>
            <a:endParaRPr lang="en-US" altLang="tr-TR" sz="1154">
              <a:latin typeface="Arial Black" panose="020B0604020202020204" pitchFamily="34" charset="0"/>
            </a:endParaRPr>
          </a:p>
        </p:txBody>
      </p:sp>
      <p:pic>
        <p:nvPicPr>
          <p:cNvPr id="13315" name="Picture 38">
            <a:extLst>
              <a:ext uri="{FF2B5EF4-FFF2-40B4-BE49-F238E27FC236}">
                <a16:creationId xmlns:a16="http://schemas.microsoft.com/office/drawing/2014/main" id="{E6A86C9E-CFC5-6748-A78C-718E4881D9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5549" y="2782581"/>
            <a:ext cx="4797394" cy="310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Rectangle 4">
            <a:extLst>
              <a:ext uri="{FF2B5EF4-FFF2-40B4-BE49-F238E27FC236}">
                <a16:creationId xmlns:a16="http://schemas.microsoft.com/office/drawing/2014/main" id="{6C7BA3E0-7471-C844-A1E9-406329D62001}"/>
              </a:ext>
            </a:extLst>
          </p:cNvPr>
          <p:cNvSpPr>
            <a:spLocks noGrp="1" noChangeArrowheads="1"/>
          </p:cNvSpPr>
          <p:nvPr>
            <p:ph type="title"/>
          </p:nvPr>
        </p:nvSpPr>
        <p:spPr/>
        <p:txBody>
          <a:bodyPr/>
          <a:lstStyle/>
          <a:p>
            <a:pPr eaLnBrk="1" hangingPunct="1"/>
            <a:r>
              <a:rPr lang="en-US" altLang="tr-TR"/>
              <a:t>Tornado Diagram</a:t>
            </a:r>
          </a:p>
        </p:txBody>
      </p:sp>
      <p:sp>
        <p:nvSpPr>
          <p:cNvPr id="13317" name="Rectangle 5">
            <a:extLst>
              <a:ext uri="{FF2B5EF4-FFF2-40B4-BE49-F238E27FC236}">
                <a16:creationId xmlns:a16="http://schemas.microsoft.com/office/drawing/2014/main" id="{2B2A0CEC-28E9-884A-91CF-C707112F56F9}"/>
              </a:ext>
            </a:extLst>
          </p:cNvPr>
          <p:cNvSpPr>
            <a:spLocks noGrp="1" noChangeArrowheads="1"/>
          </p:cNvSpPr>
          <p:nvPr>
            <p:ph type="body" idx="1"/>
          </p:nvPr>
        </p:nvSpPr>
        <p:spPr>
          <a:xfrm>
            <a:off x="73776" y="1109674"/>
            <a:ext cx="9069716" cy="1349315"/>
          </a:xfrm>
        </p:spPr>
        <p:txBody>
          <a:bodyPr/>
          <a:lstStyle/>
          <a:p>
            <a:pPr eaLnBrk="1" hangingPunct="1">
              <a:lnSpc>
                <a:spcPct val="80000"/>
              </a:lnSpc>
            </a:pPr>
            <a:r>
              <a:rPr lang="en-US" altLang="tr-TR" sz="2308"/>
              <a:t>A bar (or line) is used to represent the range of payoffs due to the variation of an input variable</a:t>
            </a:r>
          </a:p>
          <a:p>
            <a:pPr eaLnBrk="1" hangingPunct="1">
              <a:lnSpc>
                <a:spcPct val="80000"/>
              </a:lnSpc>
            </a:pPr>
            <a:r>
              <a:rPr lang="en-US" altLang="tr-TR" sz="2308"/>
              <a:t>Allows us to compare one-way sensitive analyses for many input variables at once</a:t>
            </a:r>
          </a:p>
        </p:txBody>
      </p:sp>
      <p:sp>
        <p:nvSpPr>
          <p:cNvPr id="13318" name="Text Box 7">
            <a:extLst>
              <a:ext uri="{FF2B5EF4-FFF2-40B4-BE49-F238E27FC236}">
                <a16:creationId xmlns:a16="http://schemas.microsoft.com/office/drawing/2014/main" id="{650E55DE-648B-0843-8664-E480E999570E}"/>
              </a:ext>
            </a:extLst>
          </p:cNvPr>
          <p:cNvSpPr txBox="1">
            <a:spLocks noChangeArrowheads="1"/>
          </p:cNvSpPr>
          <p:nvPr/>
        </p:nvSpPr>
        <p:spPr bwMode="auto">
          <a:xfrm>
            <a:off x="6473863" y="2791739"/>
            <a:ext cx="2153714" cy="293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a:latin typeface="Tw Cen MT Condensed" panose="020B0606020104020203" pitchFamily="34" charset="77"/>
              </a:rPr>
              <a:t>Capacity of scheduled flight</a:t>
            </a:r>
          </a:p>
        </p:txBody>
      </p:sp>
      <p:sp>
        <p:nvSpPr>
          <p:cNvPr id="13319" name="Text Box 8">
            <a:extLst>
              <a:ext uri="{FF2B5EF4-FFF2-40B4-BE49-F238E27FC236}">
                <a16:creationId xmlns:a16="http://schemas.microsoft.com/office/drawing/2014/main" id="{6281E4F4-A532-3540-80F0-19466483C6F9}"/>
              </a:ext>
            </a:extLst>
          </p:cNvPr>
          <p:cNvSpPr txBox="1">
            <a:spLocks noChangeArrowheads="1"/>
          </p:cNvSpPr>
          <p:nvPr/>
        </p:nvSpPr>
        <p:spPr bwMode="auto">
          <a:xfrm>
            <a:off x="6486074" y="3121436"/>
            <a:ext cx="1073041" cy="293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a:latin typeface="Tw Cen MT Condensed" panose="020B0606020104020203" pitchFamily="34" charset="77"/>
              </a:rPr>
              <a:t>Operating cost</a:t>
            </a:r>
          </a:p>
        </p:txBody>
      </p:sp>
      <p:sp>
        <p:nvSpPr>
          <p:cNvPr id="13320" name="Text Box 10">
            <a:extLst>
              <a:ext uri="{FF2B5EF4-FFF2-40B4-BE49-F238E27FC236}">
                <a16:creationId xmlns:a16="http://schemas.microsoft.com/office/drawing/2014/main" id="{A75A7C90-4D81-7442-8B31-25479C13B90D}"/>
              </a:ext>
            </a:extLst>
          </p:cNvPr>
          <p:cNvSpPr txBox="1">
            <a:spLocks noChangeArrowheads="1"/>
          </p:cNvSpPr>
          <p:nvPr/>
        </p:nvSpPr>
        <p:spPr bwMode="auto">
          <a:xfrm>
            <a:off x="6486074" y="3481660"/>
            <a:ext cx="1447003" cy="293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a:latin typeface="Tw Cen MT Condensed" panose="020B0606020104020203" pitchFamily="34" charset="77"/>
              </a:rPr>
              <a:t>Hours flown</a:t>
            </a:r>
          </a:p>
        </p:txBody>
      </p:sp>
      <p:sp>
        <p:nvSpPr>
          <p:cNvPr id="13321" name="Text Box 11">
            <a:extLst>
              <a:ext uri="{FF2B5EF4-FFF2-40B4-BE49-F238E27FC236}">
                <a16:creationId xmlns:a16="http://schemas.microsoft.com/office/drawing/2014/main" id="{AE096E49-A206-AC46-AB32-A0AE6DE49BC8}"/>
              </a:ext>
            </a:extLst>
          </p:cNvPr>
          <p:cNvSpPr txBox="1">
            <a:spLocks noChangeArrowheads="1"/>
          </p:cNvSpPr>
          <p:nvPr/>
        </p:nvSpPr>
        <p:spPr bwMode="auto">
          <a:xfrm>
            <a:off x="6486074" y="3849516"/>
            <a:ext cx="975353" cy="293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a:latin typeface="Tw Cen MT Condensed" panose="020B0606020104020203" pitchFamily="34" charset="77"/>
              </a:rPr>
              <a:t>Charter price</a:t>
            </a:r>
          </a:p>
        </p:txBody>
      </p:sp>
      <p:sp>
        <p:nvSpPr>
          <p:cNvPr id="13322" name="Text Box 12">
            <a:extLst>
              <a:ext uri="{FF2B5EF4-FFF2-40B4-BE49-F238E27FC236}">
                <a16:creationId xmlns:a16="http://schemas.microsoft.com/office/drawing/2014/main" id="{E0762CAF-BC80-9240-883E-87DF672B52B2}"/>
              </a:ext>
            </a:extLst>
          </p:cNvPr>
          <p:cNvSpPr txBox="1">
            <a:spLocks noChangeArrowheads="1"/>
          </p:cNvSpPr>
          <p:nvPr/>
        </p:nvSpPr>
        <p:spPr bwMode="auto">
          <a:xfrm>
            <a:off x="2380127" y="5815486"/>
            <a:ext cx="1073041" cy="293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a:solidFill>
                  <a:srgbClr val="FF3300"/>
                </a:solidFill>
                <a:latin typeface="Tw Cen MT Condensed" panose="020B0606020104020203" pitchFamily="34" charset="77"/>
              </a:rPr>
              <a:t>Money Market</a:t>
            </a:r>
          </a:p>
        </p:txBody>
      </p:sp>
      <p:sp>
        <p:nvSpPr>
          <p:cNvPr id="13323" name="Line 25">
            <a:extLst>
              <a:ext uri="{FF2B5EF4-FFF2-40B4-BE49-F238E27FC236}">
                <a16:creationId xmlns:a16="http://schemas.microsoft.com/office/drawing/2014/main" id="{1773AA3E-E118-8B4F-B39F-9A855178CD7F}"/>
              </a:ext>
            </a:extLst>
          </p:cNvPr>
          <p:cNvSpPr>
            <a:spLocks noChangeShapeType="1"/>
          </p:cNvSpPr>
          <p:nvPr/>
        </p:nvSpPr>
        <p:spPr bwMode="auto">
          <a:xfrm>
            <a:off x="5901473" y="2939797"/>
            <a:ext cx="456386" cy="0"/>
          </a:xfrm>
          <a:prstGeom prst="line">
            <a:avLst/>
          </a:prstGeom>
          <a:noFill/>
          <a:ln w="28575">
            <a:solidFill>
              <a:srgbClr val="FF33CC"/>
            </a:solidFill>
            <a:round/>
            <a:headEnd/>
            <a:tailEnd/>
          </a:ln>
          <a:extLst>
            <a:ext uri="{909E8E84-426E-40DD-AFC4-6F175D3DCCD1}">
              <a14:hiddenFill xmlns:a14="http://schemas.microsoft.com/office/drawing/2010/main">
                <a:noFill/>
              </a14:hiddenFill>
            </a:ext>
          </a:extLst>
        </p:spPr>
        <p:txBody>
          <a:bodyPr wrap="none"/>
          <a:lstStyle/>
          <a:p>
            <a:endParaRPr lang="en-US" sz="1731"/>
          </a:p>
        </p:txBody>
      </p:sp>
      <p:sp>
        <p:nvSpPr>
          <p:cNvPr id="13324" name="Line 26">
            <a:extLst>
              <a:ext uri="{FF2B5EF4-FFF2-40B4-BE49-F238E27FC236}">
                <a16:creationId xmlns:a16="http://schemas.microsoft.com/office/drawing/2014/main" id="{0EC49899-7827-1E43-8D0E-97AC59FD6215}"/>
              </a:ext>
            </a:extLst>
          </p:cNvPr>
          <p:cNvSpPr>
            <a:spLocks noChangeShapeType="1"/>
          </p:cNvSpPr>
          <p:nvPr/>
        </p:nvSpPr>
        <p:spPr bwMode="auto">
          <a:xfrm>
            <a:off x="5901473" y="3278652"/>
            <a:ext cx="456386" cy="0"/>
          </a:xfrm>
          <a:prstGeom prst="line">
            <a:avLst/>
          </a:prstGeom>
          <a:noFill/>
          <a:ln w="28575">
            <a:solidFill>
              <a:srgbClr val="97B65A"/>
            </a:solidFill>
            <a:round/>
            <a:headEnd/>
            <a:tailEnd/>
          </a:ln>
          <a:extLst>
            <a:ext uri="{909E8E84-426E-40DD-AFC4-6F175D3DCCD1}">
              <a14:hiddenFill xmlns:a14="http://schemas.microsoft.com/office/drawing/2010/main">
                <a:noFill/>
              </a14:hiddenFill>
            </a:ext>
          </a:extLst>
        </p:spPr>
        <p:txBody>
          <a:bodyPr wrap="none"/>
          <a:lstStyle/>
          <a:p>
            <a:endParaRPr lang="en-US" sz="1731"/>
          </a:p>
        </p:txBody>
      </p:sp>
      <p:sp>
        <p:nvSpPr>
          <p:cNvPr id="13325" name="Line 27">
            <a:extLst>
              <a:ext uri="{FF2B5EF4-FFF2-40B4-BE49-F238E27FC236}">
                <a16:creationId xmlns:a16="http://schemas.microsoft.com/office/drawing/2014/main" id="{379E8564-A4DB-F547-B0AB-C99BC4E451CE}"/>
              </a:ext>
            </a:extLst>
          </p:cNvPr>
          <p:cNvSpPr>
            <a:spLocks noChangeShapeType="1"/>
          </p:cNvSpPr>
          <p:nvPr/>
        </p:nvSpPr>
        <p:spPr bwMode="auto">
          <a:xfrm>
            <a:off x="5901473" y="3629718"/>
            <a:ext cx="456386" cy="0"/>
          </a:xfrm>
          <a:prstGeom prst="line">
            <a:avLst/>
          </a:prstGeom>
          <a:noFill/>
          <a:ln w="28575">
            <a:solidFill>
              <a:srgbClr val="5A5A88"/>
            </a:solidFill>
            <a:round/>
            <a:headEnd/>
            <a:tailEnd/>
          </a:ln>
          <a:extLst>
            <a:ext uri="{909E8E84-426E-40DD-AFC4-6F175D3DCCD1}">
              <a14:hiddenFill xmlns:a14="http://schemas.microsoft.com/office/drawing/2010/main">
                <a:noFill/>
              </a14:hiddenFill>
            </a:ext>
          </a:extLst>
        </p:spPr>
        <p:txBody>
          <a:bodyPr wrap="none"/>
          <a:lstStyle/>
          <a:p>
            <a:endParaRPr lang="en-US" sz="1731"/>
          </a:p>
        </p:txBody>
      </p:sp>
      <p:sp>
        <p:nvSpPr>
          <p:cNvPr id="13326" name="Line 28">
            <a:extLst>
              <a:ext uri="{FF2B5EF4-FFF2-40B4-BE49-F238E27FC236}">
                <a16:creationId xmlns:a16="http://schemas.microsoft.com/office/drawing/2014/main" id="{B34BE748-D9C4-694C-AF29-22F9142F4028}"/>
              </a:ext>
            </a:extLst>
          </p:cNvPr>
          <p:cNvSpPr>
            <a:spLocks noChangeShapeType="1"/>
          </p:cNvSpPr>
          <p:nvPr/>
        </p:nvSpPr>
        <p:spPr bwMode="auto">
          <a:xfrm>
            <a:off x="5901473" y="3992995"/>
            <a:ext cx="456386" cy="0"/>
          </a:xfrm>
          <a:prstGeom prst="line">
            <a:avLst/>
          </a:prstGeom>
          <a:noFill/>
          <a:ln w="28575">
            <a:solidFill>
              <a:srgbClr val="00FFFF"/>
            </a:solidFill>
            <a:round/>
            <a:headEnd/>
            <a:tailEnd/>
          </a:ln>
          <a:extLst>
            <a:ext uri="{909E8E84-426E-40DD-AFC4-6F175D3DCCD1}">
              <a14:hiddenFill xmlns:a14="http://schemas.microsoft.com/office/drawing/2010/main">
                <a:noFill/>
              </a14:hiddenFill>
            </a:ext>
          </a:extLst>
        </p:spPr>
        <p:txBody>
          <a:bodyPr wrap="none"/>
          <a:lstStyle/>
          <a:p>
            <a:endParaRPr lang="en-US" sz="1731"/>
          </a:p>
        </p:txBody>
      </p:sp>
      <p:sp>
        <p:nvSpPr>
          <p:cNvPr id="13327" name="Line 29">
            <a:extLst>
              <a:ext uri="{FF2B5EF4-FFF2-40B4-BE49-F238E27FC236}">
                <a16:creationId xmlns:a16="http://schemas.microsoft.com/office/drawing/2014/main" id="{072507A0-D7CB-9E47-8D55-947761CB4B4B}"/>
              </a:ext>
            </a:extLst>
          </p:cNvPr>
          <p:cNvSpPr>
            <a:spLocks noChangeShapeType="1"/>
          </p:cNvSpPr>
          <p:nvPr/>
        </p:nvSpPr>
        <p:spPr bwMode="auto">
          <a:xfrm>
            <a:off x="5901473" y="4299797"/>
            <a:ext cx="456386" cy="0"/>
          </a:xfrm>
          <a:prstGeom prst="line">
            <a:avLst/>
          </a:prstGeom>
          <a:noFill/>
          <a:ln w="28575">
            <a:solidFill>
              <a:srgbClr val="FF9933"/>
            </a:solidFill>
            <a:round/>
            <a:headEnd/>
            <a:tailEnd/>
          </a:ln>
          <a:extLst>
            <a:ext uri="{909E8E84-426E-40DD-AFC4-6F175D3DCCD1}">
              <a14:hiddenFill xmlns:a14="http://schemas.microsoft.com/office/drawing/2010/main">
                <a:noFill/>
              </a14:hiddenFill>
            </a:ext>
          </a:extLst>
        </p:spPr>
        <p:txBody>
          <a:bodyPr wrap="none"/>
          <a:lstStyle/>
          <a:p>
            <a:endParaRPr lang="en-US" sz="1731"/>
          </a:p>
        </p:txBody>
      </p:sp>
      <p:sp>
        <p:nvSpPr>
          <p:cNvPr id="13328" name="Line 30">
            <a:extLst>
              <a:ext uri="{FF2B5EF4-FFF2-40B4-BE49-F238E27FC236}">
                <a16:creationId xmlns:a16="http://schemas.microsoft.com/office/drawing/2014/main" id="{33F46C42-562F-2543-8A9D-27DDC4F7D74A}"/>
              </a:ext>
            </a:extLst>
          </p:cNvPr>
          <p:cNvSpPr>
            <a:spLocks noChangeShapeType="1"/>
          </p:cNvSpPr>
          <p:nvPr/>
        </p:nvSpPr>
        <p:spPr bwMode="auto">
          <a:xfrm>
            <a:off x="5901473" y="4640178"/>
            <a:ext cx="456386" cy="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wrap="none"/>
          <a:lstStyle/>
          <a:p>
            <a:endParaRPr lang="en-US" sz="1731"/>
          </a:p>
        </p:txBody>
      </p:sp>
      <p:sp>
        <p:nvSpPr>
          <p:cNvPr id="13329" name="Text Box 31">
            <a:extLst>
              <a:ext uri="{FF2B5EF4-FFF2-40B4-BE49-F238E27FC236}">
                <a16:creationId xmlns:a16="http://schemas.microsoft.com/office/drawing/2014/main" id="{923C9A36-3E89-A94F-AD1C-F2926D37E10E}"/>
              </a:ext>
            </a:extLst>
          </p:cNvPr>
          <p:cNvSpPr txBox="1">
            <a:spLocks noChangeArrowheads="1"/>
          </p:cNvSpPr>
          <p:nvPr/>
        </p:nvSpPr>
        <p:spPr bwMode="auto">
          <a:xfrm>
            <a:off x="6486074" y="4177687"/>
            <a:ext cx="975353" cy="293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a:latin typeface="Tw Cen MT Condensed" panose="020B0606020104020203" pitchFamily="34" charset="77"/>
              </a:rPr>
              <a:t>Interest rate</a:t>
            </a:r>
          </a:p>
        </p:txBody>
      </p:sp>
      <p:sp>
        <p:nvSpPr>
          <p:cNvPr id="13330" name="Text Box 32">
            <a:extLst>
              <a:ext uri="{FF2B5EF4-FFF2-40B4-BE49-F238E27FC236}">
                <a16:creationId xmlns:a16="http://schemas.microsoft.com/office/drawing/2014/main" id="{A8628192-684A-FC41-832D-46D3200C17EA}"/>
              </a:ext>
            </a:extLst>
          </p:cNvPr>
          <p:cNvSpPr txBox="1">
            <a:spLocks noChangeArrowheads="1"/>
          </p:cNvSpPr>
          <p:nvPr/>
        </p:nvSpPr>
        <p:spPr bwMode="auto">
          <a:xfrm>
            <a:off x="6486075" y="4515015"/>
            <a:ext cx="1546217" cy="293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a:latin typeface="Tw Cen MT Condensed" panose="020B0606020104020203" pitchFamily="34" charset="77"/>
              </a:rPr>
              <a:t>Purchase price</a:t>
            </a:r>
          </a:p>
        </p:txBody>
      </p:sp>
      <p:sp>
        <p:nvSpPr>
          <p:cNvPr id="13331" name="Text Box 35">
            <a:extLst>
              <a:ext uri="{FF2B5EF4-FFF2-40B4-BE49-F238E27FC236}">
                <a16:creationId xmlns:a16="http://schemas.microsoft.com/office/drawing/2014/main" id="{B368F8E1-139D-6B4B-B6C0-3E93056BAC4C}"/>
              </a:ext>
            </a:extLst>
          </p:cNvPr>
          <p:cNvSpPr txBox="1">
            <a:spLocks noChangeArrowheads="1"/>
          </p:cNvSpPr>
          <p:nvPr/>
        </p:nvSpPr>
        <p:spPr bwMode="auto">
          <a:xfrm>
            <a:off x="2125222" y="6203185"/>
            <a:ext cx="4594143" cy="38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a:t>Tornado Diagram of Eagle Airlines Decision</a:t>
            </a:r>
          </a:p>
        </p:txBody>
      </p:sp>
      <p:sp>
        <p:nvSpPr>
          <p:cNvPr id="13332" name="Text Box 37">
            <a:extLst>
              <a:ext uri="{FF2B5EF4-FFF2-40B4-BE49-F238E27FC236}">
                <a16:creationId xmlns:a16="http://schemas.microsoft.com/office/drawing/2014/main" id="{ECE1DD68-BCCF-A943-9CE2-AE44DCEF5C72}"/>
              </a:ext>
            </a:extLst>
          </p:cNvPr>
          <p:cNvSpPr txBox="1">
            <a:spLocks noChangeArrowheads="1"/>
          </p:cNvSpPr>
          <p:nvPr/>
        </p:nvSpPr>
        <p:spPr bwMode="auto">
          <a:xfrm>
            <a:off x="542373" y="5000402"/>
            <a:ext cx="662361" cy="38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a:latin typeface="Tw Cen MT Condensed" panose="020B0606020104020203" pitchFamily="34" charset="77"/>
              </a:rPr>
              <a:t>Profits</a:t>
            </a:r>
          </a:p>
        </p:txBody>
      </p:sp>
      <p:sp>
        <p:nvSpPr>
          <p:cNvPr id="21" name="5 Dikdörtgen">
            <a:extLst>
              <a:ext uri="{FF2B5EF4-FFF2-40B4-BE49-F238E27FC236}">
                <a16:creationId xmlns:a16="http://schemas.microsoft.com/office/drawing/2014/main" id="{FF2A7FB9-1B52-6D49-968C-42F88B189B85}"/>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22" name="7 Dikdörtgen">
            <a:extLst>
              <a:ext uri="{FF2B5EF4-FFF2-40B4-BE49-F238E27FC236}">
                <a16:creationId xmlns:a16="http://schemas.microsoft.com/office/drawing/2014/main" id="{61F5BE06-2C60-994E-8FB9-895DB232E6B2}"/>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23" name="8 Dikdörtgen">
            <a:extLst>
              <a:ext uri="{FF2B5EF4-FFF2-40B4-BE49-F238E27FC236}">
                <a16:creationId xmlns:a16="http://schemas.microsoft.com/office/drawing/2014/main" id="{AF8AC427-B804-C645-B25B-FAD0CE3B483E}"/>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24" name="Slide Number Placeholder 1">
            <a:extLst>
              <a:ext uri="{FF2B5EF4-FFF2-40B4-BE49-F238E27FC236}">
                <a16:creationId xmlns:a16="http://schemas.microsoft.com/office/drawing/2014/main" id="{451F6DE3-09C0-E145-8BFD-0F926EB28D11}"/>
              </a:ext>
            </a:extLst>
          </p:cNvPr>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61</a:t>
            </a:fld>
            <a:endParaRPr lang="tr-TR" sz="1600" b="1">
              <a:solidFill>
                <a:prstClr val="black"/>
              </a:solidFill>
            </a:endParaRPr>
          </a:p>
        </p:txBody>
      </p:sp>
      <p:sp>
        <p:nvSpPr>
          <p:cNvPr id="25" name="6 Dikdörtgen">
            <a:extLst>
              <a:ext uri="{FF2B5EF4-FFF2-40B4-BE49-F238E27FC236}">
                <a16:creationId xmlns:a16="http://schemas.microsoft.com/office/drawing/2014/main" id="{122F5E91-221E-FF47-BD21-881F361DF9BB}"/>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Tree>
    <p:extLst>
      <p:ext uri="{BB962C8B-B14F-4D97-AF65-F5344CB8AC3E}">
        <p14:creationId xmlns:p14="http://schemas.microsoft.com/office/powerpoint/2010/main" val="17492402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4">
            <a:extLst>
              <a:ext uri="{FF2B5EF4-FFF2-40B4-BE49-F238E27FC236}">
                <a16:creationId xmlns:a16="http://schemas.microsoft.com/office/drawing/2014/main" id="{E36F8E32-44AA-4342-BBD3-7F31B88C4F0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03" eaLnBrk="0" hangingPunct="0">
              <a:defRPr sz="2404">
                <a:solidFill>
                  <a:schemeClr val="tx1"/>
                </a:solidFill>
                <a:latin typeface="Times New Roman" panose="02020603050405020304" pitchFamily="18" charset="0"/>
              </a:defRPr>
            </a:lvl1pPr>
            <a:lvl2pPr marL="714346" indent="-274749" defTabSz="914303" eaLnBrk="0" hangingPunct="0">
              <a:defRPr sz="2404">
                <a:solidFill>
                  <a:schemeClr val="tx1"/>
                </a:solidFill>
                <a:latin typeface="Times New Roman" panose="02020603050405020304" pitchFamily="18" charset="0"/>
              </a:defRPr>
            </a:lvl2pPr>
            <a:lvl3pPr marL="1098995" indent="-219799" defTabSz="914303" eaLnBrk="0" hangingPunct="0">
              <a:defRPr sz="2404">
                <a:solidFill>
                  <a:schemeClr val="tx1"/>
                </a:solidFill>
                <a:latin typeface="Times New Roman" panose="02020603050405020304" pitchFamily="18" charset="0"/>
              </a:defRPr>
            </a:lvl3pPr>
            <a:lvl4pPr marL="1538592" indent="-219799" defTabSz="914303" eaLnBrk="0" hangingPunct="0">
              <a:defRPr sz="2404">
                <a:solidFill>
                  <a:schemeClr val="tx1"/>
                </a:solidFill>
                <a:latin typeface="Times New Roman" panose="02020603050405020304" pitchFamily="18" charset="0"/>
              </a:defRPr>
            </a:lvl4pPr>
            <a:lvl5pPr marL="1978190" indent="-219799" defTabSz="914303" eaLnBrk="0" hangingPunct="0">
              <a:defRPr sz="2404">
                <a:solidFill>
                  <a:schemeClr val="tx1"/>
                </a:solidFill>
                <a:latin typeface="Times New Roman" panose="02020603050405020304" pitchFamily="18" charset="0"/>
              </a:defRPr>
            </a:lvl5pPr>
            <a:lvl6pPr marL="2417788" indent="-219799" defTabSz="914303" eaLnBrk="0" fontAlgn="base" hangingPunct="0">
              <a:spcBef>
                <a:spcPct val="0"/>
              </a:spcBef>
              <a:spcAft>
                <a:spcPct val="0"/>
              </a:spcAft>
              <a:defRPr sz="2404">
                <a:solidFill>
                  <a:schemeClr val="tx1"/>
                </a:solidFill>
                <a:latin typeface="Times New Roman" panose="02020603050405020304" pitchFamily="18" charset="0"/>
              </a:defRPr>
            </a:lvl6pPr>
            <a:lvl7pPr marL="2857386" indent="-219799" defTabSz="914303" eaLnBrk="0" fontAlgn="base" hangingPunct="0">
              <a:spcBef>
                <a:spcPct val="0"/>
              </a:spcBef>
              <a:spcAft>
                <a:spcPct val="0"/>
              </a:spcAft>
              <a:defRPr sz="2404">
                <a:solidFill>
                  <a:schemeClr val="tx1"/>
                </a:solidFill>
                <a:latin typeface="Times New Roman" panose="02020603050405020304" pitchFamily="18" charset="0"/>
              </a:defRPr>
            </a:lvl7pPr>
            <a:lvl8pPr marL="3296984" indent="-219799" defTabSz="914303" eaLnBrk="0" fontAlgn="base" hangingPunct="0">
              <a:spcBef>
                <a:spcPct val="0"/>
              </a:spcBef>
              <a:spcAft>
                <a:spcPct val="0"/>
              </a:spcAft>
              <a:defRPr sz="2404">
                <a:solidFill>
                  <a:schemeClr val="tx1"/>
                </a:solidFill>
                <a:latin typeface="Times New Roman" panose="02020603050405020304" pitchFamily="18" charset="0"/>
              </a:defRPr>
            </a:lvl8pPr>
            <a:lvl9pPr marL="3736581" indent="-219799" defTabSz="914303" eaLnBrk="0" fontAlgn="base" hangingPunct="0">
              <a:spcBef>
                <a:spcPct val="0"/>
              </a:spcBef>
              <a:spcAft>
                <a:spcPct val="0"/>
              </a:spcAft>
              <a:defRPr sz="2404">
                <a:solidFill>
                  <a:schemeClr val="tx1"/>
                </a:solidFill>
                <a:latin typeface="Times New Roman" panose="02020603050405020304" pitchFamily="18" charset="0"/>
              </a:defRPr>
            </a:lvl9pPr>
          </a:lstStyle>
          <a:p>
            <a:pPr eaLnBrk="1" hangingPunct="1"/>
            <a:fld id="{8134AE56-F5AC-A244-8372-9C2A5132A187}" type="slidenum">
              <a:rPr lang="en-US" altLang="tr-TR" sz="1154">
                <a:latin typeface="Arial Black" panose="020B0604020202020204" pitchFamily="34" charset="0"/>
              </a:rPr>
              <a:pPr eaLnBrk="1" hangingPunct="1"/>
              <a:t>62</a:t>
            </a:fld>
            <a:endParaRPr lang="en-US" altLang="tr-TR" sz="1154">
              <a:latin typeface="Arial Black" panose="020B0604020202020204" pitchFamily="34" charset="0"/>
            </a:endParaRPr>
          </a:p>
        </p:txBody>
      </p:sp>
      <p:sp>
        <p:nvSpPr>
          <p:cNvPr id="14339" name="Rectangle 5">
            <a:extLst>
              <a:ext uri="{FF2B5EF4-FFF2-40B4-BE49-F238E27FC236}">
                <a16:creationId xmlns:a16="http://schemas.microsoft.com/office/drawing/2014/main" id="{2EF48CC5-F8E3-314C-B8B8-48A0650BDB20}"/>
              </a:ext>
            </a:extLst>
          </p:cNvPr>
          <p:cNvSpPr>
            <a:spLocks noGrp="1" noChangeArrowheads="1"/>
          </p:cNvSpPr>
          <p:nvPr>
            <p:ph type="title"/>
          </p:nvPr>
        </p:nvSpPr>
        <p:spPr>
          <a:xfrm>
            <a:off x="470633" y="315960"/>
            <a:ext cx="8228685" cy="674657"/>
          </a:xfrm>
        </p:spPr>
        <p:txBody>
          <a:bodyPr>
            <a:normAutofit fontScale="90000"/>
          </a:bodyPr>
          <a:lstStyle/>
          <a:p>
            <a:pPr eaLnBrk="1" hangingPunct="1"/>
            <a:r>
              <a:rPr lang="en-US" altLang="tr-TR" dirty="0" err="1"/>
              <a:t>İki</a:t>
            </a:r>
            <a:r>
              <a:rPr lang="en-US" altLang="tr-TR" dirty="0"/>
              <a:t> </a:t>
            </a:r>
            <a:r>
              <a:rPr lang="en-US" altLang="tr-TR" dirty="0" err="1"/>
              <a:t>Yönlü</a:t>
            </a:r>
            <a:r>
              <a:rPr lang="en-US" altLang="tr-TR" dirty="0"/>
              <a:t> </a:t>
            </a:r>
            <a:r>
              <a:rPr lang="en-US" altLang="tr-TR" dirty="0" err="1"/>
              <a:t>Duyarlılık</a:t>
            </a:r>
            <a:r>
              <a:rPr lang="en-US" altLang="tr-TR" dirty="0"/>
              <a:t> </a:t>
            </a:r>
            <a:r>
              <a:rPr lang="en-US" altLang="tr-TR" dirty="0" err="1"/>
              <a:t>Analizi</a:t>
            </a:r>
            <a:endParaRPr lang="en-US" altLang="tr-TR" dirty="0"/>
          </a:p>
        </p:txBody>
      </p:sp>
      <p:sp>
        <p:nvSpPr>
          <p:cNvPr id="14341" name="Text Box 7">
            <a:extLst>
              <a:ext uri="{FF2B5EF4-FFF2-40B4-BE49-F238E27FC236}">
                <a16:creationId xmlns:a16="http://schemas.microsoft.com/office/drawing/2014/main" id="{306CB9EB-84B9-1C41-8E4D-BE51F5EE38E3}"/>
              </a:ext>
            </a:extLst>
          </p:cNvPr>
          <p:cNvSpPr txBox="1">
            <a:spLocks noChangeArrowheads="1"/>
          </p:cNvSpPr>
          <p:nvPr/>
        </p:nvSpPr>
        <p:spPr bwMode="auto">
          <a:xfrm>
            <a:off x="470633" y="1574100"/>
            <a:ext cx="8668280" cy="1275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dirty="0">
                <a:solidFill>
                  <a:srgbClr val="996633"/>
                </a:solidFill>
              </a:rPr>
              <a:t>Bu </a:t>
            </a:r>
            <a:r>
              <a:rPr lang="en-US" altLang="tr-TR" sz="1923" dirty="0" err="1">
                <a:solidFill>
                  <a:srgbClr val="996633"/>
                </a:solidFill>
              </a:rPr>
              <a:t>havayolu</a:t>
            </a:r>
            <a:r>
              <a:rPr lang="en-US" altLang="tr-TR" sz="1923" dirty="0">
                <a:solidFill>
                  <a:srgbClr val="996633"/>
                </a:solidFill>
              </a:rPr>
              <a:t> </a:t>
            </a:r>
            <a:r>
              <a:rPr lang="en-US" altLang="tr-TR" sz="1923" dirty="0" err="1">
                <a:solidFill>
                  <a:srgbClr val="996633"/>
                </a:solidFill>
              </a:rPr>
              <a:t>örneğinde</a:t>
            </a:r>
            <a:r>
              <a:rPr lang="en-US" altLang="tr-TR" sz="1923" dirty="0">
                <a:solidFill>
                  <a:srgbClr val="996633"/>
                </a:solidFill>
              </a:rPr>
              <a:t>, </a:t>
            </a:r>
            <a:r>
              <a:rPr lang="en-US" altLang="tr-TR" sz="1923" dirty="0" err="1">
                <a:solidFill>
                  <a:srgbClr val="996633"/>
                </a:solidFill>
              </a:rPr>
              <a:t>iki</a:t>
            </a:r>
            <a:r>
              <a:rPr lang="en-US" altLang="tr-TR" sz="1923" dirty="0">
                <a:solidFill>
                  <a:srgbClr val="996633"/>
                </a:solidFill>
              </a:rPr>
              <a:t> </a:t>
            </a:r>
            <a:r>
              <a:rPr lang="en-US" altLang="tr-TR" sz="1923" dirty="0" err="1">
                <a:solidFill>
                  <a:srgbClr val="996633"/>
                </a:solidFill>
              </a:rPr>
              <a:t>önemli</a:t>
            </a:r>
            <a:r>
              <a:rPr lang="en-US" altLang="tr-TR" sz="1923" dirty="0">
                <a:solidFill>
                  <a:srgbClr val="996633"/>
                </a:solidFill>
              </a:rPr>
              <a:t> </a:t>
            </a:r>
            <a:r>
              <a:rPr lang="en-US" altLang="tr-TR" sz="1923" dirty="0" err="1">
                <a:solidFill>
                  <a:srgbClr val="996633"/>
                </a:solidFill>
              </a:rPr>
              <a:t>değişken</a:t>
            </a:r>
            <a:r>
              <a:rPr lang="en-US" altLang="tr-TR" sz="1923" dirty="0">
                <a:solidFill>
                  <a:srgbClr val="996633"/>
                </a:solidFill>
              </a:rPr>
              <a:t> </a:t>
            </a:r>
            <a:r>
              <a:rPr lang="en-US" altLang="tr-TR" sz="1923" dirty="0" err="1">
                <a:solidFill>
                  <a:srgbClr val="996633"/>
                </a:solidFill>
              </a:rPr>
              <a:t>için</a:t>
            </a:r>
            <a:r>
              <a:rPr lang="en-US" altLang="tr-TR" sz="1923" dirty="0">
                <a:solidFill>
                  <a:srgbClr val="996633"/>
                </a:solidFill>
              </a:rPr>
              <a:t> </a:t>
            </a:r>
            <a:r>
              <a:rPr lang="en-US" altLang="tr-TR" sz="1923" dirty="0" err="1">
                <a:solidFill>
                  <a:srgbClr val="996633"/>
                </a:solidFill>
              </a:rPr>
              <a:t>iki</a:t>
            </a:r>
            <a:r>
              <a:rPr lang="en-US" altLang="tr-TR" sz="1923" dirty="0">
                <a:solidFill>
                  <a:srgbClr val="996633"/>
                </a:solidFill>
              </a:rPr>
              <a:t> </a:t>
            </a:r>
            <a:r>
              <a:rPr lang="en-US" altLang="tr-TR" sz="1923" dirty="0" err="1">
                <a:solidFill>
                  <a:srgbClr val="996633"/>
                </a:solidFill>
              </a:rPr>
              <a:t>yönlü</a:t>
            </a:r>
            <a:r>
              <a:rPr lang="en-US" altLang="tr-TR" sz="1923" dirty="0">
                <a:solidFill>
                  <a:srgbClr val="996633"/>
                </a:solidFill>
              </a:rPr>
              <a:t> </a:t>
            </a:r>
            <a:r>
              <a:rPr lang="en-US" altLang="tr-TR" sz="1923" dirty="0" err="1">
                <a:solidFill>
                  <a:srgbClr val="996633"/>
                </a:solidFill>
              </a:rPr>
              <a:t>duyarlılık</a:t>
            </a:r>
            <a:r>
              <a:rPr lang="en-US" altLang="tr-TR" sz="1923" dirty="0">
                <a:solidFill>
                  <a:srgbClr val="996633"/>
                </a:solidFill>
              </a:rPr>
              <a:t> </a:t>
            </a:r>
            <a:r>
              <a:rPr lang="en-US" altLang="tr-TR" sz="1923" dirty="0" err="1">
                <a:solidFill>
                  <a:srgbClr val="996633"/>
                </a:solidFill>
              </a:rPr>
              <a:t>analizi</a:t>
            </a:r>
            <a:r>
              <a:rPr lang="en-US" altLang="tr-TR" sz="1923" dirty="0">
                <a:solidFill>
                  <a:srgbClr val="996633"/>
                </a:solidFill>
              </a:rPr>
              <a:t> </a:t>
            </a:r>
            <a:r>
              <a:rPr lang="en-US" altLang="tr-TR" sz="1923" dirty="0" err="1">
                <a:solidFill>
                  <a:srgbClr val="996633"/>
                </a:solidFill>
              </a:rPr>
              <a:t>çalışıldığında</a:t>
            </a:r>
            <a:endParaRPr lang="en-US" altLang="tr-TR" sz="1923" dirty="0">
              <a:solidFill>
                <a:srgbClr val="996633"/>
              </a:solidFill>
            </a:endParaRPr>
          </a:p>
          <a:p>
            <a:pPr eaLnBrk="1" hangingPunct="1"/>
            <a:r>
              <a:rPr lang="en-US" altLang="tr-TR" sz="1923" dirty="0">
                <a:solidFill>
                  <a:srgbClr val="996633"/>
                </a:solidFill>
              </a:rPr>
              <a:t>- </a:t>
            </a:r>
            <a:r>
              <a:rPr lang="en-US" altLang="tr-TR" sz="1923" dirty="0" err="1">
                <a:solidFill>
                  <a:srgbClr val="996633"/>
                </a:solidFill>
              </a:rPr>
              <a:t>Uçuş</a:t>
            </a:r>
            <a:r>
              <a:rPr lang="en-US" altLang="tr-TR" sz="1923" dirty="0">
                <a:solidFill>
                  <a:srgbClr val="996633"/>
                </a:solidFill>
              </a:rPr>
              <a:t> </a:t>
            </a:r>
            <a:r>
              <a:rPr lang="en-US" altLang="tr-TR" sz="1923" dirty="0" err="1">
                <a:solidFill>
                  <a:srgbClr val="996633"/>
                </a:solidFill>
              </a:rPr>
              <a:t>kapasitesi</a:t>
            </a:r>
            <a:r>
              <a:rPr lang="en-US" altLang="tr-TR" sz="1923" dirty="0">
                <a:solidFill>
                  <a:srgbClr val="996633"/>
                </a:solidFill>
              </a:rPr>
              <a:t> (Capacity of the scheduled flights - CS)</a:t>
            </a:r>
          </a:p>
          <a:p>
            <a:pPr eaLnBrk="1" hangingPunct="1"/>
            <a:r>
              <a:rPr lang="en-US" altLang="tr-TR" sz="1923" dirty="0">
                <a:solidFill>
                  <a:srgbClr val="996633"/>
                </a:solidFill>
              </a:rPr>
              <a:t>- </a:t>
            </a:r>
            <a:r>
              <a:rPr lang="en-US" altLang="tr-TR" sz="1923" dirty="0" err="1">
                <a:solidFill>
                  <a:srgbClr val="996633"/>
                </a:solidFill>
              </a:rPr>
              <a:t>İşletme</a:t>
            </a:r>
            <a:r>
              <a:rPr lang="en-US" altLang="tr-TR" sz="1923" dirty="0">
                <a:solidFill>
                  <a:srgbClr val="996633"/>
                </a:solidFill>
              </a:rPr>
              <a:t> </a:t>
            </a:r>
            <a:r>
              <a:rPr lang="en-US" altLang="tr-TR" sz="1923" dirty="0" err="1">
                <a:solidFill>
                  <a:srgbClr val="996633"/>
                </a:solidFill>
              </a:rPr>
              <a:t>Maliyeti</a:t>
            </a:r>
            <a:r>
              <a:rPr lang="en-US" altLang="tr-TR" sz="1923" dirty="0">
                <a:solidFill>
                  <a:srgbClr val="996633"/>
                </a:solidFill>
              </a:rPr>
              <a:t> (Operating Cost - OC)</a:t>
            </a:r>
          </a:p>
        </p:txBody>
      </p:sp>
      <p:sp>
        <p:nvSpPr>
          <p:cNvPr id="14342" name="Rectangle 8">
            <a:extLst>
              <a:ext uri="{FF2B5EF4-FFF2-40B4-BE49-F238E27FC236}">
                <a16:creationId xmlns:a16="http://schemas.microsoft.com/office/drawing/2014/main" id="{3B594B95-4A5A-394E-B0D8-0BBEAAB787AF}"/>
              </a:ext>
            </a:extLst>
          </p:cNvPr>
          <p:cNvSpPr>
            <a:spLocks noChangeArrowheads="1"/>
          </p:cNvSpPr>
          <p:nvPr/>
        </p:nvSpPr>
        <p:spPr bwMode="auto">
          <a:xfrm>
            <a:off x="252361" y="3066486"/>
            <a:ext cx="7961569" cy="58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346075" indent="-3175"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lvl="3" eaLnBrk="1" hangingPunct="1"/>
            <a:r>
              <a:rPr lang="en-US" altLang="tr-TR" sz="1923" dirty="0" err="1">
                <a:solidFill>
                  <a:srgbClr val="0066FF"/>
                </a:solidFill>
              </a:rPr>
              <a:t>Diğer</a:t>
            </a:r>
            <a:r>
              <a:rPr lang="en-US" altLang="tr-TR" sz="1923" dirty="0">
                <a:solidFill>
                  <a:srgbClr val="0066FF"/>
                </a:solidFill>
              </a:rPr>
              <a:t> </a:t>
            </a:r>
            <a:r>
              <a:rPr lang="en-US" altLang="tr-TR" sz="1923" dirty="0" err="1">
                <a:solidFill>
                  <a:srgbClr val="0066FF"/>
                </a:solidFill>
              </a:rPr>
              <a:t>tüm</a:t>
            </a:r>
            <a:r>
              <a:rPr lang="en-US" altLang="tr-TR" sz="1923" dirty="0">
                <a:solidFill>
                  <a:srgbClr val="0066FF"/>
                </a:solidFill>
              </a:rPr>
              <a:t> </a:t>
            </a:r>
            <a:r>
              <a:rPr lang="en-US" altLang="tr-TR" sz="1923" dirty="0" err="1">
                <a:solidFill>
                  <a:srgbClr val="0066FF"/>
                </a:solidFill>
              </a:rPr>
              <a:t>değişkenler</a:t>
            </a:r>
            <a:r>
              <a:rPr lang="en-US" altLang="tr-TR" sz="1923" dirty="0">
                <a:solidFill>
                  <a:srgbClr val="0066FF"/>
                </a:solidFill>
              </a:rPr>
              <a:t> </a:t>
            </a:r>
            <a:r>
              <a:rPr lang="en-US" altLang="tr-TR" sz="1923" dirty="0" err="1">
                <a:solidFill>
                  <a:srgbClr val="0066FF"/>
                </a:solidFill>
              </a:rPr>
              <a:t>baz</a:t>
            </a:r>
            <a:r>
              <a:rPr lang="en-US" altLang="tr-TR" sz="1923" dirty="0">
                <a:solidFill>
                  <a:srgbClr val="0066FF"/>
                </a:solidFill>
              </a:rPr>
              <a:t> (</a:t>
            </a:r>
            <a:r>
              <a:rPr lang="en-US" altLang="tr-TR" sz="1923" dirty="0" err="1">
                <a:solidFill>
                  <a:srgbClr val="0066FF"/>
                </a:solidFill>
              </a:rPr>
              <a:t>temel</a:t>
            </a:r>
            <a:r>
              <a:rPr lang="en-US" altLang="tr-TR" sz="1923" dirty="0">
                <a:solidFill>
                  <a:srgbClr val="0066FF"/>
                </a:solidFill>
              </a:rPr>
              <a:t>) </a:t>
            </a:r>
            <a:r>
              <a:rPr lang="en-US" altLang="tr-TR" sz="1923" dirty="0" err="1">
                <a:solidFill>
                  <a:srgbClr val="0066FF"/>
                </a:solidFill>
              </a:rPr>
              <a:t>değerinde</a:t>
            </a:r>
            <a:r>
              <a:rPr lang="en-US" altLang="tr-TR" sz="1923" dirty="0">
                <a:solidFill>
                  <a:srgbClr val="0066FF"/>
                </a:solidFill>
              </a:rPr>
              <a:t> </a:t>
            </a:r>
            <a:r>
              <a:rPr lang="en-US" altLang="tr-TR" sz="1923" dirty="0" err="1">
                <a:solidFill>
                  <a:srgbClr val="0066FF"/>
                </a:solidFill>
              </a:rPr>
              <a:t>sabit</a:t>
            </a:r>
            <a:r>
              <a:rPr lang="en-US" altLang="tr-TR" sz="1923" dirty="0">
                <a:solidFill>
                  <a:srgbClr val="0066FF"/>
                </a:solidFill>
              </a:rPr>
              <a:t> </a:t>
            </a:r>
            <a:r>
              <a:rPr lang="en-US" altLang="tr-TR" sz="1923" dirty="0" err="1">
                <a:solidFill>
                  <a:srgbClr val="0066FF"/>
                </a:solidFill>
              </a:rPr>
              <a:t>olduğunda</a:t>
            </a:r>
            <a:r>
              <a:rPr lang="en-US" altLang="tr-TR" sz="1923" dirty="0">
                <a:solidFill>
                  <a:srgbClr val="0066FF"/>
                </a:solidFill>
              </a:rPr>
              <a:t>,</a:t>
            </a:r>
          </a:p>
          <a:p>
            <a:pPr lvl="3" eaLnBrk="1" hangingPunct="1"/>
            <a:r>
              <a:rPr lang="en-US" altLang="tr-TR" sz="1923" dirty="0">
                <a:solidFill>
                  <a:srgbClr val="FF33CC"/>
                </a:solidFill>
              </a:rPr>
              <a:t>Kar = $130,000+$200,000*CS-800*OC-$24,025</a:t>
            </a:r>
            <a:r>
              <a:rPr lang="en-US" altLang="tr-TR" sz="1923" dirty="0"/>
              <a:t> </a:t>
            </a:r>
            <a:endParaRPr lang="en-US" altLang="tr-TR" sz="1923" dirty="0">
              <a:solidFill>
                <a:srgbClr val="FF33CC"/>
              </a:solidFill>
            </a:endParaRPr>
          </a:p>
        </p:txBody>
      </p:sp>
      <p:sp>
        <p:nvSpPr>
          <p:cNvPr id="14343" name="Rectangle 9">
            <a:extLst>
              <a:ext uri="{FF2B5EF4-FFF2-40B4-BE49-F238E27FC236}">
                <a16:creationId xmlns:a16="http://schemas.microsoft.com/office/drawing/2014/main" id="{72520D7F-2286-A741-A203-1F4E2F24876A}"/>
              </a:ext>
            </a:extLst>
          </p:cNvPr>
          <p:cNvSpPr>
            <a:spLocks noChangeArrowheads="1"/>
          </p:cNvSpPr>
          <p:nvPr/>
        </p:nvSpPr>
        <p:spPr bwMode="auto">
          <a:xfrm>
            <a:off x="237098" y="3760986"/>
            <a:ext cx="8500378" cy="59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581025" indent="-238125"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lvl="3" eaLnBrk="1" hangingPunct="1"/>
            <a:r>
              <a:rPr lang="en-US" altLang="tr-TR" sz="1923" dirty="0" err="1">
                <a:solidFill>
                  <a:srgbClr val="0066FF"/>
                </a:solidFill>
              </a:rPr>
              <a:t>Eğer</a:t>
            </a:r>
            <a:r>
              <a:rPr lang="en-US" altLang="tr-TR" sz="1923" dirty="0">
                <a:solidFill>
                  <a:srgbClr val="0066FF"/>
                </a:solidFill>
              </a:rPr>
              <a:t> Kar &lt; $4,200, </a:t>
            </a:r>
            <a:r>
              <a:rPr lang="en-US" altLang="tr-TR" sz="1923" dirty="0" err="1">
                <a:solidFill>
                  <a:srgbClr val="0066FF"/>
                </a:solidFill>
              </a:rPr>
              <a:t>uçağı</a:t>
            </a:r>
            <a:r>
              <a:rPr lang="en-US" altLang="tr-TR" sz="1923" dirty="0">
                <a:solidFill>
                  <a:srgbClr val="0066FF"/>
                </a:solidFill>
              </a:rPr>
              <a:t> </a:t>
            </a:r>
            <a:r>
              <a:rPr lang="en-US" altLang="tr-TR" sz="1923" dirty="0" err="1">
                <a:solidFill>
                  <a:srgbClr val="0066FF"/>
                </a:solidFill>
              </a:rPr>
              <a:t>almak</a:t>
            </a:r>
            <a:r>
              <a:rPr lang="en-US" altLang="tr-TR" sz="1923" dirty="0">
                <a:solidFill>
                  <a:srgbClr val="0066FF"/>
                </a:solidFill>
              </a:rPr>
              <a:t> </a:t>
            </a:r>
            <a:r>
              <a:rPr lang="en-US" altLang="tr-TR" sz="1923" dirty="0" err="1">
                <a:solidFill>
                  <a:srgbClr val="0066FF"/>
                </a:solidFill>
              </a:rPr>
              <a:t>daha</a:t>
            </a:r>
            <a:r>
              <a:rPr lang="en-US" altLang="tr-TR" sz="1923" dirty="0">
                <a:solidFill>
                  <a:srgbClr val="0066FF"/>
                </a:solidFill>
              </a:rPr>
              <a:t> </a:t>
            </a:r>
            <a:r>
              <a:rPr lang="en-US" altLang="tr-TR" sz="1923" dirty="0" err="1">
                <a:solidFill>
                  <a:srgbClr val="0066FF"/>
                </a:solidFill>
              </a:rPr>
              <a:t>az</a:t>
            </a:r>
            <a:r>
              <a:rPr lang="en-US" altLang="tr-TR" sz="1923" dirty="0">
                <a:solidFill>
                  <a:srgbClr val="0066FF"/>
                </a:solidFill>
              </a:rPr>
              <a:t> </a:t>
            </a:r>
            <a:r>
              <a:rPr lang="en-US" altLang="tr-TR" sz="1923" dirty="0" err="1">
                <a:solidFill>
                  <a:srgbClr val="0066FF"/>
                </a:solidFill>
              </a:rPr>
              <a:t>kar</a:t>
            </a:r>
            <a:r>
              <a:rPr lang="en-US" altLang="tr-TR" sz="1923" dirty="0">
                <a:solidFill>
                  <a:srgbClr val="0066FF"/>
                </a:solidFill>
              </a:rPr>
              <a:t> </a:t>
            </a:r>
            <a:r>
              <a:rPr lang="en-US" altLang="tr-TR" sz="1923" dirty="0" err="1">
                <a:solidFill>
                  <a:srgbClr val="0066FF"/>
                </a:solidFill>
              </a:rPr>
              <a:t>üretir</a:t>
            </a:r>
            <a:r>
              <a:rPr lang="en-US" altLang="tr-TR" sz="1923" dirty="0">
                <a:solidFill>
                  <a:srgbClr val="0066FF"/>
                </a:solidFill>
              </a:rPr>
              <a:t>.</a:t>
            </a:r>
          </a:p>
          <a:p>
            <a:pPr lvl="3" eaLnBrk="1" hangingPunct="1"/>
            <a:r>
              <a:rPr lang="en-US" altLang="tr-TR" sz="1923" dirty="0" err="1">
                <a:solidFill>
                  <a:srgbClr val="0066FF"/>
                </a:solidFill>
              </a:rPr>
              <a:t>Eğer</a:t>
            </a:r>
            <a:r>
              <a:rPr lang="en-US" altLang="tr-TR" sz="1923" dirty="0">
                <a:solidFill>
                  <a:srgbClr val="0066FF"/>
                </a:solidFill>
              </a:rPr>
              <a:t> Kar &gt; $4,200, </a:t>
            </a:r>
            <a:r>
              <a:rPr lang="en-US" altLang="tr-TR" sz="1923" dirty="0" err="1">
                <a:solidFill>
                  <a:srgbClr val="0066FF"/>
                </a:solidFill>
              </a:rPr>
              <a:t>uçağı</a:t>
            </a:r>
            <a:r>
              <a:rPr lang="en-US" altLang="tr-TR" sz="1923" dirty="0">
                <a:solidFill>
                  <a:srgbClr val="0066FF"/>
                </a:solidFill>
              </a:rPr>
              <a:t> </a:t>
            </a:r>
            <a:r>
              <a:rPr lang="en-US" altLang="tr-TR" sz="1923" dirty="0" err="1">
                <a:solidFill>
                  <a:srgbClr val="0066FF"/>
                </a:solidFill>
              </a:rPr>
              <a:t>almak</a:t>
            </a:r>
            <a:r>
              <a:rPr lang="en-US" altLang="tr-TR" sz="1923" dirty="0">
                <a:solidFill>
                  <a:srgbClr val="0066FF"/>
                </a:solidFill>
              </a:rPr>
              <a:t> </a:t>
            </a:r>
            <a:r>
              <a:rPr lang="en-US" altLang="tr-TR" sz="1923" dirty="0" err="1">
                <a:solidFill>
                  <a:srgbClr val="0066FF"/>
                </a:solidFill>
              </a:rPr>
              <a:t>daha</a:t>
            </a:r>
            <a:r>
              <a:rPr lang="en-US" altLang="tr-TR" sz="1923" dirty="0">
                <a:solidFill>
                  <a:srgbClr val="0066FF"/>
                </a:solidFill>
              </a:rPr>
              <a:t> </a:t>
            </a:r>
            <a:r>
              <a:rPr lang="en-US" altLang="tr-TR" sz="1923" dirty="0" err="1">
                <a:solidFill>
                  <a:srgbClr val="0066FF"/>
                </a:solidFill>
              </a:rPr>
              <a:t>yüksek</a:t>
            </a:r>
            <a:r>
              <a:rPr lang="en-US" altLang="tr-TR" sz="1923" dirty="0">
                <a:solidFill>
                  <a:srgbClr val="0066FF"/>
                </a:solidFill>
              </a:rPr>
              <a:t> </a:t>
            </a:r>
            <a:r>
              <a:rPr lang="en-US" altLang="tr-TR" sz="1923" dirty="0" err="1">
                <a:solidFill>
                  <a:srgbClr val="0066FF"/>
                </a:solidFill>
              </a:rPr>
              <a:t>kar</a:t>
            </a:r>
            <a:r>
              <a:rPr lang="en-US" altLang="tr-TR" sz="1923" dirty="0">
                <a:solidFill>
                  <a:srgbClr val="0066FF"/>
                </a:solidFill>
              </a:rPr>
              <a:t> </a:t>
            </a:r>
            <a:r>
              <a:rPr lang="en-US" altLang="tr-TR" sz="1923" dirty="0" err="1">
                <a:solidFill>
                  <a:srgbClr val="0066FF"/>
                </a:solidFill>
              </a:rPr>
              <a:t>üretir</a:t>
            </a:r>
            <a:r>
              <a:rPr lang="en-US" altLang="tr-TR" sz="1923" dirty="0">
                <a:solidFill>
                  <a:srgbClr val="0066FF"/>
                </a:solidFill>
              </a:rPr>
              <a:t>. </a:t>
            </a:r>
          </a:p>
        </p:txBody>
      </p:sp>
      <p:sp>
        <p:nvSpPr>
          <p:cNvPr id="14344" name="Rectangle 10">
            <a:extLst>
              <a:ext uri="{FF2B5EF4-FFF2-40B4-BE49-F238E27FC236}">
                <a16:creationId xmlns:a16="http://schemas.microsoft.com/office/drawing/2014/main" id="{59149D76-7DA8-0C48-8640-A06F747C20C1}"/>
              </a:ext>
            </a:extLst>
          </p:cNvPr>
          <p:cNvSpPr>
            <a:spLocks noChangeArrowheads="1"/>
          </p:cNvSpPr>
          <p:nvPr/>
        </p:nvSpPr>
        <p:spPr bwMode="auto">
          <a:xfrm>
            <a:off x="223360" y="4522647"/>
            <a:ext cx="7961569" cy="88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346075" indent="-3175"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lvl="3" eaLnBrk="1" hangingPunct="1"/>
            <a:r>
              <a:rPr lang="en-US" altLang="tr-TR" sz="1923" dirty="0">
                <a:solidFill>
                  <a:srgbClr val="0066FF"/>
                </a:solidFill>
              </a:rPr>
              <a:t>Kar = $4,200 </a:t>
            </a:r>
            <a:r>
              <a:rPr lang="en-US" altLang="tr-TR" sz="1923" dirty="0" err="1">
                <a:solidFill>
                  <a:srgbClr val="0066FF"/>
                </a:solidFill>
              </a:rPr>
              <a:t>için</a:t>
            </a:r>
            <a:r>
              <a:rPr lang="en-US" altLang="tr-TR" sz="1923" dirty="0">
                <a:solidFill>
                  <a:srgbClr val="0066FF"/>
                </a:solidFill>
              </a:rPr>
              <a:t> </a:t>
            </a:r>
            <a:r>
              <a:rPr lang="en-US" altLang="tr-TR" sz="1923" dirty="0" err="1">
                <a:solidFill>
                  <a:srgbClr val="0066FF"/>
                </a:solidFill>
              </a:rPr>
              <a:t>kayıtsızlık</a:t>
            </a:r>
            <a:r>
              <a:rPr lang="en-US" altLang="tr-TR" sz="1923" dirty="0">
                <a:solidFill>
                  <a:srgbClr val="0066FF"/>
                </a:solidFill>
              </a:rPr>
              <a:t> </a:t>
            </a:r>
            <a:r>
              <a:rPr lang="en-US" altLang="tr-TR" sz="1923" dirty="0" err="1">
                <a:solidFill>
                  <a:srgbClr val="0066FF"/>
                </a:solidFill>
              </a:rPr>
              <a:t>doğrusunu</a:t>
            </a:r>
            <a:r>
              <a:rPr lang="en-US" altLang="tr-TR" sz="1923" dirty="0">
                <a:solidFill>
                  <a:srgbClr val="0066FF"/>
                </a:solidFill>
              </a:rPr>
              <a:t> </a:t>
            </a:r>
            <a:r>
              <a:rPr lang="en-US" altLang="tr-TR" sz="1923" dirty="0" err="1">
                <a:solidFill>
                  <a:srgbClr val="0066FF"/>
                </a:solidFill>
              </a:rPr>
              <a:t>oluşturabiliriz</a:t>
            </a:r>
            <a:r>
              <a:rPr lang="en-US" altLang="tr-TR" sz="1923" dirty="0">
                <a:solidFill>
                  <a:srgbClr val="0066FF"/>
                </a:solidFill>
              </a:rPr>
              <a:t>.</a:t>
            </a:r>
          </a:p>
          <a:p>
            <a:pPr lvl="3" eaLnBrk="1" hangingPunct="1"/>
            <a:r>
              <a:rPr lang="en-US" altLang="tr-TR" sz="1923" dirty="0">
                <a:solidFill>
                  <a:srgbClr val="0066FF"/>
                </a:solidFill>
                <a:sym typeface="Wingdings" pitchFamily="2" charset="2"/>
              </a:rPr>
              <a:t> </a:t>
            </a:r>
            <a:r>
              <a:rPr lang="en-US" altLang="tr-TR" sz="1923" dirty="0">
                <a:solidFill>
                  <a:srgbClr val="0066FF"/>
                </a:solidFill>
              </a:rPr>
              <a:t>$130,000+$200,000*CS-800*OC-$24,025= $4,200</a:t>
            </a:r>
          </a:p>
          <a:p>
            <a:pPr lvl="3" eaLnBrk="1" hangingPunct="1"/>
            <a:r>
              <a:rPr lang="en-US" altLang="tr-TR" sz="1923" dirty="0">
                <a:solidFill>
                  <a:srgbClr val="0066FF"/>
                </a:solidFill>
                <a:sym typeface="Wingdings" pitchFamily="2" charset="2"/>
              </a:rPr>
              <a:t> 800*OC – 200,000*CS = 101,775 </a:t>
            </a:r>
            <a:r>
              <a:rPr lang="en-US" altLang="tr-TR" sz="1923" b="1" u="sng" dirty="0">
                <a:solidFill>
                  <a:srgbClr val="0066FF"/>
                </a:solidFill>
                <a:sym typeface="Wingdings" pitchFamily="2" charset="2"/>
              </a:rPr>
              <a:t>(indifference line)</a:t>
            </a:r>
          </a:p>
        </p:txBody>
      </p:sp>
      <p:sp>
        <p:nvSpPr>
          <p:cNvPr id="9" name="5 Dikdörtgen">
            <a:extLst>
              <a:ext uri="{FF2B5EF4-FFF2-40B4-BE49-F238E27FC236}">
                <a16:creationId xmlns:a16="http://schemas.microsoft.com/office/drawing/2014/main" id="{F1ADA295-6FD5-5248-A487-9D8B6EC16D5B}"/>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0" name="7 Dikdörtgen">
            <a:extLst>
              <a:ext uri="{FF2B5EF4-FFF2-40B4-BE49-F238E27FC236}">
                <a16:creationId xmlns:a16="http://schemas.microsoft.com/office/drawing/2014/main" id="{62005117-7278-8344-B1B5-1AAE6FC8EC97}"/>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1" name="8 Dikdörtgen">
            <a:extLst>
              <a:ext uri="{FF2B5EF4-FFF2-40B4-BE49-F238E27FC236}">
                <a16:creationId xmlns:a16="http://schemas.microsoft.com/office/drawing/2014/main" id="{D93AB14A-4835-D84A-8080-A9A4E4C00E59}"/>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2" name="Slide Number Placeholder 1">
            <a:extLst>
              <a:ext uri="{FF2B5EF4-FFF2-40B4-BE49-F238E27FC236}">
                <a16:creationId xmlns:a16="http://schemas.microsoft.com/office/drawing/2014/main" id="{1E94464D-F837-484E-AF82-B6B543FCC815}"/>
              </a:ext>
            </a:extLst>
          </p:cNvPr>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62</a:t>
            </a:fld>
            <a:endParaRPr lang="tr-TR" sz="1600" b="1">
              <a:solidFill>
                <a:prstClr val="black"/>
              </a:solidFill>
            </a:endParaRPr>
          </a:p>
        </p:txBody>
      </p:sp>
      <p:sp>
        <p:nvSpPr>
          <p:cNvPr id="13" name="6 Dikdörtgen">
            <a:extLst>
              <a:ext uri="{FF2B5EF4-FFF2-40B4-BE49-F238E27FC236}">
                <a16:creationId xmlns:a16="http://schemas.microsoft.com/office/drawing/2014/main" id="{7D673D1B-4785-9045-9377-5D48A96F19D2}"/>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Tree>
    <p:extLst>
      <p:ext uri="{BB962C8B-B14F-4D97-AF65-F5344CB8AC3E}">
        <p14:creationId xmlns:p14="http://schemas.microsoft.com/office/powerpoint/2010/main" val="15661912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13">
            <a:extLst>
              <a:ext uri="{FF2B5EF4-FFF2-40B4-BE49-F238E27FC236}">
                <a16:creationId xmlns:a16="http://schemas.microsoft.com/office/drawing/2014/main" id="{66CA193E-1119-8F44-81BD-BF70F49949B5}"/>
              </a:ext>
            </a:extLst>
          </p:cNvPr>
          <p:cNvSpPr txBox="1">
            <a:spLocks noChangeArrowheads="1"/>
          </p:cNvSpPr>
          <p:nvPr/>
        </p:nvSpPr>
        <p:spPr bwMode="auto">
          <a:xfrm>
            <a:off x="1642888" y="5722378"/>
            <a:ext cx="5657767" cy="38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1923"/>
              <a:t>Two-way Sensitive Analysis of Eagle Airlines Decision</a:t>
            </a:r>
          </a:p>
        </p:txBody>
      </p:sp>
      <p:pic>
        <p:nvPicPr>
          <p:cNvPr id="15364" name="Picture 20">
            <a:extLst>
              <a:ext uri="{FF2B5EF4-FFF2-40B4-BE49-F238E27FC236}">
                <a16:creationId xmlns:a16="http://schemas.microsoft.com/office/drawing/2014/main" id="{ED59F1D1-AF41-204A-BF8C-7ADC73422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907" y="880718"/>
            <a:ext cx="8036361" cy="46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 Box 22">
            <a:extLst>
              <a:ext uri="{FF2B5EF4-FFF2-40B4-BE49-F238E27FC236}">
                <a16:creationId xmlns:a16="http://schemas.microsoft.com/office/drawing/2014/main" id="{C68BBF6A-2143-F346-BAF8-8FB6F2A60E05}"/>
              </a:ext>
            </a:extLst>
          </p:cNvPr>
          <p:cNvSpPr txBox="1">
            <a:spLocks noChangeArrowheads="1"/>
          </p:cNvSpPr>
          <p:nvPr/>
        </p:nvSpPr>
        <p:spPr bwMode="auto">
          <a:xfrm>
            <a:off x="7134784" y="2974904"/>
            <a:ext cx="1719958" cy="447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r>
              <a:rPr lang="en-US" altLang="tr-TR" sz="2308">
                <a:solidFill>
                  <a:srgbClr val="0066FF"/>
                </a:solidFill>
                <a:latin typeface="Tw Cen MT Condensed" panose="020B0606020104020203" pitchFamily="34" charset="77"/>
              </a:rPr>
              <a:t>(indifference line)</a:t>
            </a:r>
          </a:p>
        </p:txBody>
      </p:sp>
      <p:sp>
        <p:nvSpPr>
          <p:cNvPr id="15366" name="Oval 6">
            <a:extLst>
              <a:ext uri="{FF2B5EF4-FFF2-40B4-BE49-F238E27FC236}">
                <a16:creationId xmlns:a16="http://schemas.microsoft.com/office/drawing/2014/main" id="{893641DA-4723-4B46-8046-06B601E9B183}"/>
              </a:ext>
            </a:extLst>
          </p:cNvPr>
          <p:cNvSpPr>
            <a:spLocks noChangeArrowheads="1"/>
          </p:cNvSpPr>
          <p:nvPr/>
        </p:nvSpPr>
        <p:spPr bwMode="auto">
          <a:xfrm>
            <a:off x="1436828" y="5125566"/>
            <a:ext cx="590706" cy="309854"/>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endParaRPr lang="tr-TR" altLang="tr-TR" sz="2404"/>
          </a:p>
        </p:txBody>
      </p:sp>
      <p:sp>
        <p:nvSpPr>
          <p:cNvPr id="15367" name="Oval 7">
            <a:extLst>
              <a:ext uri="{FF2B5EF4-FFF2-40B4-BE49-F238E27FC236}">
                <a16:creationId xmlns:a16="http://schemas.microsoft.com/office/drawing/2014/main" id="{90B4353F-5EEE-8940-B125-090DB3AB7375}"/>
              </a:ext>
            </a:extLst>
          </p:cNvPr>
          <p:cNvSpPr>
            <a:spLocks noChangeArrowheads="1"/>
          </p:cNvSpPr>
          <p:nvPr/>
        </p:nvSpPr>
        <p:spPr bwMode="auto">
          <a:xfrm>
            <a:off x="6666187" y="5120986"/>
            <a:ext cx="589181" cy="311380"/>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endParaRPr lang="tr-TR" altLang="tr-TR" sz="2404"/>
          </a:p>
        </p:txBody>
      </p:sp>
      <p:sp>
        <p:nvSpPr>
          <p:cNvPr id="15368" name="Oval 8">
            <a:extLst>
              <a:ext uri="{FF2B5EF4-FFF2-40B4-BE49-F238E27FC236}">
                <a16:creationId xmlns:a16="http://schemas.microsoft.com/office/drawing/2014/main" id="{23A7D667-042D-544E-A387-CB47CCD38F8D}"/>
              </a:ext>
            </a:extLst>
          </p:cNvPr>
          <p:cNvSpPr>
            <a:spLocks noChangeArrowheads="1"/>
          </p:cNvSpPr>
          <p:nvPr/>
        </p:nvSpPr>
        <p:spPr bwMode="auto">
          <a:xfrm>
            <a:off x="1101026" y="1262312"/>
            <a:ext cx="590706" cy="309854"/>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endParaRPr lang="tr-TR" altLang="tr-TR" sz="2404"/>
          </a:p>
        </p:txBody>
      </p:sp>
      <p:sp>
        <p:nvSpPr>
          <p:cNvPr id="15369" name="Oval 9">
            <a:extLst>
              <a:ext uri="{FF2B5EF4-FFF2-40B4-BE49-F238E27FC236}">
                <a16:creationId xmlns:a16="http://schemas.microsoft.com/office/drawing/2014/main" id="{EE7E2358-0420-E144-B621-60D507CBA480}"/>
              </a:ext>
            </a:extLst>
          </p:cNvPr>
          <p:cNvSpPr>
            <a:spLocks noChangeArrowheads="1"/>
          </p:cNvSpPr>
          <p:nvPr/>
        </p:nvSpPr>
        <p:spPr bwMode="auto">
          <a:xfrm>
            <a:off x="1036918" y="4724129"/>
            <a:ext cx="589181" cy="311380"/>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lstStyle>
            <a:lvl1pPr defTabSz="935038" eaLnBrk="0" hangingPunct="0">
              <a:defRPr sz="2500">
                <a:solidFill>
                  <a:schemeClr val="tx1"/>
                </a:solidFill>
                <a:latin typeface="Times New Roman" panose="02020603050405020304" pitchFamily="18" charset="0"/>
              </a:defRPr>
            </a:lvl1pPr>
            <a:lvl2pPr marL="742950" indent="-285750" defTabSz="935038" eaLnBrk="0" hangingPunct="0">
              <a:defRPr sz="2500">
                <a:solidFill>
                  <a:schemeClr val="tx1"/>
                </a:solidFill>
                <a:latin typeface="Times New Roman" panose="02020603050405020304" pitchFamily="18" charset="0"/>
              </a:defRPr>
            </a:lvl2pPr>
            <a:lvl3pPr marL="1143000" indent="-228600" defTabSz="935038" eaLnBrk="0" hangingPunct="0">
              <a:defRPr sz="2500">
                <a:solidFill>
                  <a:schemeClr val="tx1"/>
                </a:solidFill>
                <a:latin typeface="Times New Roman" panose="02020603050405020304" pitchFamily="18" charset="0"/>
              </a:defRPr>
            </a:lvl3pPr>
            <a:lvl4pPr marL="1600200" indent="-228600" defTabSz="935038" eaLnBrk="0" hangingPunct="0">
              <a:defRPr sz="2500">
                <a:solidFill>
                  <a:schemeClr val="tx1"/>
                </a:solidFill>
                <a:latin typeface="Times New Roman" panose="02020603050405020304" pitchFamily="18" charset="0"/>
              </a:defRPr>
            </a:lvl4pPr>
            <a:lvl5pPr marL="2057400" indent="-228600" defTabSz="935038" eaLnBrk="0" hangingPunct="0">
              <a:defRPr sz="25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5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5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5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500">
                <a:solidFill>
                  <a:schemeClr val="tx1"/>
                </a:solidFill>
                <a:latin typeface="Times New Roman" panose="02020603050405020304" pitchFamily="18" charset="0"/>
              </a:defRPr>
            </a:lvl9pPr>
          </a:lstStyle>
          <a:p>
            <a:pPr eaLnBrk="1" hangingPunct="1"/>
            <a:endParaRPr lang="tr-TR" altLang="tr-TR" sz="2404"/>
          </a:p>
        </p:txBody>
      </p:sp>
      <p:sp>
        <p:nvSpPr>
          <p:cNvPr id="11" name="5 Dikdörtgen">
            <a:extLst>
              <a:ext uri="{FF2B5EF4-FFF2-40B4-BE49-F238E27FC236}">
                <a16:creationId xmlns:a16="http://schemas.microsoft.com/office/drawing/2014/main" id="{BEDD5D91-0745-2A49-A4BB-6127C3530C21}"/>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2" name="7 Dikdörtgen">
            <a:extLst>
              <a:ext uri="{FF2B5EF4-FFF2-40B4-BE49-F238E27FC236}">
                <a16:creationId xmlns:a16="http://schemas.microsoft.com/office/drawing/2014/main" id="{86E9C41B-301D-F74D-B21A-211DD338F9AC}"/>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prstClr val="white"/>
                </a:solidFill>
                <a:latin typeface="Cambria" pitchFamily="18" charset="0"/>
              </a:rPr>
              <a:t>Yıldız Teknik Üniversitesi</a:t>
            </a:r>
          </a:p>
        </p:txBody>
      </p:sp>
      <p:sp>
        <p:nvSpPr>
          <p:cNvPr id="13" name="8 Dikdörtgen">
            <a:extLst>
              <a:ext uri="{FF2B5EF4-FFF2-40B4-BE49-F238E27FC236}">
                <a16:creationId xmlns:a16="http://schemas.microsoft.com/office/drawing/2014/main" id="{2180BE9E-214F-D74B-92E1-9EB45148EF5D}"/>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Cambria" pitchFamily="18" charset="0"/>
            </a:endParaRPr>
          </a:p>
        </p:txBody>
      </p:sp>
      <p:sp>
        <p:nvSpPr>
          <p:cNvPr id="14" name="Slide Number Placeholder 1">
            <a:extLst>
              <a:ext uri="{FF2B5EF4-FFF2-40B4-BE49-F238E27FC236}">
                <a16:creationId xmlns:a16="http://schemas.microsoft.com/office/drawing/2014/main" id="{58F82165-F049-D647-A785-9FFE90D601E7}"/>
              </a:ext>
            </a:extLst>
          </p:cNvPr>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prstClr val="black"/>
                </a:solidFill>
              </a:rPr>
              <a:pPr/>
              <a:t>63</a:t>
            </a:fld>
            <a:endParaRPr lang="tr-TR" sz="1600" b="1">
              <a:solidFill>
                <a:prstClr val="black"/>
              </a:solidFill>
            </a:endParaRPr>
          </a:p>
        </p:txBody>
      </p:sp>
      <p:sp>
        <p:nvSpPr>
          <p:cNvPr id="15" name="6 Dikdörtgen">
            <a:extLst>
              <a:ext uri="{FF2B5EF4-FFF2-40B4-BE49-F238E27FC236}">
                <a16:creationId xmlns:a16="http://schemas.microsoft.com/office/drawing/2014/main" id="{FBF3FC57-C6C1-7440-921D-2DD31DE0724E}"/>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latin typeface="Californian FB" pitchFamily="18" charset="0"/>
              </a:rPr>
              <a:t>END5840  Ders Notu IV</a:t>
            </a:r>
          </a:p>
        </p:txBody>
      </p:sp>
    </p:spTree>
    <p:extLst>
      <p:ext uri="{BB962C8B-B14F-4D97-AF65-F5344CB8AC3E}">
        <p14:creationId xmlns:p14="http://schemas.microsoft.com/office/powerpoint/2010/main" val="3508010990"/>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3476</TotalTime>
  <Words>3602</Words>
  <Application>Microsoft Office PowerPoint</Application>
  <PresentationFormat>Ekran Gösterisi (4:3)</PresentationFormat>
  <Paragraphs>724</Paragraphs>
  <Slides>63</Slides>
  <Notes>35</Notes>
  <HiddenSlides>0</HiddenSlides>
  <MMClips>0</MMClips>
  <ScaleCrop>false</ScaleCrop>
  <HeadingPairs>
    <vt:vector size="6" baseType="variant">
      <vt:variant>
        <vt:lpstr>Kullanılan Yazı Tipleri</vt:lpstr>
      </vt:variant>
      <vt:variant>
        <vt:i4>12</vt:i4>
      </vt:variant>
      <vt:variant>
        <vt:lpstr>Tema</vt:lpstr>
      </vt:variant>
      <vt:variant>
        <vt:i4>1</vt:i4>
      </vt:variant>
      <vt:variant>
        <vt:lpstr>Slayt Başlıkları</vt:lpstr>
      </vt:variant>
      <vt:variant>
        <vt:i4>63</vt:i4>
      </vt:variant>
    </vt:vector>
  </HeadingPairs>
  <TitlesOfParts>
    <vt:vector size="76" baseType="lpstr">
      <vt:lpstr>Arial</vt:lpstr>
      <vt:lpstr>Arial Black</vt:lpstr>
      <vt:lpstr>Bell MT</vt:lpstr>
      <vt:lpstr>Book Antiqua</vt:lpstr>
      <vt:lpstr>Calibri</vt:lpstr>
      <vt:lpstr>Californian FB</vt:lpstr>
      <vt:lpstr>Cambria</vt:lpstr>
      <vt:lpstr>Cambria Math</vt:lpstr>
      <vt:lpstr>Harrington</vt:lpstr>
      <vt:lpstr>Times New Roman</vt:lpstr>
      <vt:lpstr>Tw Cen MT Condensed</vt:lpstr>
      <vt:lpstr>Wingdings</vt:lpstr>
      <vt:lpstr>Ofis Teması</vt:lpstr>
      <vt:lpstr>END5840 Çok Amaçlı Karar Verme Ders  Notu II</vt:lpstr>
      <vt:lpstr>Genel Karar Verme Kavramları</vt:lpstr>
      <vt:lpstr>Problemin Yapılandırılması</vt:lpstr>
      <vt:lpstr>Problemin Yapılandırılması</vt:lpstr>
      <vt:lpstr>Problem Yapılandırma Yöntemleri</vt:lpstr>
      <vt:lpstr>Bilişsel Haritalama, Lateral Düşünme</vt:lpstr>
      <vt:lpstr>Bilişsel Haritalar</vt:lpstr>
      <vt:lpstr>Bilişsel Haritalar</vt:lpstr>
      <vt:lpstr>Adım 1: Amaçları operasyonlara sınıflamak ve filtrelemek</vt:lpstr>
      <vt:lpstr>Değer Hiyerarşisi</vt:lpstr>
      <vt:lpstr>Değer Hiyerarşisi</vt:lpstr>
      <vt:lpstr>Amaçların sınıflanması</vt:lpstr>
      <vt:lpstr>Amaçların sınıflanması</vt:lpstr>
      <vt:lpstr>Amaçların sınıflanması</vt:lpstr>
      <vt:lpstr>Değer Hiyerarşisi Örneği</vt:lpstr>
      <vt:lpstr>Adım 2: Mantıksal bir çerçevede KP elemanlarını yapılandırmak</vt:lpstr>
      <vt:lpstr>Etki Diyagramı: Düğümler</vt:lpstr>
      <vt:lpstr>Etki Diyagramı: Oklar</vt:lpstr>
      <vt:lpstr>Etki Diyagramı: Oklar</vt:lpstr>
      <vt:lpstr>Etki Diyagramı: Oklar</vt:lpstr>
      <vt:lpstr>ED Gösterimi</vt:lpstr>
      <vt:lpstr>Değer Hiyerarşisi ve ED</vt:lpstr>
      <vt:lpstr>Bir KP’nin Etki Diyagramı</vt:lpstr>
      <vt:lpstr>PowerPoint Sunusu</vt:lpstr>
      <vt:lpstr>Karar Ağacı Gösterimi</vt:lpstr>
      <vt:lpstr>Karar Ağacı Analizi </vt:lpstr>
      <vt:lpstr>Karar Ağacı Örneği</vt:lpstr>
      <vt:lpstr>Karar Ağacı Örneği</vt:lpstr>
      <vt:lpstr>Sıralı Kararlar</vt:lpstr>
      <vt:lpstr>Sıralı Kararlar</vt:lpstr>
      <vt:lpstr>Sıralı kararlar Örneği</vt:lpstr>
      <vt:lpstr>Sıralı kararlar Örneği</vt:lpstr>
      <vt:lpstr>Example</vt:lpstr>
      <vt:lpstr>Example</vt:lpstr>
      <vt:lpstr>PowerPoint Sunusu</vt:lpstr>
      <vt:lpstr>Texaco, Pennzoil’ e Karşı </vt:lpstr>
      <vt:lpstr>Texaco, Pennzoil’ e Karşı </vt:lpstr>
      <vt:lpstr>Texaco, Pennzoil’ e Karşı </vt:lpstr>
      <vt:lpstr>Texaco, Pennzoil’ e Karşı </vt:lpstr>
      <vt:lpstr>Texaco, Pennzoil’ e Karşı </vt:lpstr>
      <vt:lpstr>Stratejiler</vt:lpstr>
      <vt:lpstr>Stratejiler</vt:lpstr>
      <vt:lpstr>Texaco Olayı Stratejileri</vt:lpstr>
      <vt:lpstr>Texaco Olayı Stratejileri</vt:lpstr>
      <vt:lpstr>Texaco Olayı Stratejileri</vt:lpstr>
      <vt:lpstr>Risk Profilleri</vt:lpstr>
      <vt:lpstr>Texaco Olayı Stratejileri – Risk Profili</vt:lpstr>
      <vt:lpstr>Texaco Olayı Stratejileri – Risk Profili</vt:lpstr>
      <vt:lpstr>Texaco Olayı Stratejileri – Risk Profili</vt:lpstr>
      <vt:lpstr>Texaco Olayı Stratejileri – Risk Profili</vt:lpstr>
      <vt:lpstr>Texaco Olayı Stratejileri – Risk Profili</vt:lpstr>
      <vt:lpstr>Texaco – Kümülatif Risk Profili</vt:lpstr>
      <vt:lpstr>Texaco – Kümülatif Risk Profili</vt:lpstr>
      <vt:lpstr>Texaco – Kümülatif Risk Profili</vt:lpstr>
      <vt:lpstr>Duyarlılık Analizi </vt:lpstr>
      <vt:lpstr>Örnek Olay</vt:lpstr>
      <vt:lpstr>Girdilerin Aralığı</vt:lpstr>
      <vt:lpstr>Girdilerin Aralığı</vt:lpstr>
      <vt:lpstr>Örnek Olay</vt:lpstr>
      <vt:lpstr>Tek yönlü duyarlılık analizi</vt:lpstr>
      <vt:lpstr>Tornado Diagram</vt:lpstr>
      <vt:lpstr>İki Yönlü Duyarlılık Analizi</vt:lpstr>
      <vt:lpstr>PowerPoint Sunusu</vt:lpstr>
    </vt:vector>
  </TitlesOfParts>
  <Company>YTU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Simülasyon</dc:title>
  <dc:creator>Vildan Ozkir</dc:creator>
  <cp:lastModifiedBy>Kübra Koça</cp:lastModifiedBy>
  <cp:revision>282</cp:revision>
  <dcterms:created xsi:type="dcterms:W3CDTF">2010-02-21T15:01:00Z</dcterms:created>
  <dcterms:modified xsi:type="dcterms:W3CDTF">2023-01-11T05:38:04Z</dcterms:modified>
</cp:coreProperties>
</file>