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handoutMasterIdLst>
    <p:handoutMasterId r:id="rId58"/>
  </p:handoutMasterIdLst>
  <p:sldIdLst>
    <p:sldId id="256" r:id="rId2"/>
    <p:sldId id="302" r:id="rId3"/>
    <p:sldId id="277" r:id="rId4"/>
    <p:sldId id="303" r:id="rId5"/>
    <p:sldId id="304" r:id="rId6"/>
    <p:sldId id="311" r:id="rId7"/>
    <p:sldId id="310" r:id="rId8"/>
    <p:sldId id="258" r:id="rId9"/>
    <p:sldId id="307" r:id="rId10"/>
    <p:sldId id="306" r:id="rId11"/>
    <p:sldId id="259" r:id="rId12"/>
    <p:sldId id="260" r:id="rId13"/>
    <p:sldId id="263" r:id="rId14"/>
    <p:sldId id="268" r:id="rId15"/>
    <p:sldId id="269" r:id="rId16"/>
    <p:sldId id="270" r:id="rId17"/>
    <p:sldId id="271" r:id="rId18"/>
    <p:sldId id="275" r:id="rId19"/>
    <p:sldId id="272" r:id="rId20"/>
    <p:sldId id="273" r:id="rId21"/>
    <p:sldId id="298" r:id="rId22"/>
    <p:sldId id="280" r:id="rId23"/>
    <p:sldId id="28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9" r:id="rId41"/>
    <p:sldId id="350" r:id="rId42"/>
    <p:sldId id="351" r:id="rId43"/>
    <p:sldId id="352" r:id="rId44"/>
    <p:sldId id="353" r:id="rId45"/>
    <p:sldId id="354" r:id="rId46"/>
    <p:sldId id="355" r:id="rId47"/>
    <p:sldId id="356" r:id="rId48"/>
    <p:sldId id="357" r:id="rId49"/>
    <p:sldId id="358" r:id="rId50"/>
    <p:sldId id="359" r:id="rId51"/>
    <p:sldId id="360" r:id="rId52"/>
    <p:sldId id="361" r:id="rId53"/>
    <p:sldId id="362" r:id="rId54"/>
    <p:sldId id="363" r:id="rId55"/>
    <p:sldId id="364" r:id="rId56"/>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49AE98-136B-4925-A88C-85919944BECF}" v="14" dt="2022-10-03T10:25:23.2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089" autoAdjust="0"/>
    <p:restoredTop sz="86297" autoAdjust="0"/>
  </p:normalViewPr>
  <p:slideViewPr>
    <p:cSldViewPr>
      <p:cViewPr varScale="1">
        <p:scale>
          <a:sx n="74" d="100"/>
          <a:sy n="74" d="100"/>
        </p:scale>
        <p:origin x="113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ldan ÖZKIR" userId="18daac94-94c3-42ab-9219-2422e029a36d" providerId="ADAL" clId="{FD49AE98-136B-4925-A88C-85919944BECF}"/>
    <pc:docChg chg="undo custSel delSld modSld">
      <pc:chgData name="Vildan ÖZKIR" userId="18daac94-94c3-42ab-9219-2422e029a36d" providerId="ADAL" clId="{FD49AE98-136B-4925-A88C-85919944BECF}" dt="2022-10-03T10:59:02.288" v="63" actId="12"/>
      <pc:docMkLst>
        <pc:docMk/>
      </pc:docMkLst>
      <pc:sldChg chg="addSp delSp modSp mod">
        <pc:chgData name="Vildan ÖZKIR" userId="18daac94-94c3-42ab-9219-2422e029a36d" providerId="ADAL" clId="{FD49AE98-136B-4925-A88C-85919944BECF}" dt="2022-10-03T10:21:11.436" v="33" actId="27636"/>
        <pc:sldMkLst>
          <pc:docMk/>
          <pc:sldMk cId="3645941297" sldId="280"/>
        </pc:sldMkLst>
        <pc:spChg chg="add del mod">
          <ac:chgData name="Vildan ÖZKIR" userId="18daac94-94c3-42ab-9219-2422e029a36d" providerId="ADAL" clId="{FD49AE98-136B-4925-A88C-85919944BECF}" dt="2022-10-03T10:21:11.387" v="32"/>
          <ac:spMkLst>
            <pc:docMk/>
            <pc:sldMk cId="3645941297" sldId="280"/>
            <ac:spMk id="2" creationId="{81919470-3D16-9662-34C4-A5987D0A758C}"/>
          </ac:spMkLst>
        </pc:spChg>
        <pc:spChg chg="add del mod">
          <ac:chgData name="Vildan ÖZKIR" userId="18daac94-94c3-42ab-9219-2422e029a36d" providerId="ADAL" clId="{FD49AE98-136B-4925-A88C-85919944BECF}" dt="2022-10-03T10:21:11.387" v="32"/>
          <ac:spMkLst>
            <pc:docMk/>
            <pc:sldMk cId="3645941297" sldId="280"/>
            <ac:spMk id="3" creationId="{63DD704C-1FAD-6837-836A-678337F8A3F8}"/>
          </ac:spMkLst>
        </pc:spChg>
        <pc:spChg chg="mod">
          <ac:chgData name="Vildan ÖZKIR" userId="18daac94-94c3-42ab-9219-2422e029a36d" providerId="ADAL" clId="{FD49AE98-136B-4925-A88C-85919944BECF}" dt="2022-10-03T10:21:11.436" v="33" actId="27636"/>
          <ac:spMkLst>
            <pc:docMk/>
            <pc:sldMk cId="3645941297" sldId="280"/>
            <ac:spMk id="4" creationId="{00000000-0000-0000-0000-000000000000}"/>
          </ac:spMkLst>
        </pc:spChg>
        <pc:spChg chg="add del mod">
          <ac:chgData name="Vildan ÖZKIR" userId="18daac94-94c3-42ab-9219-2422e029a36d" providerId="ADAL" clId="{FD49AE98-136B-4925-A88C-85919944BECF}" dt="2022-10-03T10:21:11.387" v="32"/>
          <ac:spMkLst>
            <pc:docMk/>
            <pc:sldMk cId="3645941297" sldId="280"/>
            <ac:spMk id="5" creationId="{87C6C982-2DAC-B2F2-B554-BD4387BABC45}"/>
          </ac:spMkLst>
        </pc:spChg>
        <pc:spChg chg="mod">
          <ac:chgData name="Vildan ÖZKIR" userId="18daac94-94c3-42ab-9219-2422e029a36d" providerId="ADAL" clId="{FD49AE98-136B-4925-A88C-85919944BECF}" dt="2022-10-03T10:21:11.387" v="32"/>
          <ac:spMkLst>
            <pc:docMk/>
            <pc:sldMk cId="3645941297" sldId="280"/>
            <ac:spMk id="11" creationId="{00000000-0000-0000-0000-000000000000}"/>
          </ac:spMkLst>
        </pc:spChg>
        <pc:spChg chg="mod">
          <ac:chgData name="Vildan ÖZKIR" userId="18daac94-94c3-42ab-9219-2422e029a36d" providerId="ADAL" clId="{FD49AE98-136B-4925-A88C-85919944BECF}" dt="2022-10-03T10:21:11.387" v="32"/>
          <ac:spMkLst>
            <pc:docMk/>
            <pc:sldMk cId="3645941297" sldId="280"/>
            <ac:spMk id="24" creationId="{00000000-0000-0000-0000-000000000000}"/>
          </ac:spMkLst>
        </pc:spChg>
        <pc:spChg chg="del">
          <ac:chgData name="Vildan ÖZKIR" userId="18daac94-94c3-42ab-9219-2422e029a36d" providerId="ADAL" clId="{FD49AE98-136B-4925-A88C-85919944BECF}" dt="2022-10-03T10:20:26.472" v="26" actId="478"/>
          <ac:spMkLst>
            <pc:docMk/>
            <pc:sldMk cId="3645941297" sldId="280"/>
            <ac:spMk id="32" creationId="{00000000-0000-0000-0000-000000000000}"/>
          </ac:spMkLst>
        </pc:spChg>
        <pc:spChg chg="del">
          <ac:chgData name="Vildan ÖZKIR" userId="18daac94-94c3-42ab-9219-2422e029a36d" providerId="ADAL" clId="{FD49AE98-136B-4925-A88C-85919944BECF}" dt="2022-10-03T10:20:30.616" v="28" actId="478"/>
          <ac:spMkLst>
            <pc:docMk/>
            <pc:sldMk cId="3645941297" sldId="280"/>
            <ac:spMk id="33" creationId="{00000000-0000-0000-0000-000000000000}"/>
          </ac:spMkLst>
        </pc:spChg>
        <pc:grpChg chg="del">
          <ac:chgData name="Vildan ÖZKIR" userId="18daac94-94c3-42ab-9219-2422e029a36d" providerId="ADAL" clId="{FD49AE98-136B-4925-A88C-85919944BECF}" dt="2022-10-03T10:20:25.341" v="25" actId="478"/>
          <ac:grpSpMkLst>
            <pc:docMk/>
            <pc:sldMk cId="3645941297" sldId="280"/>
            <ac:grpSpMk id="17" creationId="{00000000-0000-0000-0000-000000000000}"/>
          </ac:grpSpMkLst>
        </pc:grpChg>
        <pc:picChg chg="del">
          <ac:chgData name="Vildan ÖZKIR" userId="18daac94-94c3-42ab-9219-2422e029a36d" providerId="ADAL" clId="{FD49AE98-136B-4925-A88C-85919944BECF}" dt="2022-10-03T10:20:27.098" v="27" actId="478"/>
          <ac:picMkLst>
            <pc:docMk/>
            <pc:sldMk cId="3645941297" sldId="280"/>
            <ac:picMk id="2050" creationId="{00000000-0000-0000-0000-000000000000}"/>
          </ac:picMkLst>
        </pc:picChg>
      </pc:sldChg>
      <pc:sldChg chg="modSp mod">
        <pc:chgData name="Vildan ÖZKIR" userId="18daac94-94c3-42ab-9219-2422e029a36d" providerId="ADAL" clId="{FD49AE98-136B-4925-A88C-85919944BECF}" dt="2022-10-03T10:21:51.099" v="36" actId="6549"/>
        <pc:sldMkLst>
          <pc:docMk/>
          <pc:sldMk cId="4024791140" sldId="281"/>
        </pc:sldMkLst>
        <pc:spChg chg="mod">
          <ac:chgData name="Vildan ÖZKIR" userId="18daac94-94c3-42ab-9219-2422e029a36d" providerId="ADAL" clId="{FD49AE98-136B-4925-A88C-85919944BECF}" dt="2022-10-03T10:21:51.099" v="36" actId="6549"/>
          <ac:spMkLst>
            <pc:docMk/>
            <pc:sldMk cId="4024791140" sldId="281"/>
            <ac:spMk id="11" creationId="{00000000-0000-0000-0000-000000000000}"/>
          </ac:spMkLst>
        </pc:spChg>
      </pc:sldChg>
      <pc:sldChg chg="addSp delSp modSp mod">
        <pc:chgData name="Vildan ÖZKIR" userId="18daac94-94c3-42ab-9219-2422e029a36d" providerId="ADAL" clId="{FD49AE98-136B-4925-A88C-85919944BECF}" dt="2022-10-03T10:18:49.275" v="24" actId="1076"/>
        <pc:sldMkLst>
          <pc:docMk/>
          <pc:sldMk cId="3210597354" sldId="302"/>
        </pc:sldMkLst>
        <pc:spChg chg="mod">
          <ac:chgData name="Vildan ÖZKIR" userId="18daac94-94c3-42ab-9219-2422e029a36d" providerId="ADAL" clId="{FD49AE98-136B-4925-A88C-85919944BECF}" dt="2022-10-03T10:18:35.746" v="19"/>
          <ac:spMkLst>
            <pc:docMk/>
            <pc:sldMk cId="3210597354" sldId="302"/>
            <ac:spMk id="2" creationId="{00000000-0000-0000-0000-000000000000}"/>
          </ac:spMkLst>
        </pc:spChg>
        <pc:spChg chg="add del mod">
          <ac:chgData name="Vildan ÖZKIR" userId="18daac94-94c3-42ab-9219-2422e029a36d" providerId="ADAL" clId="{FD49AE98-136B-4925-A88C-85919944BECF}" dt="2022-10-03T10:16:16.223" v="12"/>
          <ac:spMkLst>
            <pc:docMk/>
            <pc:sldMk cId="3210597354" sldId="302"/>
            <ac:spMk id="3" creationId="{578704D3-8D94-8CBA-E5FB-38C361F29C89}"/>
          </ac:spMkLst>
        </pc:spChg>
        <pc:spChg chg="mod">
          <ac:chgData name="Vildan ÖZKIR" userId="18daac94-94c3-42ab-9219-2422e029a36d" providerId="ADAL" clId="{FD49AE98-136B-4925-A88C-85919944BECF}" dt="2022-10-03T10:18:49.275" v="24" actId="1076"/>
          <ac:spMkLst>
            <pc:docMk/>
            <pc:sldMk cId="3210597354" sldId="302"/>
            <ac:spMk id="4" creationId="{00000000-0000-0000-0000-000000000000}"/>
          </ac:spMkLst>
        </pc:spChg>
        <pc:spChg chg="add del mod">
          <ac:chgData name="Vildan ÖZKIR" userId="18daac94-94c3-42ab-9219-2422e029a36d" providerId="ADAL" clId="{FD49AE98-136B-4925-A88C-85919944BECF}" dt="2022-10-03T10:16:16.223" v="12"/>
          <ac:spMkLst>
            <pc:docMk/>
            <pc:sldMk cId="3210597354" sldId="302"/>
            <ac:spMk id="5" creationId="{FC0175FC-CF10-A5FB-76BF-E31CF9742C96}"/>
          </ac:spMkLst>
        </pc:spChg>
        <pc:spChg chg="add del mod">
          <ac:chgData name="Vildan ÖZKIR" userId="18daac94-94c3-42ab-9219-2422e029a36d" providerId="ADAL" clId="{FD49AE98-136B-4925-A88C-85919944BECF}" dt="2022-10-03T10:16:16.223" v="12"/>
          <ac:spMkLst>
            <pc:docMk/>
            <pc:sldMk cId="3210597354" sldId="302"/>
            <ac:spMk id="6" creationId="{2AB58677-32E4-82B1-0D61-F10ACD087505}"/>
          </ac:spMkLst>
        </pc:spChg>
        <pc:spChg chg="add del mod">
          <ac:chgData name="Vildan ÖZKIR" userId="18daac94-94c3-42ab-9219-2422e029a36d" providerId="ADAL" clId="{FD49AE98-136B-4925-A88C-85919944BECF}" dt="2022-10-03T10:18:34.045" v="15"/>
          <ac:spMkLst>
            <pc:docMk/>
            <pc:sldMk cId="3210597354" sldId="302"/>
            <ac:spMk id="7" creationId="{BBD36F5B-1C8D-5154-C0EB-96FD334BDDE1}"/>
          </ac:spMkLst>
        </pc:spChg>
        <pc:spChg chg="add del mod">
          <ac:chgData name="Vildan ÖZKIR" userId="18daac94-94c3-42ab-9219-2422e029a36d" providerId="ADAL" clId="{FD49AE98-136B-4925-A88C-85919944BECF}" dt="2022-10-03T10:18:34.045" v="15"/>
          <ac:spMkLst>
            <pc:docMk/>
            <pc:sldMk cId="3210597354" sldId="302"/>
            <ac:spMk id="8" creationId="{F10D7C27-BD6A-B17D-9E8D-11F9B5CACBD3}"/>
          </ac:spMkLst>
        </pc:spChg>
        <pc:spChg chg="add del mod">
          <ac:chgData name="Vildan ÖZKIR" userId="18daac94-94c3-42ab-9219-2422e029a36d" providerId="ADAL" clId="{FD49AE98-136B-4925-A88C-85919944BECF}" dt="2022-10-03T10:18:34.045" v="15"/>
          <ac:spMkLst>
            <pc:docMk/>
            <pc:sldMk cId="3210597354" sldId="302"/>
            <ac:spMk id="9" creationId="{2E2451CB-7C9D-3EC0-FEB0-8B6908852EBE}"/>
          </ac:spMkLst>
        </pc:spChg>
        <pc:spChg chg="add del mod">
          <ac:chgData name="Vildan ÖZKIR" userId="18daac94-94c3-42ab-9219-2422e029a36d" providerId="ADAL" clId="{FD49AE98-136B-4925-A88C-85919944BECF}" dt="2022-10-03T10:18:34.891" v="17"/>
          <ac:spMkLst>
            <pc:docMk/>
            <pc:sldMk cId="3210597354" sldId="302"/>
            <ac:spMk id="10" creationId="{E489567B-C54E-CEC4-87B1-FCBDE146C2AC}"/>
          </ac:spMkLst>
        </pc:spChg>
        <pc:spChg chg="mod">
          <ac:chgData name="Vildan ÖZKIR" userId="18daac94-94c3-42ab-9219-2422e029a36d" providerId="ADAL" clId="{FD49AE98-136B-4925-A88C-85919944BECF}" dt="2022-10-03T10:18:35.786" v="20" actId="27636"/>
          <ac:spMkLst>
            <pc:docMk/>
            <pc:sldMk cId="3210597354" sldId="302"/>
            <ac:spMk id="11" creationId="{00000000-0000-0000-0000-000000000000}"/>
          </ac:spMkLst>
        </pc:spChg>
        <pc:spChg chg="add del mod">
          <ac:chgData name="Vildan ÖZKIR" userId="18daac94-94c3-42ab-9219-2422e029a36d" providerId="ADAL" clId="{FD49AE98-136B-4925-A88C-85919944BECF}" dt="2022-10-03T10:18:34.891" v="17"/>
          <ac:spMkLst>
            <pc:docMk/>
            <pc:sldMk cId="3210597354" sldId="302"/>
            <ac:spMk id="16" creationId="{770690A4-32CA-2BDC-C428-8EE8E59D61D3}"/>
          </ac:spMkLst>
        </pc:spChg>
        <pc:spChg chg="add del mod">
          <ac:chgData name="Vildan ÖZKIR" userId="18daac94-94c3-42ab-9219-2422e029a36d" providerId="ADAL" clId="{FD49AE98-136B-4925-A88C-85919944BECF}" dt="2022-10-03T10:18:34.891" v="17"/>
          <ac:spMkLst>
            <pc:docMk/>
            <pc:sldMk cId="3210597354" sldId="302"/>
            <ac:spMk id="17" creationId="{8CA0E333-EE51-2C7C-5F13-29C32DDE2558}"/>
          </ac:spMkLst>
        </pc:spChg>
        <pc:spChg chg="add del mod">
          <ac:chgData name="Vildan ÖZKIR" userId="18daac94-94c3-42ab-9219-2422e029a36d" providerId="ADAL" clId="{FD49AE98-136B-4925-A88C-85919944BECF}" dt="2022-10-03T10:18:35.746" v="19"/>
          <ac:spMkLst>
            <pc:docMk/>
            <pc:sldMk cId="3210597354" sldId="302"/>
            <ac:spMk id="18" creationId="{83226226-F89C-5253-44E2-6569FB280C23}"/>
          </ac:spMkLst>
        </pc:spChg>
        <pc:spChg chg="add del mod">
          <ac:chgData name="Vildan ÖZKIR" userId="18daac94-94c3-42ab-9219-2422e029a36d" providerId="ADAL" clId="{FD49AE98-136B-4925-A88C-85919944BECF}" dt="2022-10-03T10:18:35.746" v="19"/>
          <ac:spMkLst>
            <pc:docMk/>
            <pc:sldMk cId="3210597354" sldId="302"/>
            <ac:spMk id="19" creationId="{9931F6A7-2EB8-1DF6-90C0-435CACDFB9A6}"/>
          </ac:spMkLst>
        </pc:spChg>
        <pc:spChg chg="add del mod">
          <ac:chgData name="Vildan ÖZKIR" userId="18daac94-94c3-42ab-9219-2422e029a36d" providerId="ADAL" clId="{FD49AE98-136B-4925-A88C-85919944BECF}" dt="2022-10-03T10:18:35.746" v="19"/>
          <ac:spMkLst>
            <pc:docMk/>
            <pc:sldMk cId="3210597354" sldId="302"/>
            <ac:spMk id="20" creationId="{C34B277C-D849-F543-9173-F5CBFD600CA1}"/>
          </ac:spMkLst>
        </pc:spChg>
      </pc:sldChg>
      <pc:sldChg chg="del">
        <pc:chgData name="Vildan ÖZKIR" userId="18daac94-94c3-42ab-9219-2422e029a36d" providerId="ADAL" clId="{FD49AE98-136B-4925-A88C-85919944BECF}" dt="2022-10-03T10:14:43.522" v="0" actId="47"/>
        <pc:sldMkLst>
          <pc:docMk/>
          <pc:sldMk cId="681350186" sldId="308"/>
        </pc:sldMkLst>
      </pc:sldChg>
      <pc:sldChg chg="modSp del mod">
        <pc:chgData name="Vildan ÖZKIR" userId="18daac94-94c3-42ab-9219-2422e029a36d" providerId="ADAL" clId="{FD49AE98-136B-4925-A88C-85919944BECF}" dt="2022-10-03T10:15:26.526" v="8" actId="47"/>
        <pc:sldMkLst>
          <pc:docMk/>
          <pc:sldMk cId="255691914" sldId="309"/>
        </pc:sldMkLst>
        <pc:picChg chg="mod">
          <ac:chgData name="Vildan ÖZKIR" userId="18daac94-94c3-42ab-9219-2422e029a36d" providerId="ADAL" clId="{FD49AE98-136B-4925-A88C-85919944BECF}" dt="2022-10-03T10:15:12.692" v="3" actId="1076"/>
          <ac:picMkLst>
            <pc:docMk/>
            <pc:sldMk cId="255691914" sldId="309"/>
            <ac:picMk id="2051" creationId="{00000000-0000-0000-0000-000000000000}"/>
          </ac:picMkLst>
        </pc:picChg>
        <pc:picChg chg="mod">
          <ac:chgData name="Vildan ÖZKIR" userId="18daac94-94c3-42ab-9219-2422e029a36d" providerId="ADAL" clId="{FD49AE98-136B-4925-A88C-85919944BECF}" dt="2022-10-03T10:15:17.623" v="5" actId="1076"/>
          <ac:picMkLst>
            <pc:docMk/>
            <pc:sldMk cId="255691914" sldId="309"/>
            <ac:picMk id="2058" creationId="{00000000-0000-0000-0000-000000000000}"/>
          </ac:picMkLst>
        </pc:picChg>
        <pc:picChg chg="mod">
          <ac:chgData name="Vildan ÖZKIR" userId="18daac94-94c3-42ab-9219-2422e029a36d" providerId="ADAL" clId="{FD49AE98-136B-4925-A88C-85919944BECF}" dt="2022-10-03T10:15:22.296" v="7" actId="1076"/>
          <ac:picMkLst>
            <pc:docMk/>
            <pc:sldMk cId="255691914" sldId="309"/>
            <ac:picMk id="2059" creationId="{00000000-0000-0000-0000-000000000000}"/>
          </ac:picMkLst>
        </pc:picChg>
      </pc:sldChg>
      <pc:sldChg chg="addSp delSp modSp mod">
        <pc:chgData name="Vildan ÖZKIR" userId="18daac94-94c3-42ab-9219-2422e029a36d" providerId="ADAL" clId="{FD49AE98-136B-4925-A88C-85919944BECF}" dt="2022-10-03T10:16:08.287" v="11"/>
        <pc:sldMkLst>
          <pc:docMk/>
          <pc:sldMk cId="70166400" sldId="311"/>
        </pc:sldMkLst>
        <pc:spChg chg="mod">
          <ac:chgData name="Vildan ÖZKIR" userId="18daac94-94c3-42ab-9219-2422e029a36d" providerId="ADAL" clId="{FD49AE98-136B-4925-A88C-85919944BECF}" dt="2022-10-03T10:16:08.287" v="11"/>
          <ac:spMkLst>
            <pc:docMk/>
            <pc:sldMk cId="70166400" sldId="311"/>
            <ac:spMk id="2" creationId="{00000000-0000-0000-0000-000000000000}"/>
          </ac:spMkLst>
        </pc:spChg>
        <pc:spChg chg="mod">
          <ac:chgData name="Vildan ÖZKIR" userId="18daac94-94c3-42ab-9219-2422e029a36d" providerId="ADAL" clId="{FD49AE98-136B-4925-A88C-85919944BECF}" dt="2022-10-03T10:16:03.034" v="10" actId="2711"/>
          <ac:spMkLst>
            <pc:docMk/>
            <pc:sldMk cId="70166400" sldId="311"/>
            <ac:spMk id="3" creationId="{00000000-0000-0000-0000-000000000000}"/>
          </ac:spMkLst>
        </pc:spChg>
        <pc:spChg chg="mod">
          <ac:chgData name="Vildan ÖZKIR" userId="18daac94-94c3-42ab-9219-2422e029a36d" providerId="ADAL" clId="{FD49AE98-136B-4925-A88C-85919944BECF}" dt="2022-10-03T10:16:08.287" v="11"/>
          <ac:spMkLst>
            <pc:docMk/>
            <pc:sldMk cId="70166400" sldId="311"/>
            <ac:spMk id="4" creationId="{00000000-0000-0000-0000-000000000000}"/>
          </ac:spMkLst>
        </pc:spChg>
        <pc:spChg chg="mod">
          <ac:chgData name="Vildan ÖZKIR" userId="18daac94-94c3-42ab-9219-2422e029a36d" providerId="ADAL" clId="{FD49AE98-136B-4925-A88C-85919944BECF}" dt="2022-10-03T10:16:03.034" v="10" actId="2711"/>
          <ac:spMkLst>
            <pc:docMk/>
            <pc:sldMk cId="70166400" sldId="311"/>
            <ac:spMk id="5" creationId="{00000000-0000-0000-0000-000000000000}"/>
          </ac:spMkLst>
        </pc:spChg>
        <pc:spChg chg="add del mod">
          <ac:chgData name="Vildan ÖZKIR" userId="18daac94-94c3-42ab-9219-2422e029a36d" providerId="ADAL" clId="{FD49AE98-136B-4925-A88C-85919944BECF}" dt="2022-10-03T10:16:08.287" v="11"/>
          <ac:spMkLst>
            <pc:docMk/>
            <pc:sldMk cId="70166400" sldId="311"/>
            <ac:spMk id="6" creationId="{47318D98-718C-15BE-C528-A1E5DB4FCEDD}"/>
          </ac:spMkLst>
        </pc:spChg>
        <pc:spChg chg="add del mod">
          <ac:chgData name="Vildan ÖZKIR" userId="18daac94-94c3-42ab-9219-2422e029a36d" providerId="ADAL" clId="{FD49AE98-136B-4925-A88C-85919944BECF}" dt="2022-10-03T10:16:08.287" v="11"/>
          <ac:spMkLst>
            <pc:docMk/>
            <pc:sldMk cId="70166400" sldId="311"/>
            <ac:spMk id="7" creationId="{165BB258-513B-1D7D-3982-219C35C5F4C7}"/>
          </ac:spMkLst>
        </pc:spChg>
        <pc:spChg chg="add del mod">
          <ac:chgData name="Vildan ÖZKIR" userId="18daac94-94c3-42ab-9219-2422e029a36d" providerId="ADAL" clId="{FD49AE98-136B-4925-A88C-85919944BECF}" dt="2022-10-03T10:16:08.287" v="11"/>
          <ac:spMkLst>
            <pc:docMk/>
            <pc:sldMk cId="70166400" sldId="311"/>
            <ac:spMk id="8" creationId="{FDF7BFB5-5F87-EB91-C58C-1D3889EF0A09}"/>
          </ac:spMkLst>
        </pc:spChg>
        <pc:spChg chg="mod">
          <ac:chgData name="Vildan ÖZKIR" userId="18daac94-94c3-42ab-9219-2422e029a36d" providerId="ADAL" clId="{FD49AE98-136B-4925-A88C-85919944BECF}" dt="2022-10-03T10:16:08.287" v="11"/>
          <ac:spMkLst>
            <pc:docMk/>
            <pc:sldMk cId="70166400" sldId="311"/>
            <ac:spMk id="11" creationId="{00000000-0000-0000-0000-000000000000}"/>
          </ac:spMkLst>
        </pc:spChg>
        <pc:spChg chg="mod">
          <ac:chgData name="Vildan ÖZKIR" userId="18daac94-94c3-42ab-9219-2422e029a36d" providerId="ADAL" clId="{FD49AE98-136B-4925-A88C-85919944BECF}" dt="2022-10-03T10:16:03.034" v="10" actId="2711"/>
          <ac:spMkLst>
            <pc:docMk/>
            <pc:sldMk cId="70166400" sldId="311"/>
            <ac:spMk id="12" creationId="{00000000-0000-0000-0000-000000000000}"/>
          </ac:spMkLst>
        </pc:spChg>
        <pc:spChg chg="mod">
          <ac:chgData name="Vildan ÖZKIR" userId="18daac94-94c3-42ab-9219-2422e029a36d" providerId="ADAL" clId="{FD49AE98-136B-4925-A88C-85919944BECF}" dt="2022-10-03T10:16:03.034" v="10" actId="2711"/>
          <ac:spMkLst>
            <pc:docMk/>
            <pc:sldMk cId="70166400" sldId="311"/>
            <ac:spMk id="13" creationId="{00000000-0000-0000-0000-000000000000}"/>
          </ac:spMkLst>
        </pc:spChg>
        <pc:spChg chg="mod">
          <ac:chgData name="Vildan ÖZKIR" userId="18daac94-94c3-42ab-9219-2422e029a36d" providerId="ADAL" clId="{FD49AE98-136B-4925-A88C-85919944BECF}" dt="2022-10-03T10:16:03.034" v="10" actId="2711"/>
          <ac:spMkLst>
            <pc:docMk/>
            <pc:sldMk cId="70166400" sldId="311"/>
            <ac:spMk id="14" creationId="{00000000-0000-0000-0000-000000000000}"/>
          </ac:spMkLst>
        </pc:spChg>
        <pc:spChg chg="mod">
          <ac:chgData name="Vildan ÖZKIR" userId="18daac94-94c3-42ab-9219-2422e029a36d" providerId="ADAL" clId="{FD49AE98-136B-4925-A88C-85919944BECF}" dt="2022-10-03T10:16:03.034" v="10" actId="2711"/>
          <ac:spMkLst>
            <pc:docMk/>
            <pc:sldMk cId="70166400" sldId="311"/>
            <ac:spMk id="15" creationId="{00000000-0000-0000-0000-000000000000}"/>
          </ac:spMkLst>
        </pc:spChg>
      </pc:sldChg>
      <pc:sldChg chg="del">
        <pc:chgData name="Vildan ÖZKIR" userId="18daac94-94c3-42ab-9219-2422e029a36d" providerId="ADAL" clId="{FD49AE98-136B-4925-A88C-85919944BECF}" dt="2022-10-03T10:22:56.701" v="38" actId="47"/>
        <pc:sldMkLst>
          <pc:docMk/>
          <pc:sldMk cId="2748496610" sldId="328"/>
        </pc:sldMkLst>
      </pc:sldChg>
      <pc:sldChg chg="del">
        <pc:chgData name="Vildan ÖZKIR" userId="18daac94-94c3-42ab-9219-2422e029a36d" providerId="ADAL" clId="{FD49AE98-136B-4925-A88C-85919944BECF}" dt="2022-10-03T10:22:57.364" v="39" actId="47"/>
        <pc:sldMkLst>
          <pc:docMk/>
          <pc:sldMk cId="2568820613" sldId="329"/>
        </pc:sldMkLst>
      </pc:sldChg>
      <pc:sldChg chg="del">
        <pc:chgData name="Vildan ÖZKIR" userId="18daac94-94c3-42ab-9219-2422e029a36d" providerId="ADAL" clId="{FD49AE98-136B-4925-A88C-85919944BECF}" dt="2022-10-03T10:22:58.441" v="40" actId="47"/>
        <pc:sldMkLst>
          <pc:docMk/>
          <pc:sldMk cId="1431831103" sldId="330"/>
        </pc:sldMkLst>
      </pc:sldChg>
      <pc:sldChg chg="del">
        <pc:chgData name="Vildan ÖZKIR" userId="18daac94-94c3-42ab-9219-2422e029a36d" providerId="ADAL" clId="{FD49AE98-136B-4925-A88C-85919944BECF}" dt="2022-10-03T10:23:04.796" v="41" actId="47"/>
        <pc:sldMkLst>
          <pc:docMk/>
          <pc:sldMk cId="633874569" sldId="331"/>
        </pc:sldMkLst>
      </pc:sldChg>
      <pc:sldChg chg="addSp delSp modSp mod">
        <pc:chgData name="Vildan ÖZKIR" userId="18daac94-94c3-42ab-9219-2422e029a36d" providerId="ADAL" clId="{FD49AE98-136B-4925-A88C-85919944BECF}" dt="2022-10-03T10:24:01.240" v="47" actId="27636"/>
        <pc:sldMkLst>
          <pc:docMk/>
          <pc:sldMk cId="2784412356" sldId="335"/>
        </pc:sldMkLst>
        <pc:spChg chg="add del mod">
          <ac:chgData name="Vildan ÖZKIR" userId="18daac94-94c3-42ab-9219-2422e029a36d" providerId="ADAL" clId="{FD49AE98-136B-4925-A88C-85919944BECF}" dt="2022-10-03T10:23:54.900" v="45"/>
          <ac:spMkLst>
            <pc:docMk/>
            <pc:sldMk cId="2784412356" sldId="335"/>
            <ac:spMk id="2" creationId="{A64ACCEB-6398-5AE1-AA33-26C6D6A82840}"/>
          </ac:spMkLst>
        </pc:spChg>
        <pc:spChg chg="add del mod">
          <ac:chgData name="Vildan ÖZKIR" userId="18daac94-94c3-42ab-9219-2422e029a36d" providerId="ADAL" clId="{FD49AE98-136B-4925-A88C-85919944BECF}" dt="2022-10-03T10:23:54.900" v="45"/>
          <ac:spMkLst>
            <pc:docMk/>
            <pc:sldMk cId="2784412356" sldId="335"/>
            <ac:spMk id="3" creationId="{C36376DB-6FF7-C293-267A-152AEA74B651}"/>
          </ac:spMkLst>
        </pc:spChg>
        <pc:spChg chg="mod">
          <ac:chgData name="Vildan ÖZKIR" userId="18daac94-94c3-42ab-9219-2422e029a36d" providerId="ADAL" clId="{FD49AE98-136B-4925-A88C-85919944BECF}" dt="2022-10-03T10:23:54.900" v="45"/>
          <ac:spMkLst>
            <pc:docMk/>
            <pc:sldMk cId="2784412356" sldId="335"/>
            <ac:spMk id="4" creationId="{00000000-0000-0000-0000-000000000000}"/>
          </ac:spMkLst>
        </pc:spChg>
        <pc:spChg chg="add del mod">
          <ac:chgData name="Vildan ÖZKIR" userId="18daac94-94c3-42ab-9219-2422e029a36d" providerId="ADAL" clId="{FD49AE98-136B-4925-A88C-85919944BECF}" dt="2022-10-03T10:23:54.900" v="45"/>
          <ac:spMkLst>
            <pc:docMk/>
            <pc:sldMk cId="2784412356" sldId="335"/>
            <ac:spMk id="5" creationId="{AFC26E02-6ABC-06C0-FEBD-11C91CBBC747}"/>
          </ac:spMkLst>
        </pc:spChg>
        <pc:spChg chg="mod">
          <ac:chgData name="Vildan ÖZKIR" userId="18daac94-94c3-42ab-9219-2422e029a36d" providerId="ADAL" clId="{FD49AE98-136B-4925-A88C-85919944BECF}" dt="2022-10-03T10:24:01.240" v="47" actId="27636"/>
          <ac:spMkLst>
            <pc:docMk/>
            <pc:sldMk cId="2784412356" sldId="335"/>
            <ac:spMk id="11" creationId="{00000000-0000-0000-0000-000000000000}"/>
          </ac:spMkLst>
        </pc:spChg>
        <pc:spChg chg="mod">
          <ac:chgData name="Vildan ÖZKIR" userId="18daac94-94c3-42ab-9219-2422e029a36d" providerId="ADAL" clId="{FD49AE98-136B-4925-A88C-85919944BECF}" dt="2022-10-03T10:23:54.900" v="45"/>
          <ac:spMkLst>
            <pc:docMk/>
            <pc:sldMk cId="2784412356" sldId="335"/>
            <ac:spMk id="15" creationId="{00000000-0000-0000-0000-000000000000}"/>
          </ac:spMkLst>
        </pc:spChg>
      </pc:sldChg>
      <pc:sldChg chg="del">
        <pc:chgData name="Vildan ÖZKIR" userId="18daac94-94c3-42ab-9219-2422e029a36d" providerId="ADAL" clId="{FD49AE98-136B-4925-A88C-85919944BECF}" dt="2022-10-03T10:22:56.065" v="37" actId="47"/>
        <pc:sldMkLst>
          <pc:docMk/>
          <pc:sldMk cId="2054902518" sldId="348"/>
        </pc:sldMkLst>
      </pc:sldChg>
      <pc:sldChg chg="addSp modSp mod">
        <pc:chgData name="Vildan ÖZKIR" userId="18daac94-94c3-42ab-9219-2422e029a36d" providerId="ADAL" clId="{FD49AE98-136B-4925-A88C-85919944BECF}" dt="2022-10-03T10:46:07.002" v="62" actId="14100"/>
        <pc:sldMkLst>
          <pc:docMk/>
          <pc:sldMk cId="2135272351" sldId="355"/>
        </pc:sldMkLst>
        <pc:spChg chg="add mod">
          <ac:chgData name="Vildan ÖZKIR" userId="18daac94-94c3-42ab-9219-2422e029a36d" providerId="ADAL" clId="{FD49AE98-136B-4925-A88C-85919944BECF}" dt="2022-10-03T10:46:07.002" v="62" actId="14100"/>
          <ac:spMkLst>
            <pc:docMk/>
            <pc:sldMk cId="2135272351" sldId="355"/>
            <ac:spMk id="3" creationId="{E81D8CF5-4495-62DF-8D4F-E2A04319B7FE}"/>
          </ac:spMkLst>
        </pc:spChg>
        <pc:picChg chg="mod">
          <ac:chgData name="Vildan ÖZKIR" userId="18daac94-94c3-42ab-9219-2422e029a36d" providerId="ADAL" clId="{FD49AE98-136B-4925-A88C-85919944BECF}" dt="2022-10-03T10:25:09.601" v="50" actId="14100"/>
          <ac:picMkLst>
            <pc:docMk/>
            <pc:sldMk cId="2135272351" sldId="355"/>
            <ac:picMk id="41987" creationId="{00000000-0000-0000-0000-000000000000}"/>
          </ac:picMkLst>
        </pc:picChg>
      </pc:sldChg>
      <pc:sldChg chg="addSp delSp modSp mod">
        <pc:chgData name="Vildan ÖZKIR" userId="18daac94-94c3-42ab-9219-2422e029a36d" providerId="ADAL" clId="{FD49AE98-136B-4925-A88C-85919944BECF}" dt="2022-10-03T10:25:36.982" v="58" actId="1076"/>
        <pc:sldMkLst>
          <pc:docMk/>
          <pc:sldMk cId="3759523603" sldId="356"/>
        </pc:sldMkLst>
        <pc:spChg chg="add del mod">
          <ac:chgData name="Vildan ÖZKIR" userId="18daac94-94c3-42ab-9219-2422e029a36d" providerId="ADAL" clId="{FD49AE98-136B-4925-A88C-85919944BECF}" dt="2022-10-03T10:25:23.288" v="53"/>
          <ac:spMkLst>
            <pc:docMk/>
            <pc:sldMk cId="3759523603" sldId="356"/>
            <ac:spMk id="2" creationId="{44C0199D-1BB6-05FF-49EE-24636B2F1E8B}"/>
          </ac:spMkLst>
        </pc:spChg>
        <pc:spChg chg="add del mod">
          <ac:chgData name="Vildan ÖZKIR" userId="18daac94-94c3-42ab-9219-2422e029a36d" providerId="ADAL" clId="{FD49AE98-136B-4925-A88C-85919944BECF}" dt="2022-10-03T10:25:23.288" v="53"/>
          <ac:spMkLst>
            <pc:docMk/>
            <pc:sldMk cId="3759523603" sldId="356"/>
            <ac:spMk id="3" creationId="{CA38BA38-CD1D-EC73-22D1-863E97C22E5C}"/>
          </ac:spMkLst>
        </pc:spChg>
        <pc:spChg chg="add del mod">
          <ac:chgData name="Vildan ÖZKIR" userId="18daac94-94c3-42ab-9219-2422e029a36d" providerId="ADAL" clId="{FD49AE98-136B-4925-A88C-85919944BECF}" dt="2022-10-03T10:25:23.288" v="53"/>
          <ac:spMkLst>
            <pc:docMk/>
            <pc:sldMk cId="3759523603" sldId="356"/>
            <ac:spMk id="4" creationId="{C8CDF3C0-0C84-D86F-07BD-9D8BE3C88AB3}"/>
          </ac:spMkLst>
        </pc:spChg>
        <pc:spChg chg="mod">
          <ac:chgData name="Vildan ÖZKIR" userId="18daac94-94c3-42ab-9219-2422e029a36d" providerId="ADAL" clId="{FD49AE98-136B-4925-A88C-85919944BECF}" dt="2022-10-03T10:25:23.288" v="53"/>
          <ac:spMkLst>
            <pc:docMk/>
            <pc:sldMk cId="3759523603" sldId="356"/>
            <ac:spMk id="14" creationId="{00000000-0000-0000-0000-000000000000}"/>
          </ac:spMkLst>
        </pc:spChg>
        <pc:spChg chg="mod">
          <ac:chgData name="Vildan ÖZKIR" userId="18daac94-94c3-42ab-9219-2422e029a36d" providerId="ADAL" clId="{FD49AE98-136B-4925-A88C-85919944BECF}" dt="2022-10-03T10:25:36.982" v="58" actId="1076"/>
          <ac:spMkLst>
            <pc:docMk/>
            <pc:sldMk cId="3759523603" sldId="356"/>
            <ac:spMk id="131074" creationId="{00000000-0000-0000-0000-000000000000}"/>
          </ac:spMkLst>
        </pc:spChg>
        <pc:spChg chg="mod">
          <ac:chgData name="Vildan ÖZKIR" userId="18daac94-94c3-42ab-9219-2422e029a36d" providerId="ADAL" clId="{FD49AE98-136B-4925-A88C-85919944BECF}" dt="2022-10-03T10:25:31.221" v="56" actId="27636"/>
          <ac:spMkLst>
            <pc:docMk/>
            <pc:sldMk cId="3759523603" sldId="356"/>
            <ac:spMk id="131075" creationId="{00000000-0000-0000-0000-000000000000}"/>
          </ac:spMkLst>
        </pc:spChg>
      </pc:sldChg>
      <pc:sldChg chg="modSp mod">
        <pc:chgData name="Vildan ÖZKIR" userId="18daac94-94c3-42ab-9219-2422e029a36d" providerId="ADAL" clId="{FD49AE98-136B-4925-A88C-85919944BECF}" dt="2022-10-03T10:59:02.288" v="63" actId="12"/>
        <pc:sldMkLst>
          <pc:docMk/>
          <pc:sldMk cId="586751231" sldId="358"/>
        </pc:sldMkLst>
        <pc:spChg chg="mod">
          <ac:chgData name="Vildan ÖZKIR" userId="18daac94-94c3-42ab-9219-2422e029a36d" providerId="ADAL" clId="{FD49AE98-136B-4925-A88C-85919944BECF}" dt="2022-10-03T10:59:02.288" v="63" actId="12"/>
          <ac:spMkLst>
            <pc:docMk/>
            <pc:sldMk cId="586751231" sldId="358"/>
            <ac:spMk id="87043" creationId="{00000000-0000-0000-0000-000000000000}"/>
          </ac:spMkLst>
        </pc:spChg>
      </pc:sldChg>
    </pc:docChg>
  </pc:docChgLst>
  <pc:docChgLst>
    <pc:chgData name="Vildan ÖZKIR" userId="18daac94-94c3-42ab-9219-2422e029a36d" providerId="ADAL" clId="{47C95AA9-4E82-4BD6-8224-2F8DEFF4A92C}"/>
    <pc:docChg chg="custSel addSld modSld">
      <pc:chgData name="Vildan ÖZKIR" userId="18daac94-94c3-42ab-9219-2422e029a36d" providerId="ADAL" clId="{47C95AA9-4E82-4BD6-8224-2F8DEFF4A92C}" dt="2022-03-04T10:18:19.043" v="1" actId="27636"/>
      <pc:docMkLst>
        <pc:docMk/>
      </pc:docMkLst>
      <pc:sldChg chg="add">
        <pc:chgData name="Vildan ÖZKIR" userId="18daac94-94c3-42ab-9219-2422e029a36d" providerId="ADAL" clId="{47C95AA9-4E82-4BD6-8224-2F8DEFF4A92C}" dt="2022-03-04T10:18:18.819" v="0"/>
        <pc:sldMkLst>
          <pc:docMk/>
          <pc:sldMk cId="2748496610" sldId="328"/>
        </pc:sldMkLst>
      </pc:sldChg>
      <pc:sldChg chg="add">
        <pc:chgData name="Vildan ÖZKIR" userId="18daac94-94c3-42ab-9219-2422e029a36d" providerId="ADAL" clId="{47C95AA9-4E82-4BD6-8224-2F8DEFF4A92C}" dt="2022-03-04T10:18:18.819" v="0"/>
        <pc:sldMkLst>
          <pc:docMk/>
          <pc:sldMk cId="2568820613" sldId="329"/>
        </pc:sldMkLst>
      </pc:sldChg>
      <pc:sldChg chg="add">
        <pc:chgData name="Vildan ÖZKIR" userId="18daac94-94c3-42ab-9219-2422e029a36d" providerId="ADAL" clId="{47C95AA9-4E82-4BD6-8224-2F8DEFF4A92C}" dt="2022-03-04T10:18:18.819" v="0"/>
        <pc:sldMkLst>
          <pc:docMk/>
          <pc:sldMk cId="1431831103" sldId="330"/>
        </pc:sldMkLst>
      </pc:sldChg>
      <pc:sldChg chg="add">
        <pc:chgData name="Vildan ÖZKIR" userId="18daac94-94c3-42ab-9219-2422e029a36d" providerId="ADAL" clId="{47C95AA9-4E82-4BD6-8224-2F8DEFF4A92C}" dt="2022-03-04T10:18:18.819" v="0"/>
        <pc:sldMkLst>
          <pc:docMk/>
          <pc:sldMk cId="633874569" sldId="331"/>
        </pc:sldMkLst>
      </pc:sldChg>
      <pc:sldChg chg="add">
        <pc:chgData name="Vildan ÖZKIR" userId="18daac94-94c3-42ab-9219-2422e029a36d" providerId="ADAL" clId="{47C95AA9-4E82-4BD6-8224-2F8DEFF4A92C}" dt="2022-03-04T10:18:18.819" v="0"/>
        <pc:sldMkLst>
          <pc:docMk/>
          <pc:sldMk cId="975177630" sldId="332"/>
        </pc:sldMkLst>
      </pc:sldChg>
      <pc:sldChg chg="add">
        <pc:chgData name="Vildan ÖZKIR" userId="18daac94-94c3-42ab-9219-2422e029a36d" providerId="ADAL" clId="{47C95AA9-4E82-4BD6-8224-2F8DEFF4A92C}" dt="2022-03-04T10:18:18.819" v="0"/>
        <pc:sldMkLst>
          <pc:docMk/>
          <pc:sldMk cId="3587220848" sldId="333"/>
        </pc:sldMkLst>
      </pc:sldChg>
      <pc:sldChg chg="add">
        <pc:chgData name="Vildan ÖZKIR" userId="18daac94-94c3-42ab-9219-2422e029a36d" providerId="ADAL" clId="{47C95AA9-4E82-4BD6-8224-2F8DEFF4A92C}" dt="2022-03-04T10:18:18.819" v="0"/>
        <pc:sldMkLst>
          <pc:docMk/>
          <pc:sldMk cId="353730163" sldId="334"/>
        </pc:sldMkLst>
      </pc:sldChg>
      <pc:sldChg chg="add">
        <pc:chgData name="Vildan ÖZKIR" userId="18daac94-94c3-42ab-9219-2422e029a36d" providerId="ADAL" clId="{47C95AA9-4E82-4BD6-8224-2F8DEFF4A92C}" dt="2022-03-04T10:18:18.819" v="0"/>
        <pc:sldMkLst>
          <pc:docMk/>
          <pc:sldMk cId="2784412356" sldId="335"/>
        </pc:sldMkLst>
      </pc:sldChg>
      <pc:sldChg chg="add">
        <pc:chgData name="Vildan ÖZKIR" userId="18daac94-94c3-42ab-9219-2422e029a36d" providerId="ADAL" clId="{47C95AA9-4E82-4BD6-8224-2F8DEFF4A92C}" dt="2022-03-04T10:18:18.819" v="0"/>
        <pc:sldMkLst>
          <pc:docMk/>
          <pc:sldMk cId="2863348691" sldId="336"/>
        </pc:sldMkLst>
      </pc:sldChg>
      <pc:sldChg chg="add">
        <pc:chgData name="Vildan ÖZKIR" userId="18daac94-94c3-42ab-9219-2422e029a36d" providerId="ADAL" clId="{47C95AA9-4E82-4BD6-8224-2F8DEFF4A92C}" dt="2022-03-04T10:18:18.819" v="0"/>
        <pc:sldMkLst>
          <pc:docMk/>
          <pc:sldMk cId="2217624788" sldId="337"/>
        </pc:sldMkLst>
      </pc:sldChg>
      <pc:sldChg chg="add">
        <pc:chgData name="Vildan ÖZKIR" userId="18daac94-94c3-42ab-9219-2422e029a36d" providerId="ADAL" clId="{47C95AA9-4E82-4BD6-8224-2F8DEFF4A92C}" dt="2022-03-04T10:18:18.819" v="0"/>
        <pc:sldMkLst>
          <pc:docMk/>
          <pc:sldMk cId="3662269979" sldId="338"/>
        </pc:sldMkLst>
      </pc:sldChg>
      <pc:sldChg chg="add">
        <pc:chgData name="Vildan ÖZKIR" userId="18daac94-94c3-42ab-9219-2422e029a36d" providerId="ADAL" clId="{47C95AA9-4E82-4BD6-8224-2F8DEFF4A92C}" dt="2022-03-04T10:18:18.819" v="0"/>
        <pc:sldMkLst>
          <pc:docMk/>
          <pc:sldMk cId="2240616175" sldId="339"/>
        </pc:sldMkLst>
      </pc:sldChg>
      <pc:sldChg chg="add">
        <pc:chgData name="Vildan ÖZKIR" userId="18daac94-94c3-42ab-9219-2422e029a36d" providerId="ADAL" clId="{47C95AA9-4E82-4BD6-8224-2F8DEFF4A92C}" dt="2022-03-04T10:18:18.819" v="0"/>
        <pc:sldMkLst>
          <pc:docMk/>
          <pc:sldMk cId="3122413331" sldId="340"/>
        </pc:sldMkLst>
      </pc:sldChg>
      <pc:sldChg chg="modSp add mod">
        <pc:chgData name="Vildan ÖZKIR" userId="18daac94-94c3-42ab-9219-2422e029a36d" providerId="ADAL" clId="{47C95AA9-4E82-4BD6-8224-2F8DEFF4A92C}" dt="2022-03-04T10:18:19.043" v="1" actId="27636"/>
        <pc:sldMkLst>
          <pc:docMk/>
          <pc:sldMk cId="1244173305" sldId="341"/>
        </pc:sldMkLst>
        <pc:spChg chg="mod">
          <ac:chgData name="Vildan ÖZKIR" userId="18daac94-94c3-42ab-9219-2422e029a36d" providerId="ADAL" clId="{47C95AA9-4E82-4BD6-8224-2F8DEFF4A92C}" dt="2022-03-04T10:18:19.043" v="1" actId="27636"/>
          <ac:spMkLst>
            <pc:docMk/>
            <pc:sldMk cId="1244173305" sldId="341"/>
            <ac:spMk id="6147" creationId="{00000000-0000-0000-0000-000000000000}"/>
          </ac:spMkLst>
        </pc:spChg>
      </pc:sldChg>
      <pc:sldChg chg="add">
        <pc:chgData name="Vildan ÖZKIR" userId="18daac94-94c3-42ab-9219-2422e029a36d" providerId="ADAL" clId="{47C95AA9-4E82-4BD6-8224-2F8DEFF4A92C}" dt="2022-03-04T10:18:18.819" v="0"/>
        <pc:sldMkLst>
          <pc:docMk/>
          <pc:sldMk cId="2660449152" sldId="342"/>
        </pc:sldMkLst>
      </pc:sldChg>
      <pc:sldChg chg="add">
        <pc:chgData name="Vildan ÖZKIR" userId="18daac94-94c3-42ab-9219-2422e029a36d" providerId="ADAL" clId="{47C95AA9-4E82-4BD6-8224-2F8DEFF4A92C}" dt="2022-03-04T10:18:18.819" v="0"/>
        <pc:sldMkLst>
          <pc:docMk/>
          <pc:sldMk cId="2145894515" sldId="343"/>
        </pc:sldMkLst>
      </pc:sldChg>
      <pc:sldChg chg="add">
        <pc:chgData name="Vildan ÖZKIR" userId="18daac94-94c3-42ab-9219-2422e029a36d" providerId="ADAL" clId="{47C95AA9-4E82-4BD6-8224-2F8DEFF4A92C}" dt="2022-03-04T10:18:18.819" v="0"/>
        <pc:sldMkLst>
          <pc:docMk/>
          <pc:sldMk cId="310024002" sldId="344"/>
        </pc:sldMkLst>
      </pc:sldChg>
      <pc:sldChg chg="add">
        <pc:chgData name="Vildan ÖZKIR" userId="18daac94-94c3-42ab-9219-2422e029a36d" providerId="ADAL" clId="{47C95AA9-4E82-4BD6-8224-2F8DEFF4A92C}" dt="2022-03-04T10:18:18.819" v="0"/>
        <pc:sldMkLst>
          <pc:docMk/>
          <pc:sldMk cId="3614655560" sldId="345"/>
        </pc:sldMkLst>
      </pc:sldChg>
      <pc:sldChg chg="add">
        <pc:chgData name="Vildan ÖZKIR" userId="18daac94-94c3-42ab-9219-2422e029a36d" providerId="ADAL" clId="{47C95AA9-4E82-4BD6-8224-2F8DEFF4A92C}" dt="2022-03-04T10:18:18.819" v="0"/>
        <pc:sldMkLst>
          <pc:docMk/>
          <pc:sldMk cId="3240572376" sldId="346"/>
        </pc:sldMkLst>
      </pc:sldChg>
      <pc:sldChg chg="add">
        <pc:chgData name="Vildan ÖZKIR" userId="18daac94-94c3-42ab-9219-2422e029a36d" providerId="ADAL" clId="{47C95AA9-4E82-4BD6-8224-2F8DEFF4A92C}" dt="2022-03-04T10:18:18.819" v="0"/>
        <pc:sldMkLst>
          <pc:docMk/>
          <pc:sldMk cId="725637215" sldId="347"/>
        </pc:sldMkLst>
      </pc:sldChg>
      <pc:sldChg chg="add">
        <pc:chgData name="Vildan ÖZKIR" userId="18daac94-94c3-42ab-9219-2422e029a36d" providerId="ADAL" clId="{47C95AA9-4E82-4BD6-8224-2F8DEFF4A92C}" dt="2022-03-04T10:18:18.819" v="0"/>
        <pc:sldMkLst>
          <pc:docMk/>
          <pc:sldMk cId="2054902518" sldId="348"/>
        </pc:sldMkLst>
      </pc:sldChg>
      <pc:sldChg chg="add">
        <pc:chgData name="Vildan ÖZKIR" userId="18daac94-94c3-42ab-9219-2422e029a36d" providerId="ADAL" clId="{47C95AA9-4E82-4BD6-8224-2F8DEFF4A92C}" dt="2022-03-04T10:18:18.819" v="0"/>
        <pc:sldMkLst>
          <pc:docMk/>
          <pc:sldMk cId="676701957" sldId="349"/>
        </pc:sldMkLst>
      </pc:sldChg>
      <pc:sldChg chg="add">
        <pc:chgData name="Vildan ÖZKIR" userId="18daac94-94c3-42ab-9219-2422e029a36d" providerId="ADAL" clId="{47C95AA9-4E82-4BD6-8224-2F8DEFF4A92C}" dt="2022-03-04T10:18:18.819" v="0"/>
        <pc:sldMkLst>
          <pc:docMk/>
          <pc:sldMk cId="3521502303" sldId="350"/>
        </pc:sldMkLst>
      </pc:sldChg>
      <pc:sldChg chg="add">
        <pc:chgData name="Vildan ÖZKIR" userId="18daac94-94c3-42ab-9219-2422e029a36d" providerId="ADAL" clId="{47C95AA9-4E82-4BD6-8224-2F8DEFF4A92C}" dt="2022-03-04T10:18:18.819" v="0"/>
        <pc:sldMkLst>
          <pc:docMk/>
          <pc:sldMk cId="902541030" sldId="351"/>
        </pc:sldMkLst>
      </pc:sldChg>
      <pc:sldChg chg="add">
        <pc:chgData name="Vildan ÖZKIR" userId="18daac94-94c3-42ab-9219-2422e029a36d" providerId="ADAL" clId="{47C95AA9-4E82-4BD6-8224-2F8DEFF4A92C}" dt="2022-03-04T10:18:18.819" v="0"/>
        <pc:sldMkLst>
          <pc:docMk/>
          <pc:sldMk cId="2708238092" sldId="352"/>
        </pc:sldMkLst>
      </pc:sldChg>
      <pc:sldChg chg="add">
        <pc:chgData name="Vildan ÖZKIR" userId="18daac94-94c3-42ab-9219-2422e029a36d" providerId="ADAL" clId="{47C95AA9-4E82-4BD6-8224-2F8DEFF4A92C}" dt="2022-03-04T10:18:18.819" v="0"/>
        <pc:sldMkLst>
          <pc:docMk/>
          <pc:sldMk cId="1964173276" sldId="353"/>
        </pc:sldMkLst>
      </pc:sldChg>
      <pc:sldChg chg="add">
        <pc:chgData name="Vildan ÖZKIR" userId="18daac94-94c3-42ab-9219-2422e029a36d" providerId="ADAL" clId="{47C95AA9-4E82-4BD6-8224-2F8DEFF4A92C}" dt="2022-03-04T10:18:18.819" v="0"/>
        <pc:sldMkLst>
          <pc:docMk/>
          <pc:sldMk cId="3183591418" sldId="354"/>
        </pc:sldMkLst>
      </pc:sldChg>
      <pc:sldChg chg="add">
        <pc:chgData name="Vildan ÖZKIR" userId="18daac94-94c3-42ab-9219-2422e029a36d" providerId="ADAL" clId="{47C95AA9-4E82-4BD6-8224-2F8DEFF4A92C}" dt="2022-03-04T10:18:18.819" v="0"/>
        <pc:sldMkLst>
          <pc:docMk/>
          <pc:sldMk cId="2135272351" sldId="355"/>
        </pc:sldMkLst>
      </pc:sldChg>
      <pc:sldChg chg="add">
        <pc:chgData name="Vildan ÖZKIR" userId="18daac94-94c3-42ab-9219-2422e029a36d" providerId="ADAL" clId="{47C95AA9-4E82-4BD6-8224-2F8DEFF4A92C}" dt="2022-03-04T10:18:18.819" v="0"/>
        <pc:sldMkLst>
          <pc:docMk/>
          <pc:sldMk cId="3759523603" sldId="356"/>
        </pc:sldMkLst>
      </pc:sldChg>
      <pc:sldChg chg="add">
        <pc:chgData name="Vildan ÖZKIR" userId="18daac94-94c3-42ab-9219-2422e029a36d" providerId="ADAL" clId="{47C95AA9-4E82-4BD6-8224-2F8DEFF4A92C}" dt="2022-03-04T10:18:18.819" v="0"/>
        <pc:sldMkLst>
          <pc:docMk/>
          <pc:sldMk cId="2688037395" sldId="357"/>
        </pc:sldMkLst>
      </pc:sldChg>
      <pc:sldChg chg="add">
        <pc:chgData name="Vildan ÖZKIR" userId="18daac94-94c3-42ab-9219-2422e029a36d" providerId="ADAL" clId="{47C95AA9-4E82-4BD6-8224-2F8DEFF4A92C}" dt="2022-03-04T10:18:18.819" v="0"/>
        <pc:sldMkLst>
          <pc:docMk/>
          <pc:sldMk cId="586751231" sldId="358"/>
        </pc:sldMkLst>
      </pc:sldChg>
      <pc:sldChg chg="add">
        <pc:chgData name="Vildan ÖZKIR" userId="18daac94-94c3-42ab-9219-2422e029a36d" providerId="ADAL" clId="{47C95AA9-4E82-4BD6-8224-2F8DEFF4A92C}" dt="2022-03-04T10:18:18.819" v="0"/>
        <pc:sldMkLst>
          <pc:docMk/>
          <pc:sldMk cId="752290717" sldId="359"/>
        </pc:sldMkLst>
      </pc:sldChg>
      <pc:sldChg chg="add">
        <pc:chgData name="Vildan ÖZKIR" userId="18daac94-94c3-42ab-9219-2422e029a36d" providerId="ADAL" clId="{47C95AA9-4E82-4BD6-8224-2F8DEFF4A92C}" dt="2022-03-04T10:18:18.819" v="0"/>
        <pc:sldMkLst>
          <pc:docMk/>
          <pc:sldMk cId="916179021" sldId="360"/>
        </pc:sldMkLst>
      </pc:sldChg>
      <pc:sldChg chg="add">
        <pc:chgData name="Vildan ÖZKIR" userId="18daac94-94c3-42ab-9219-2422e029a36d" providerId="ADAL" clId="{47C95AA9-4E82-4BD6-8224-2F8DEFF4A92C}" dt="2022-03-04T10:18:18.819" v="0"/>
        <pc:sldMkLst>
          <pc:docMk/>
          <pc:sldMk cId="1959711851" sldId="361"/>
        </pc:sldMkLst>
      </pc:sldChg>
      <pc:sldChg chg="add">
        <pc:chgData name="Vildan ÖZKIR" userId="18daac94-94c3-42ab-9219-2422e029a36d" providerId="ADAL" clId="{47C95AA9-4E82-4BD6-8224-2F8DEFF4A92C}" dt="2022-03-04T10:18:18.819" v="0"/>
        <pc:sldMkLst>
          <pc:docMk/>
          <pc:sldMk cId="2766507912" sldId="362"/>
        </pc:sldMkLst>
      </pc:sldChg>
      <pc:sldChg chg="add">
        <pc:chgData name="Vildan ÖZKIR" userId="18daac94-94c3-42ab-9219-2422e029a36d" providerId="ADAL" clId="{47C95AA9-4E82-4BD6-8224-2F8DEFF4A92C}" dt="2022-03-04T10:18:18.819" v="0"/>
        <pc:sldMkLst>
          <pc:docMk/>
          <pc:sldMk cId="2220777631" sldId="363"/>
        </pc:sldMkLst>
      </pc:sldChg>
      <pc:sldChg chg="add">
        <pc:chgData name="Vildan ÖZKIR" userId="18daac94-94c3-42ab-9219-2422e029a36d" providerId="ADAL" clId="{47C95AA9-4E82-4BD6-8224-2F8DEFF4A92C}" dt="2022-03-04T10:18:18.819" v="0"/>
        <pc:sldMkLst>
          <pc:docMk/>
          <pc:sldMk cId="1566883885" sldId="364"/>
        </pc:sldMkLst>
      </pc:sldChg>
    </pc:docChg>
  </pc:docChgLst>
  <pc:docChgLst>
    <pc:chgData name="Vildan ÖZKIR" userId="18daac94-94c3-42ab-9219-2422e029a36d" providerId="ADAL" clId="{EBD6B456-8A94-4BE7-BCDB-39731289593C}"/>
    <pc:docChg chg="modSld">
      <pc:chgData name="Vildan ÖZKIR" userId="18daac94-94c3-42ab-9219-2422e029a36d" providerId="ADAL" clId="{EBD6B456-8A94-4BE7-BCDB-39731289593C}" dt="2022-03-04T13:22:43.590" v="1" actId="20577"/>
      <pc:docMkLst>
        <pc:docMk/>
      </pc:docMkLst>
      <pc:sldChg chg="modSp">
        <pc:chgData name="Vildan ÖZKIR" userId="18daac94-94c3-42ab-9219-2422e029a36d" providerId="ADAL" clId="{EBD6B456-8A94-4BE7-BCDB-39731289593C}" dt="2022-03-04T13:22:43.590" v="1" actId="20577"/>
        <pc:sldMkLst>
          <pc:docMk/>
          <pc:sldMk cId="725637215" sldId="347"/>
        </pc:sldMkLst>
        <pc:graphicFrameChg chg="mod">
          <ac:chgData name="Vildan ÖZKIR" userId="18daac94-94c3-42ab-9219-2422e029a36d" providerId="ADAL" clId="{EBD6B456-8A94-4BE7-BCDB-39731289593C}" dt="2022-03-04T13:22:43.590" v="1" actId="20577"/>
          <ac:graphicFrameMkLst>
            <pc:docMk/>
            <pc:sldMk cId="725637215" sldId="347"/>
            <ac:graphicFrameMk id="12"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Sheet1!$H$9</c:f>
              <c:strCache>
                <c:ptCount val="1"/>
                <c:pt idx="0">
                  <c:v>GL</c:v>
                </c:pt>
              </c:strCache>
            </c:strRef>
          </c:tx>
          <c:invertIfNegative val="0"/>
          <c:trendline>
            <c:trendlineType val="linear"/>
            <c:dispRSqr val="0"/>
            <c:dispEq val="0"/>
          </c:trendline>
          <c:cat>
            <c:numRef>
              <c:f>Sheet1!$I$8:$M$8</c:f>
              <c:numCache>
                <c:formatCode>General</c:formatCode>
                <c:ptCount val="5"/>
                <c:pt idx="0">
                  <c:v>0</c:v>
                </c:pt>
                <c:pt idx="1">
                  <c:v>0.3</c:v>
                </c:pt>
                <c:pt idx="2">
                  <c:v>0.5</c:v>
                </c:pt>
                <c:pt idx="3">
                  <c:v>0.7</c:v>
                </c:pt>
                <c:pt idx="4">
                  <c:v>1</c:v>
                </c:pt>
              </c:numCache>
            </c:numRef>
          </c:cat>
          <c:val>
            <c:numRef>
              <c:f>Sheet1!$I$9:$M$9</c:f>
              <c:numCache>
                <c:formatCode>"TL"#,##0_);[Red]\("TL"#,##0\)</c:formatCode>
                <c:ptCount val="5"/>
                <c:pt idx="0">
                  <c:v>25000</c:v>
                </c:pt>
                <c:pt idx="1">
                  <c:v>212500</c:v>
                </c:pt>
                <c:pt idx="2">
                  <c:v>337500</c:v>
                </c:pt>
                <c:pt idx="3">
                  <c:v>462500</c:v>
                </c:pt>
                <c:pt idx="4">
                  <c:v>650000</c:v>
                </c:pt>
              </c:numCache>
            </c:numRef>
          </c:val>
          <c:extLst>
            <c:ext xmlns:c16="http://schemas.microsoft.com/office/drawing/2014/chart" uri="{C3380CC4-5D6E-409C-BE32-E72D297353CC}">
              <c16:uniqueId val="{00000001-3CC4-6A4C-B9D0-F9929D85D878}"/>
            </c:ext>
          </c:extLst>
        </c:ser>
        <c:ser>
          <c:idx val="1"/>
          <c:order val="1"/>
          <c:tx>
            <c:strRef>
              <c:f>Sheet1!$H$10</c:f>
              <c:strCache>
                <c:ptCount val="1"/>
                <c:pt idx="0">
                  <c:v>SA</c:v>
                </c:pt>
              </c:strCache>
            </c:strRef>
          </c:tx>
          <c:invertIfNegative val="0"/>
          <c:trendline>
            <c:spPr>
              <a:ln>
                <a:solidFill>
                  <a:srgbClr val="C00000"/>
                </a:solidFill>
              </a:ln>
            </c:spPr>
            <c:trendlineType val="linear"/>
            <c:dispRSqr val="0"/>
            <c:dispEq val="0"/>
          </c:trendline>
          <c:cat>
            <c:numRef>
              <c:f>Sheet1!$I$8:$M$8</c:f>
              <c:numCache>
                <c:formatCode>General</c:formatCode>
                <c:ptCount val="5"/>
                <c:pt idx="0">
                  <c:v>0</c:v>
                </c:pt>
                <c:pt idx="1">
                  <c:v>0.3</c:v>
                </c:pt>
                <c:pt idx="2">
                  <c:v>0.5</c:v>
                </c:pt>
                <c:pt idx="3">
                  <c:v>0.7</c:v>
                </c:pt>
                <c:pt idx="4">
                  <c:v>1</c:v>
                </c:pt>
              </c:numCache>
            </c:numRef>
          </c:cat>
          <c:val>
            <c:numRef>
              <c:f>Sheet1!$I$10:$M$10</c:f>
              <c:numCache>
                <c:formatCode>"TL"#,##0_);[Red]\("TL"#,##0\)</c:formatCode>
                <c:ptCount val="5"/>
                <c:pt idx="0">
                  <c:v>-10000</c:v>
                </c:pt>
                <c:pt idx="1">
                  <c:v>215000</c:v>
                </c:pt>
                <c:pt idx="2">
                  <c:v>365000</c:v>
                </c:pt>
                <c:pt idx="3">
                  <c:v>515000</c:v>
                </c:pt>
                <c:pt idx="4">
                  <c:v>740000</c:v>
                </c:pt>
              </c:numCache>
            </c:numRef>
          </c:val>
          <c:extLst>
            <c:ext xmlns:c16="http://schemas.microsoft.com/office/drawing/2014/chart" uri="{C3380CC4-5D6E-409C-BE32-E72D297353CC}">
              <c16:uniqueId val="{00000003-3CC4-6A4C-B9D0-F9929D85D878}"/>
            </c:ext>
          </c:extLst>
        </c:ser>
        <c:ser>
          <c:idx val="2"/>
          <c:order val="2"/>
          <c:tx>
            <c:strRef>
              <c:f>Sheet1!$H$11</c:f>
              <c:strCache>
                <c:ptCount val="1"/>
                <c:pt idx="0">
                  <c:v>WP</c:v>
                </c:pt>
              </c:strCache>
            </c:strRef>
          </c:tx>
          <c:invertIfNegative val="0"/>
          <c:trendline>
            <c:spPr>
              <a:ln>
                <a:solidFill>
                  <a:srgbClr val="00B050"/>
                </a:solidFill>
              </a:ln>
            </c:spPr>
            <c:trendlineType val="linear"/>
            <c:dispRSqr val="0"/>
            <c:dispEq val="0"/>
          </c:trendline>
          <c:cat>
            <c:numRef>
              <c:f>Sheet1!$I$8:$M$8</c:f>
              <c:numCache>
                <c:formatCode>General</c:formatCode>
                <c:ptCount val="5"/>
                <c:pt idx="0">
                  <c:v>0</c:v>
                </c:pt>
                <c:pt idx="1">
                  <c:v>0.3</c:v>
                </c:pt>
                <c:pt idx="2">
                  <c:v>0.5</c:v>
                </c:pt>
                <c:pt idx="3">
                  <c:v>0.7</c:v>
                </c:pt>
                <c:pt idx="4">
                  <c:v>1</c:v>
                </c:pt>
              </c:numCache>
            </c:numRef>
          </c:cat>
          <c:val>
            <c:numRef>
              <c:f>Sheet1!$I$11:$M$11</c:f>
              <c:numCache>
                <c:formatCode>"TL"#,##0_);[Red]\("TL"#,##0\)</c:formatCode>
                <c:ptCount val="5"/>
                <c:pt idx="0">
                  <c:v>-125000</c:v>
                </c:pt>
                <c:pt idx="1">
                  <c:v>137500</c:v>
                </c:pt>
                <c:pt idx="2">
                  <c:v>312500</c:v>
                </c:pt>
                <c:pt idx="3">
                  <c:v>487500</c:v>
                </c:pt>
                <c:pt idx="4">
                  <c:v>750000</c:v>
                </c:pt>
              </c:numCache>
            </c:numRef>
          </c:val>
          <c:extLst>
            <c:ext xmlns:c16="http://schemas.microsoft.com/office/drawing/2014/chart" uri="{C3380CC4-5D6E-409C-BE32-E72D297353CC}">
              <c16:uniqueId val="{00000005-3CC4-6A4C-B9D0-F9929D85D878}"/>
            </c:ext>
          </c:extLst>
        </c:ser>
        <c:dLbls>
          <c:showLegendKey val="0"/>
          <c:showVal val="0"/>
          <c:showCatName val="0"/>
          <c:showSerName val="0"/>
          <c:showPercent val="0"/>
          <c:showBubbleSize val="0"/>
        </c:dLbls>
        <c:gapWidth val="150"/>
        <c:axId val="77199232"/>
        <c:axId val="77200768"/>
      </c:barChart>
      <c:catAx>
        <c:axId val="77199232"/>
        <c:scaling>
          <c:orientation val="minMax"/>
        </c:scaling>
        <c:delete val="0"/>
        <c:axPos val="b"/>
        <c:numFmt formatCode="General" sourceLinked="1"/>
        <c:majorTickMark val="none"/>
        <c:minorTickMark val="none"/>
        <c:tickLblPos val="nextTo"/>
        <c:crossAx val="77200768"/>
        <c:crosses val="autoZero"/>
        <c:auto val="1"/>
        <c:lblAlgn val="ctr"/>
        <c:lblOffset val="100"/>
        <c:noMultiLvlLbl val="0"/>
      </c:catAx>
      <c:valAx>
        <c:axId val="77200768"/>
        <c:scaling>
          <c:orientation val="minMax"/>
        </c:scaling>
        <c:delete val="0"/>
        <c:axPos val="l"/>
        <c:majorGridlines/>
        <c:numFmt formatCode="&quot;TL&quot;#,##0_);[Red]\(&quot;TL&quot;#,##0\)" sourceLinked="1"/>
        <c:majorTickMark val="none"/>
        <c:minorTickMark val="none"/>
        <c:tickLblPos val="nextTo"/>
        <c:crossAx val="77199232"/>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A3D9EB-7A3B-4941-BE8C-DE9FCF10BA1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9B20A23-DB2C-4FF8-B8CF-75FDB740210C}">
      <dgm:prSet phldrT="[Metin]"/>
      <dgm:spPr/>
      <dgm:t>
        <a:bodyPr/>
        <a:lstStyle/>
        <a:p>
          <a:r>
            <a:rPr lang="tr-TR" dirty="0"/>
            <a:t>Davranış Biçimi (</a:t>
          </a:r>
          <a:r>
            <a:rPr lang="tr-TR" dirty="0" err="1"/>
            <a:t>Acts</a:t>
          </a:r>
          <a:r>
            <a:rPr lang="tr-TR" dirty="0"/>
            <a:t>)</a:t>
          </a:r>
          <a:endParaRPr lang="en-US" dirty="0"/>
        </a:p>
      </dgm:t>
    </dgm:pt>
    <dgm:pt modelId="{B8E56A9A-98E6-4E3E-AF4D-2E077F18A30E}" type="parTrans" cxnId="{71938A37-4759-408E-80D2-7AFE35CDC0D7}">
      <dgm:prSet/>
      <dgm:spPr/>
      <dgm:t>
        <a:bodyPr/>
        <a:lstStyle/>
        <a:p>
          <a:endParaRPr lang="en-US"/>
        </a:p>
      </dgm:t>
    </dgm:pt>
    <dgm:pt modelId="{CAF7633F-82FB-4A6A-9BAA-D75E4357AD42}" type="sibTrans" cxnId="{71938A37-4759-408E-80D2-7AFE35CDC0D7}">
      <dgm:prSet/>
      <dgm:spPr/>
      <dgm:t>
        <a:bodyPr/>
        <a:lstStyle/>
        <a:p>
          <a:endParaRPr lang="en-US"/>
        </a:p>
      </dgm:t>
    </dgm:pt>
    <dgm:pt modelId="{9BDFD513-8193-45DF-995D-C3B57AFB6304}">
      <dgm:prSet phldrT="[Metin]"/>
      <dgm:spPr/>
      <dgm:t>
        <a:bodyPr/>
        <a:lstStyle/>
        <a:p>
          <a:r>
            <a:rPr lang="tr-TR" dirty="0"/>
            <a:t>Sonucu (Çıktısı) (</a:t>
          </a:r>
          <a:r>
            <a:rPr lang="tr-TR" dirty="0" err="1"/>
            <a:t>Outcomes</a:t>
          </a:r>
          <a:r>
            <a:rPr lang="tr-TR" dirty="0"/>
            <a:t>)</a:t>
          </a:r>
          <a:endParaRPr lang="en-US" dirty="0"/>
        </a:p>
      </dgm:t>
    </dgm:pt>
    <dgm:pt modelId="{AE75CC16-0910-4B24-BE09-B02DBE58A8E5}" type="parTrans" cxnId="{07E9FABF-3DDD-4F37-9A50-4E75FDC8CF25}">
      <dgm:prSet/>
      <dgm:spPr/>
      <dgm:t>
        <a:bodyPr/>
        <a:lstStyle/>
        <a:p>
          <a:endParaRPr lang="en-US"/>
        </a:p>
      </dgm:t>
    </dgm:pt>
    <dgm:pt modelId="{A7ECC883-F926-4B36-8641-1950D264E76A}" type="sibTrans" cxnId="{07E9FABF-3DDD-4F37-9A50-4E75FDC8CF25}">
      <dgm:prSet/>
      <dgm:spPr/>
      <dgm:t>
        <a:bodyPr/>
        <a:lstStyle/>
        <a:p>
          <a:endParaRPr lang="en-US"/>
        </a:p>
      </dgm:t>
    </dgm:pt>
    <dgm:pt modelId="{B1E6BCB0-2D38-4B79-A8B5-82876E0EB436}" type="pres">
      <dgm:prSet presAssocID="{B0A3D9EB-7A3B-4941-BE8C-DE9FCF10BA17}" presName="Name0" presStyleCnt="0">
        <dgm:presLayoutVars>
          <dgm:chMax val="7"/>
          <dgm:chPref val="7"/>
          <dgm:dir/>
        </dgm:presLayoutVars>
      </dgm:prSet>
      <dgm:spPr/>
    </dgm:pt>
    <dgm:pt modelId="{B0F7B9FE-7EB2-4AD0-B8A5-AE617A06B7BE}" type="pres">
      <dgm:prSet presAssocID="{B0A3D9EB-7A3B-4941-BE8C-DE9FCF10BA17}" presName="Name1" presStyleCnt="0"/>
      <dgm:spPr/>
    </dgm:pt>
    <dgm:pt modelId="{AC28CED0-F70C-44FD-87D2-C76C4E310729}" type="pres">
      <dgm:prSet presAssocID="{B0A3D9EB-7A3B-4941-BE8C-DE9FCF10BA17}" presName="cycle" presStyleCnt="0"/>
      <dgm:spPr/>
    </dgm:pt>
    <dgm:pt modelId="{5AAA34B5-0542-4FEA-B764-4F18A9AF288C}" type="pres">
      <dgm:prSet presAssocID="{B0A3D9EB-7A3B-4941-BE8C-DE9FCF10BA17}" presName="srcNode" presStyleLbl="node1" presStyleIdx="0" presStyleCnt="2"/>
      <dgm:spPr/>
    </dgm:pt>
    <dgm:pt modelId="{C7A423BE-A025-478E-B2A2-43AAC1AAC56F}" type="pres">
      <dgm:prSet presAssocID="{B0A3D9EB-7A3B-4941-BE8C-DE9FCF10BA17}" presName="conn" presStyleLbl="parChTrans1D2" presStyleIdx="0" presStyleCnt="1"/>
      <dgm:spPr/>
    </dgm:pt>
    <dgm:pt modelId="{512120CD-CBE9-493E-8840-A6FB630ACE46}" type="pres">
      <dgm:prSet presAssocID="{B0A3D9EB-7A3B-4941-BE8C-DE9FCF10BA17}" presName="extraNode" presStyleLbl="node1" presStyleIdx="0" presStyleCnt="2"/>
      <dgm:spPr/>
    </dgm:pt>
    <dgm:pt modelId="{6A293E6D-48C9-4E5A-94F6-CEE1B56B71B8}" type="pres">
      <dgm:prSet presAssocID="{B0A3D9EB-7A3B-4941-BE8C-DE9FCF10BA17}" presName="dstNode" presStyleLbl="node1" presStyleIdx="0" presStyleCnt="2"/>
      <dgm:spPr/>
    </dgm:pt>
    <dgm:pt modelId="{ED221199-F67A-4837-B2F3-A54780983BC6}" type="pres">
      <dgm:prSet presAssocID="{49B20A23-DB2C-4FF8-B8CF-75FDB740210C}" presName="text_1" presStyleLbl="node1" presStyleIdx="0" presStyleCnt="2">
        <dgm:presLayoutVars>
          <dgm:bulletEnabled val="1"/>
        </dgm:presLayoutVars>
      </dgm:prSet>
      <dgm:spPr/>
    </dgm:pt>
    <dgm:pt modelId="{04FD35A2-71F9-4EC8-97D1-56D1953A88FC}" type="pres">
      <dgm:prSet presAssocID="{49B20A23-DB2C-4FF8-B8CF-75FDB740210C}" presName="accent_1" presStyleCnt="0"/>
      <dgm:spPr/>
    </dgm:pt>
    <dgm:pt modelId="{77B93964-D429-4D13-B438-10C2D34D9D17}" type="pres">
      <dgm:prSet presAssocID="{49B20A23-DB2C-4FF8-B8CF-75FDB740210C}" presName="accentRepeatNode" presStyleLbl="solidFgAcc1" presStyleIdx="0" presStyleCnt="2"/>
      <dgm:spPr/>
    </dgm:pt>
    <dgm:pt modelId="{51406E0F-C14A-49EE-ADED-B91DB22DB3B4}" type="pres">
      <dgm:prSet presAssocID="{9BDFD513-8193-45DF-995D-C3B57AFB6304}" presName="text_2" presStyleLbl="node1" presStyleIdx="1" presStyleCnt="2">
        <dgm:presLayoutVars>
          <dgm:bulletEnabled val="1"/>
        </dgm:presLayoutVars>
      </dgm:prSet>
      <dgm:spPr/>
    </dgm:pt>
    <dgm:pt modelId="{36E25ECB-B769-4E42-B1D2-8D487B455864}" type="pres">
      <dgm:prSet presAssocID="{9BDFD513-8193-45DF-995D-C3B57AFB6304}" presName="accent_2" presStyleCnt="0"/>
      <dgm:spPr/>
    </dgm:pt>
    <dgm:pt modelId="{39A6BBCD-4853-4A42-AB4D-3319A0D6C3C0}" type="pres">
      <dgm:prSet presAssocID="{9BDFD513-8193-45DF-995D-C3B57AFB6304}" presName="accentRepeatNode" presStyleLbl="solidFgAcc1" presStyleIdx="1" presStyleCnt="2"/>
      <dgm:spPr/>
    </dgm:pt>
  </dgm:ptLst>
  <dgm:cxnLst>
    <dgm:cxn modelId="{3AEE4D0A-1EA4-4676-A7FB-9EF4BCD70A89}" type="presOf" srcId="{49B20A23-DB2C-4FF8-B8CF-75FDB740210C}" destId="{ED221199-F67A-4837-B2F3-A54780983BC6}" srcOrd="0" destOrd="0" presId="urn:microsoft.com/office/officeart/2008/layout/VerticalCurvedList"/>
    <dgm:cxn modelId="{71938A37-4759-408E-80D2-7AFE35CDC0D7}" srcId="{B0A3D9EB-7A3B-4941-BE8C-DE9FCF10BA17}" destId="{49B20A23-DB2C-4FF8-B8CF-75FDB740210C}" srcOrd="0" destOrd="0" parTransId="{B8E56A9A-98E6-4E3E-AF4D-2E077F18A30E}" sibTransId="{CAF7633F-82FB-4A6A-9BAA-D75E4357AD42}"/>
    <dgm:cxn modelId="{CE8CD838-A3F6-4444-9FBC-FAF5E66745A7}" type="presOf" srcId="{CAF7633F-82FB-4A6A-9BAA-D75E4357AD42}" destId="{C7A423BE-A025-478E-B2A2-43AAC1AAC56F}" srcOrd="0" destOrd="0" presId="urn:microsoft.com/office/officeart/2008/layout/VerticalCurvedList"/>
    <dgm:cxn modelId="{EA1AB98E-F948-462C-A269-B798843993CD}" type="presOf" srcId="{9BDFD513-8193-45DF-995D-C3B57AFB6304}" destId="{51406E0F-C14A-49EE-ADED-B91DB22DB3B4}" srcOrd="0" destOrd="0" presId="urn:microsoft.com/office/officeart/2008/layout/VerticalCurvedList"/>
    <dgm:cxn modelId="{272EA79C-81A7-4D32-A719-AE3D6E5843B6}" type="presOf" srcId="{B0A3D9EB-7A3B-4941-BE8C-DE9FCF10BA17}" destId="{B1E6BCB0-2D38-4B79-A8B5-82876E0EB436}" srcOrd="0" destOrd="0" presId="urn:microsoft.com/office/officeart/2008/layout/VerticalCurvedList"/>
    <dgm:cxn modelId="{07E9FABF-3DDD-4F37-9A50-4E75FDC8CF25}" srcId="{B0A3D9EB-7A3B-4941-BE8C-DE9FCF10BA17}" destId="{9BDFD513-8193-45DF-995D-C3B57AFB6304}" srcOrd="1" destOrd="0" parTransId="{AE75CC16-0910-4B24-BE09-B02DBE58A8E5}" sibTransId="{A7ECC883-F926-4B36-8641-1950D264E76A}"/>
    <dgm:cxn modelId="{D08CE148-F1F0-4862-A723-4C8D55F2952E}" type="presParOf" srcId="{B1E6BCB0-2D38-4B79-A8B5-82876E0EB436}" destId="{B0F7B9FE-7EB2-4AD0-B8A5-AE617A06B7BE}" srcOrd="0" destOrd="0" presId="urn:microsoft.com/office/officeart/2008/layout/VerticalCurvedList"/>
    <dgm:cxn modelId="{0313FFD7-99AF-4020-9AD0-DC346E7C6685}" type="presParOf" srcId="{B0F7B9FE-7EB2-4AD0-B8A5-AE617A06B7BE}" destId="{AC28CED0-F70C-44FD-87D2-C76C4E310729}" srcOrd="0" destOrd="0" presId="urn:microsoft.com/office/officeart/2008/layout/VerticalCurvedList"/>
    <dgm:cxn modelId="{C60D6922-9A7C-4E82-ADEE-A28C435CEF76}" type="presParOf" srcId="{AC28CED0-F70C-44FD-87D2-C76C4E310729}" destId="{5AAA34B5-0542-4FEA-B764-4F18A9AF288C}" srcOrd="0" destOrd="0" presId="urn:microsoft.com/office/officeart/2008/layout/VerticalCurvedList"/>
    <dgm:cxn modelId="{610DE308-16CF-4A9B-A057-185996EE6D9D}" type="presParOf" srcId="{AC28CED0-F70C-44FD-87D2-C76C4E310729}" destId="{C7A423BE-A025-478E-B2A2-43AAC1AAC56F}" srcOrd="1" destOrd="0" presId="urn:microsoft.com/office/officeart/2008/layout/VerticalCurvedList"/>
    <dgm:cxn modelId="{7F935A93-763E-40E1-82F0-FEB321270137}" type="presParOf" srcId="{AC28CED0-F70C-44FD-87D2-C76C4E310729}" destId="{512120CD-CBE9-493E-8840-A6FB630ACE46}" srcOrd="2" destOrd="0" presId="urn:microsoft.com/office/officeart/2008/layout/VerticalCurvedList"/>
    <dgm:cxn modelId="{39C10A03-07A5-4F33-A6CA-E86955EBCDF5}" type="presParOf" srcId="{AC28CED0-F70C-44FD-87D2-C76C4E310729}" destId="{6A293E6D-48C9-4E5A-94F6-CEE1B56B71B8}" srcOrd="3" destOrd="0" presId="urn:microsoft.com/office/officeart/2008/layout/VerticalCurvedList"/>
    <dgm:cxn modelId="{78D892FB-4F9D-4172-806D-14E865255CE6}" type="presParOf" srcId="{B0F7B9FE-7EB2-4AD0-B8A5-AE617A06B7BE}" destId="{ED221199-F67A-4837-B2F3-A54780983BC6}" srcOrd="1" destOrd="0" presId="urn:microsoft.com/office/officeart/2008/layout/VerticalCurvedList"/>
    <dgm:cxn modelId="{93B1062E-FB31-4320-BC72-1789B931480B}" type="presParOf" srcId="{B0F7B9FE-7EB2-4AD0-B8A5-AE617A06B7BE}" destId="{04FD35A2-71F9-4EC8-97D1-56D1953A88FC}" srcOrd="2" destOrd="0" presId="urn:microsoft.com/office/officeart/2008/layout/VerticalCurvedList"/>
    <dgm:cxn modelId="{CA750E58-4382-428D-899D-7D630E281CA2}" type="presParOf" srcId="{04FD35A2-71F9-4EC8-97D1-56D1953A88FC}" destId="{77B93964-D429-4D13-B438-10C2D34D9D17}" srcOrd="0" destOrd="0" presId="urn:microsoft.com/office/officeart/2008/layout/VerticalCurvedList"/>
    <dgm:cxn modelId="{00DA3FC3-3C6B-4BE8-97E6-65608DF061BF}" type="presParOf" srcId="{B0F7B9FE-7EB2-4AD0-B8A5-AE617A06B7BE}" destId="{51406E0F-C14A-49EE-ADED-B91DB22DB3B4}" srcOrd="3" destOrd="0" presId="urn:microsoft.com/office/officeart/2008/layout/VerticalCurvedList"/>
    <dgm:cxn modelId="{D202B331-15BA-409E-AA2D-8B42967D62FC}" type="presParOf" srcId="{B0F7B9FE-7EB2-4AD0-B8A5-AE617A06B7BE}" destId="{36E25ECB-B769-4E42-B1D2-8D487B455864}" srcOrd="4" destOrd="0" presId="urn:microsoft.com/office/officeart/2008/layout/VerticalCurvedList"/>
    <dgm:cxn modelId="{7C975987-18A0-430F-9D48-66ACDC073E3D}" type="presParOf" srcId="{36E25ECB-B769-4E42-B1D2-8D487B455864}" destId="{39A6BBCD-4853-4A42-AB4D-3319A0D6C3C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34D429-9BA4-4A89-B936-4AA44B5ED82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9909722A-149A-46FD-9DE6-36344ACA50FC}">
      <dgm:prSet phldrT="[Metin]"/>
      <dgm:spPr/>
      <dgm:t>
        <a:bodyPr/>
        <a:lstStyle/>
        <a:p>
          <a:r>
            <a:rPr lang="tr-TR" dirty="0"/>
            <a:t>Olay (Doğal durum)(</a:t>
          </a:r>
          <a:r>
            <a:rPr lang="tr-TR" dirty="0" err="1"/>
            <a:t>Event</a:t>
          </a:r>
          <a:r>
            <a:rPr lang="tr-TR" dirty="0"/>
            <a:t>)</a:t>
          </a:r>
          <a:endParaRPr lang="en-US" dirty="0"/>
        </a:p>
      </dgm:t>
    </dgm:pt>
    <dgm:pt modelId="{3FDD7EBE-9CCF-43F5-B0A0-F8692E2DA464}" type="parTrans" cxnId="{8C32DE52-B3DB-4F28-8569-D8DE4491F864}">
      <dgm:prSet/>
      <dgm:spPr/>
      <dgm:t>
        <a:bodyPr/>
        <a:lstStyle/>
        <a:p>
          <a:endParaRPr lang="en-US"/>
        </a:p>
      </dgm:t>
    </dgm:pt>
    <dgm:pt modelId="{92025656-E5DA-4C78-A3CB-742548F4208A}" type="sibTrans" cxnId="{8C32DE52-B3DB-4F28-8569-D8DE4491F864}">
      <dgm:prSet/>
      <dgm:spPr/>
      <dgm:t>
        <a:bodyPr/>
        <a:lstStyle/>
        <a:p>
          <a:endParaRPr lang="en-US"/>
        </a:p>
      </dgm:t>
    </dgm:pt>
    <dgm:pt modelId="{23D008D6-A0ED-4683-A31C-5C4A8B1013FB}" type="pres">
      <dgm:prSet presAssocID="{5934D429-9BA4-4A89-B936-4AA44B5ED824}" presName="Name0" presStyleCnt="0">
        <dgm:presLayoutVars>
          <dgm:chMax val="7"/>
          <dgm:chPref val="7"/>
          <dgm:dir/>
        </dgm:presLayoutVars>
      </dgm:prSet>
      <dgm:spPr/>
    </dgm:pt>
    <dgm:pt modelId="{CAA526B5-0F30-4541-8924-5148069AB927}" type="pres">
      <dgm:prSet presAssocID="{5934D429-9BA4-4A89-B936-4AA44B5ED824}" presName="Name1" presStyleCnt="0"/>
      <dgm:spPr/>
    </dgm:pt>
    <dgm:pt modelId="{B53D5748-7F57-4D5B-9EAD-9148898B8910}" type="pres">
      <dgm:prSet presAssocID="{5934D429-9BA4-4A89-B936-4AA44B5ED824}" presName="cycle" presStyleCnt="0"/>
      <dgm:spPr/>
    </dgm:pt>
    <dgm:pt modelId="{FFB2258E-5592-4A48-B80F-E88571248E7D}" type="pres">
      <dgm:prSet presAssocID="{5934D429-9BA4-4A89-B936-4AA44B5ED824}" presName="srcNode" presStyleLbl="node1" presStyleIdx="0" presStyleCnt="1"/>
      <dgm:spPr/>
    </dgm:pt>
    <dgm:pt modelId="{82F6CF10-9184-47FD-84D6-F2B1A7777622}" type="pres">
      <dgm:prSet presAssocID="{5934D429-9BA4-4A89-B936-4AA44B5ED824}" presName="conn" presStyleLbl="parChTrans1D2" presStyleIdx="0" presStyleCnt="1"/>
      <dgm:spPr/>
    </dgm:pt>
    <dgm:pt modelId="{12990BB5-F3BC-4E76-9F90-FA6EF4E48B50}" type="pres">
      <dgm:prSet presAssocID="{5934D429-9BA4-4A89-B936-4AA44B5ED824}" presName="extraNode" presStyleLbl="node1" presStyleIdx="0" presStyleCnt="1"/>
      <dgm:spPr/>
    </dgm:pt>
    <dgm:pt modelId="{1AC8915A-3367-40FC-9ADC-10E66D86286E}" type="pres">
      <dgm:prSet presAssocID="{5934D429-9BA4-4A89-B936-4AA44B5ED824}" presName="dstNode" presStyleLbl="node1" presStyleIdx="0" presStyleCnt="1"/>
      <dgm:spPr/>
    </dgm:pt>
    <dgm:pt modelId="{D4F5D967-987E-471F-973F-695037DD95EB}" type="pres">
      <dgm:prSet presAssocID="{9909722A-149A-46FD-9DE6-36344ACA50FC}" presName="text_1" presStyleLbl="node1" presStyleIdx="0" presStyleCnt="1">
        <dgm:presLayoutVars>
          <dgm:bulletEnabled val="1"/>
        </dgm:presLayoutVars>
      </dgm:prSet>
      <dgm:spPr/>
    </dgm:pt>
    <dgm:pt modelId="{019CAF07-EC24-461C-A78E-CEA3112EF434}" type="pres">
      <dgm:prSet presAssocID="{9909722A-149A-46FD-9DE6-36344ACA50FC}" presName="accent_1" presStyleCnt="0"/>
      <dgm:spPr/>
    </dgm:pt>
    <dgm:pt modelId="{7035A6EA-C403-41A4-B587-43E8D9E55F87}" type="pres">
      <dgm:prSet presAssocID="{9909722A-149A-46FD-9DE6-36344ACA50FC}" presName="accentRepeatNode" presStyleLbl="solidFgAcc1" presStyleIdx="0" presStyleCnt="1"/>
      <dgm:spPr/>
    </dgm:pt>
  </dgm:ptLst>
  <dgm:cxnLst>
    <dgm:cxn modelId="{8C32DE52-B3DB-4F28-8569-D8DE4491F864}" srcId="{5934D429-9BA4-4A89-B936-4AA44B5ED824}" destId="{9909722A-149A-46FD-9DE6-36344ACA50FC}" srcOrd="0" destOrd="0" parTransId="{3FDD7EBE-9CCF-43F5-B0A0-F8692E2DA464}" sibTransId="{92025656-E5DA-4C78-A3CB-742548F4208A}"/>
    <dgm:cxn modelId="{0E7A2573-FB84-412B-9A16-12C75BC87F06}" type="presOf" srcId="{9909722A-149A-46FD-9DE6-36344ACA50FC}" destId="{D4F5D967-987E-471F-973F-695037DD95EB}" srcOrd="0" destOrd="0" presId="urn:microsoft.com/office/officeart/2008/layout/VerticalCurvedList"/>
    <dgm:cxn modelId="{7CDC0586-84C9-4DB5-B961-7468F62AA348}" type="presOf" srcId="{92025656-E5DA-4C78-A3CB-742548F4208A}" destId="{82F6CF10-9184-47FD-84D6-F2B1A7777622}" srcOrd="0" destOrd="0" presId="urn:microsoft.com/office/officeart/2008/layout/VerticalCurvedList"/>
    <dgm:cxn modelId="{2CAA08FD-DB7F-423A-A869-819ACA0D8E79}" type="presOf" srcId="{5934D429-9BA4-4A89-B936-4AA44B5ED824}" destId="{23D008D6-A0ED-4683-A31C-5C4A8B1013FB}" srcOrd="0" destOrd="0" presId="urn:microsoft.com/office/officeart/2008/layout/VerticalCurvedList"/>
    <dgm:cxn modelId="{0D16E392-FE57-4A0F-9DC3-2E864DEF4D2B}" type="presParOf" srcId="{23D008D6-A0ED-4683-A31C-5C4A8B1013FB}" destId="{CAA526B5-0F30-4541-8924-5148069AB927}" srcOrd="0" destOrd="0" presId="urn:microsoft.com/office/officeart/2008/layout/VerticalCurvedList"/>
    <dgm:cxn modelId="{1713881A-845C-458C-A859-DDBD17D1C65F}" type="presParOf" srcId="{CAA526B5-0F30-4541-8924-5148069AB927}" destId="{B53D5748-7F57-4D5B-9EAD-9148898B8910}" srcOrd="0" destOrd="0" presId="urn:microsoft.com/office/officeart/2008/layout/VerticalCurvedList"/>
    <dgm:cxn modelId="{D304829F-B9A5-440F-9116-66E80BF735FA}" type="presParOf" srcId="{B53D5748-7F57-4D5B-9EAD-9148898B8910}" destId="{FFB2258E-5592-4A48-B80F-E88571248E7D}" srcOrd="0" destOrd="0" presId="urn:microsoft.com/office/officeart/2008/layout/VerticalCurvedList"/>
    <dgm:cxn modelId="{B1A17A86-8BBA-4596-8267-776EC3652820}" type="presParOf" srcId="{B53D5748-7F57-4D5B-9EAD-9148898B8910}" destId="{82F6CF10-9184-47FD-84D6-F2B1A7777622}" srcOrd="1" destOrd="0" presId="urn:microsoft.com/office/officeart/2008/layout/VerticalCurvedList"/>
    <dgm:cxn modelId="{B766BE3F-9F31-4012-AA71-1CF252AE7451}" type="presParOf" srcId="{B53D5748-7F57-4D5B-9EAD-9148898B8910}" destId="{12990BB5-F3BC-4E76-9F90-FA6EF4E48B50}" srcOrd="2" destOrd="0" presId="urn:microsoft.com/office/officeart/2008/layout/VerticalCurvedList"/>
    <dgm:cxn modelId="{4DF2AFFB-B3AE-4CD4-A594-4634A8EC27D7}" type="presParOf" srcId="{B53D5748-7F57-4D5B-9EAD-9148898B8910}" destId="{1AC8915A-3367-40FC-9ADC-10E66D86286E}" srcOrd="3" destOrd="0" presId="urn:microsoft.com/office/officeart/2008/layout/VerticalCurvedList"/>
    <dgm:cxn modelId="{40EB698B-9203-4974-9D74-7B8698B2782F}" type="presParOf" srcId="{CAA526B5-0F30-4541-8924-5148069AB927}" destId="{D4F5D967-987E-471F-973F-695037DD95EB}" srcOrd="1" destOrd="0" presId="urn:microsoft.com/office/officeart/2008/layout/VerticalCurvedList"/>
    <dgm:cxn modelId="{CE2DCA92-5728-4850-B96B-66BB41C7A599}" type="presParOf" srcId="{CAA526B5-0F30-4541-8924-5148069AB927}" destId="{019CAF07-EC24-461C-A78E-CEA3112EF434}" srcOrd="2" destOrd="0" presId="urn:microsoft.com/office/officeart/2008/layout/VerticalCurvedList"/>
    <dgm:cxn modelId="{65BA22A0-401F-46A9-A194-7BF10BD92A87}" type="presParOf" srcId="{019CAF07-EC24-461C-A78E-CEA3112EF434}" destId="{7035A6EA-C403-41A4-B587-43E8D9E55F87}"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423BE-A025-478E-B2A2-43AAC1AAC56F}">
      <dsp:nvSpPr>
        <dsp:cNvPr id="0" name=""/>
        <dsp:cNvSpPr/>
      </dsp:nvSpPr>
      <dsp:spPr>
        <a:xfrm>
          <a:off x="-1458199" y="-228336"/>
          <a:ext cx="1752817" cy="1752817"/>
        </a:xfrm>
        <a:prstGeom prst="blockArc">
          <a:avLst>
            <a:gd name="adj1" fmla="val 18900000"/>
            <a:gd name="adj2" fmla="val 2700000"/>
            <a:gd name="adj3" fmla="val 1232"/>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221199-F67A-4837-B2F3-A54780983BC6}">
      <dsp:nvSpPr>
        <dsp:cNvPr id="0" name=""/>
        <dsp:cNvSpPr/>
      </dsp:nvSpPr>
      <dsp:spPr>
        <a:xfrm>
          <a:off x="238263" y="185167"/>
          <a:ext cx="4867467" cy="3702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3912" tIns="48260" rIns="48260" bIns="48260" numCol="1" spcCol="1270" anchor="ctr" anchorCtr="0">
          <a:noAutofit/>
        </a:bodyPr>
        <a:lstStyle/>
        <a:p>
          <a:pPr marL="0" lvl="0" indent="0" algn="l" defTabSz="844550">
            <a:lnSpc>
              <a:spcPct val="90000"/>
            </a:lnSpc>
            <a:spcBef>
              <a:spcPct val="0"/>
            </a:spcBef>
            <a:spcAft>
              <a:spcPct val="35000"/>
            </a:spcAft>
            <a:buNone/>
          </a:pPr>
          <a:r>
            <a:rPr lang="tr-TR" sz="1900" kern="1200" dirty="0"/>
            <a:t>Davranış Biçimi (</a:t>
          </a:r>
          <a:r>
            <a:rPr lang="tr-TR" sz="1900" kern="1200" dirty="0" err="1"/>
            <a:t>Acts</a:t>
          </a:r>
          <a:r>
            <a:rPr lang="tr-TR" sz="1900" kern="1200" dirty="0"/>
            <a:t>)</a:t>
          </a:r>
          <a:endParaRPr lang="en-US" sz="1900" kern="1200" dirty="0"/>
        </a:p>
      </dsp:txBody>
      <dsp:txXfrm>
        <a:off x="238263" y="185167"/>
        <a:ext cx="4867467" cy="370282"/>
      </dsp:txXfrm>
    </dsp:sp>
    <dsp:sp modelId="{77B93964-D429-4D13-B438-10C2D34D9D17}">
      <dsp:nvSpPr>
        <dsp:cNvPr id="0" name=""/>
        <dsp:cNvSpPr/>
      </dsp:nvSpPr>
      <dsp:spPr>
        <a:xfrm>
          <a:off x="6837" y="138881"/>
          <a:ext cx="462853" cy="462853"/>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406E0F-C14A-49EE-ADED-B91DB22DB3B4}">
      <dsp:nvSpPr>
        <dsp:cNvPr id="0" name=""/>
        <dsp:cNvSpPr/>
      </dsp:nvSpPr>
      <dsp:spPr>
        <a:xfrm>
          <a:off x="238263" y="740694"/>
          <a:ext cx="4867467" cy="3702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3912" tIns="48260" rIns="48260" bIns="48260" numCol="1" spcCol="1270" anchor="ctr" anchorCtr="0">
          <a:noAutofit/>
        </a:bodyPr>
        <a:lstStyle/>
        <a:p>
          <a:pPr marL="0" lvl="0" indent="0" algn="l" defTabSz="844550">
            <a:lnSpc>
              <a:spcPct val="90000"/>
            </a:lnSpc>
            <a:spcBef>
              <a:spcPct val="0"/>
            </a:spcBef>
            <a:spcAft>
              <a:spcPct val="35000"/>
            </a:spcAft>
            <a:buNone/>
          </a:pPr>
          <a:r>
            <a:rPr lang="tr-TR" sz="1900" kern="1200" dirty="0"/>
            <a:t>Sonucu (Çıktısı) (</a:t>
          </a:r>
          <a:r>
            <a:rPr lang="tr-TR" sz="1900" kern="1200" dirty="0" err="1"/>
            <a:t>Outcomes</a:t>
          </a:r>
          <a:r>
            <a:rPr lang="tr-TR" sz="1900" kern="1200" dirty="0"/>
            <a:t>)</a:t>
          </a:r>
          <a:endParaRPr lang="en-US" sz="1900" kern="1200" dirty="0"/>
        </a:p>
      </dsp:txBody>
      <dsp:txXfrm>
        <a:off x="238263" y="740694"/>
        <a:ext cx="4867467" cy="370282"/>
      </dsp:txXfrm>
    </dsp:sp>
    <dsp:sp modelId="{39A6BBCD-4853-4A42-AB4D-3319A0D6C3C0}">
      <dsp:nvSpPr>
        <dsp:cNvPr id="0" name=""/>
        <dsp:cNvSpPr/>
      </dsp:nvSpPr>
      <dsp:spPr>
        <a:xfrm>
          <a:off x="6837" y="694409"/>
          <a:ext cx="462853" cy="462853"/>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6CF10-9184-47FD-84D6-F2B1A7777622}">
      <dsp:nvSpPr>
        <dsp:cNvPr id="0" name=""/>
        <dsp:cNvSpPr/>
      </dsp:nvSpPr>
      <dsp:spPr>
        <a:xfrm>
          <a:off x="-821901" y="-141639"/>
          <a:ext cx="1075366" cy="1075366"/>
        </a:xfrm>
        <a:prstGeom prst="blockArc">
          <a:avLst>
            <a:gd name="adj1" fmla="val 18900000"/>
            <a:gd name="adj2" fmla="val 2700000"/>
            <a:gd name="adj3" fmla="val 2009"/>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F5D967-987E-471F-973F-695037DD95EB}">
      <dsp:nvSpPr>
        <dsp:cNvPr id="0" name=""/>
        <dsp:cNvSpPr/>
      </dsp:nvSpPr>
      <dsp:spPr>
        <a:xfrm>
          <a:off x="244754" y="200240"/>
          <a:ext cx="5851245" cy="3916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4360" tIns="50800" rIns="50800" bIns="50800" numCol="1" spcCol="1270" anchor="ctr" anchorCtr="0">
          <a:noAutofit/>
        </a:bodyPr>
        <a:lstStyle/>
        <a:p>
          <a:pPr marL="0" lvl="0" indent="0" algn="l" defTabSz="889000">
            <a:lnSpc>
              <a:spcPct val="90000"/>
            </a:lnSpc>
            <a:spcBef>
              <a:spcPct val="0"/>
            </a:spcBef>
            <a:spcAft>
              <a:spcPct val="35000"/>
            </a:spcAft>
            <a:buNone/>
          </a:pPr>
          <a:r>
            <a:rPr lang="tr-TR" sz="2000" kern="1200" dirty="0"/>
            <a:t>Olay (Doğal durum)(</a:t>
          </a:r>
          <a:r>
            <a:rPr lang="tr-TR" sz="2000" kern="1200" dirty="0" err="1"/>
            <a:t>Event</a:t>
          </a:r>
          <a:r>
            <a:rPr lang="tr-TR" sz="2000" kern="1200" dirty="0"/>
            <a:t>)</a:t>
          </a:r>
          <a:endParaRPr lang="en-US" sz="2000" kern="1200" dirty="0"/>
        </a:p>
      </dsp:txBody>
      <dsp:txXfrm>
        <a:off x="244754" y="200240"/>
        <a:ext cx="5851245" cy="391606"/>
      </dsp:txXfrm>
    </dsp:sp>
    <dsp:sp modelId="{7035A6EA-C403-41A4-B587-43E8D9E55F87}">
      <dsp:nvSpPr>
        <dsp:cNvPr id="0" name=""/>
        <dsp:cNvSpPr/>
      </dsp:nvSpPr>
      <dsp:spPr>
        <a:xfrm>
          <a:off x="0" y="151289"/>
          <a:ext cx="489508" cy="489508"/>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990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DEF471FA-E1C2-4D14-A76A-3E2450DA26EA}" type="datetimeFigureOut">
              <a:rPr lang="tr-TR" smtClean="0"/>
              <a:pPr/>
              <a:t>11.01.2023</a:t>
            </a:fld>
            <a:endParaRPr lang="tr-TR"/>
          </a:p>
        </p:txBody>
      </p:sp>
      <p:sp>
        <p:nvSpPr>
          <p:cNvPr id="4" name="3 Slayt Görüntüsü Yer Tutucusu"/>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1009F683-7E24-49B7-800E-8B34ED626C33}" type="slidenum">
              <a:rPr lang="tr-TR" smtClean="0"/>
              <a:pPr/>
              <a:t>‹#›</a:t>
            </a:fld>
            <a:endParaRPr lang="tr-TR"/>
          </a:p>
        </p:txBody>
      </p:sp>
    </p:spTree>
    <p:extLst>
      <p:ext uri="{BB962C8B-B14F-4D97-AF65-F5344CB8AC3E}">
        <p14:creationId xmlns:p14="http://schemas.microsoft.com/office/powerpoint/2010/main" val="2990132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1009F683-7E24-49B7-800E-8B34ED626C33}" type="slidenum">
              <a:rPr lang="tr-TR" smtClean="0"/>
              <a:pPr/>
              <a:t>1</a:t>
            </a:fld>
            <a:endParaRPr lang="tr-TR"/>
          </a:p>
        </p:txBody>
      </p:sp>
    </p:spTree>
    <p:extLst>
      <p:ext uri="{BB962C8B-B14F-4D97-AF65-F5344CB8AC3E}">
        <p14:creationId xmlns:p14="http://schemas.microsoft.com/office/powerpoint/2010/main" val="2429967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a:t>
            </a:fld>
            <a:endParaRPr lang="tr-T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a:t>
            </a:fld>
            <a:endParaRPr lang="tr-T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a:t>
            </a:fld>
            <a:endParaRPr lang="tr-T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a:t>
            </a:fld>
            <a:endParaRPr lang="tr-T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6</a:t>
            </a:fld>
            <a:endParaRPr 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7</a:t>
            </a:fld>
            <a:endParaRPr lang="tr-T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8</a:t>
            </a:fld>
            <a:endParaRPr lang="tr-T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9</a:t>
            </a:fld>
            <a:endParaRPr lang="tr-T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10</a:t>
            </a:fld>
            <a:endParaRPr lang="tr-T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11</a:t>
            </a:fld>
            <a:endParaRPr lang="tr-T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12</a:t>
            </a:fld>
            <a:endParaRPr lang="tr-T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13</a:t>
            </a:fld>
            <a:endParaRPr lang="tr-T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14</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15</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16</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17</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18</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19</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20</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21</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22</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23</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24</a:t>
            </a:fld>
            <a:endParaRPr lang="tr-T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25</a:t>
            </a:fld>
            <a:endParaRPr lang="tr-T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26</a:t>
            </a:fld>
            <a:endParaRPr lang="tr-T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27</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28</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29</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30</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1009F683-7E24-49B7-800E-8B34ED626C33}" type="slidenum">
              <a:rPr lang="tr-TR" smtClean="0"/>
              <a:pPr/>
              <a:t>31</a:t>
            </a:fld>
            <a:endParaRPr lang="tr-TR"/>
          </a:p>
        </p:txBody>
      </p:sp>
    </p:spTree>
    <p:extLst>
      <p:ext uri="{BB962C8B-B14F-4D97-AF65-F5344CB8AC3E}">
        <p14:creationId xmlns:p14="http://schemas.microsoft.com/office/powerpoint/2010/main" val="12853817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45</a:t>
            </a:fld>
            <a:endParaRPr lang="tr-T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fld id="{603F44C8-14E1-4A32-A663-547971E0E4CA}" type="slidenum">
              <a:rPr lang="en-US" sz="1200" b="0" smtClean="0"/>
              <a:pPr/>
              <a:t>52</a:t>
            </a:fld>
            <a:endParaRPr lang="en-US" sz="1200" b="0"/>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tr-TR" b="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F250EBB8-C065-4DCB-8C4D-DF1FDEB491E5}"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3EF1ED87-1D38-4997-B061-E30771C4BBD6}"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8E2BC16D-F1F5-4EE3-9C90-7A7877B14F1E}"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B1E70593-5BCA-432C-9FF6-F3B362A8A272}"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3DFD1058-551C-43D7-9192-8D3A2BBE58EE}" type="datetime1">
              <a:rPr lang="tr-TR" smtClean="0"/>
              <a:t>11.01.2023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480A77FD-5A24-4604-8787-B5F7358B8D5A}" type="datetime1">
              <a:rPr lang="tr-TR" smtClean="0"/>
              <a:t>11.01.2023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BDF82B3-4138-4562-8529-1582595D76CD}" type="datetime1">
              <a:rPr lang="tr-TR" smtClean="0"/>
              <a:t>11.01.2023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141BDFCA-8F48-4642-A017-F899E339A038}"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BF77D2B8-DF4C-46EE-8A1A-8FB110B287E0}"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71EE5874-D6F6-4814-98B6-BAC4362733F8}"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EB284FCE-0CC2-47A4-A254-AD6ECC1AE519}"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endParaRPr lang="tr-TR"/>
          </a:p>
        </p:txBody>
      </p:sp>
      <p:sp>
        <p:nvSpPr>
          <p:cNvPr id="3" name="Table Placeholder 2"/>
          <p:cNvSpPr>
            <a:spLocks noGrp="1"/>
          </p:cNvSpPr>
          <p:nvPr>
            <p:ph type="tbl" idx="1"/>
          </p:nvPr>
        </p:nvSpPr>
        <p:spPr>
          <a:xfrm>
            <a:off x="457200" y="1981200"/>
            <a:ext cx="8229600" cy="3886200"/>
          </a:xfrm>
        </p:spPr>
        <p:txBody>
          <a:bodyPr/>
          <a:lstStyle/>
          <a:p>
            <a:endParaRPr lang="tr-TR"/>
          </a:p>
        </p:txBody>
      </p:sp>
      <p:sp>
        <p:nvSpPr>
          <p:cNvPr id="4" name="Footer Placeholder 3"/>
          <p:cNvSpPr>
            <a:spLocks noGrp="1"/>
          </p:cNvSpPr>
          <p:nvPr>
            <p:ph type="ftr" sz="quarter" idx="10"/>
          </p:nvPr>
        </p:nvSpPr>
        <p:spPr>
          <a:xfrm>
            <a:off x="3124200" y="6248400"/>
            <a:ext cx="2895600" cy="457200"/>
          </a:xfrm>
        </p:spPr>
        <p:txBody>
          <a:bodyPr/>
          <a:lstStyle>
            <a:lvl1pPr>
              <a:defRPr/>
            </a:lvl1pPr>
          </a:lstStyle>
          <a:p>
            <a:endParaRPr lang="tr-TR"/>
          </a:p>
        </p:txBody>
      </p:sp>
      <p:sp>
        <p:nvSpPr>
          <p:cNvPr id="5" name="Slide Number Placeholder 4"/>
          <p:cNvSpPr>
            <a:spLocks noGrp="1"/>
          </p:cNvSpPr>
          <p:nvPr>
            <p:ph type="sldNum" sz="quarter" idx="11"/>
          </p:nvPr>
        </p:nvSpPr>
        <p:spPr>
          <a:xfrm>
            <a:off x="6553200" y="6248400"/>
            <a:ext cx="2133600" cy="457200"/>
          </a:xfrm>
        </p:spPr>
        <p:txBody>
          <a:bodyPr/>
          <a:lstStyle>
            <a:lvl1pPr>
              <a:defRPr/>
            </a:lvl1pPr>
          </a:lstStyle>
          <a:p>
            <a:fld id="{A0487FC0-CBD8-42F5-9646-F8E6F7CACBBF}" type="slidenum">
              <a:rPr lang="tr-TR"/>
              <a:pPr/>
              <a:t>‹#›</a:t>
            </a:fld>
            <a:endParaRPr lang="tr-TR"/>
          </a:p>
        </p:txBody>
      </p:sp>
      <p:sp>
        <p:nvSpPr>
          <p:cNvPr id="6" name="Date Placeholder 5"/>
          <p:cNvSpPr>
            <a:spLocks noGrp="1"/>
          </p:cNvSpPr>
          <p:nvPr>
            <p:ph type="dt" sz="half" idx="12"/>
          </p:nvPr>
        </p:nvSpPr>
        <p:spPr>
          <a:xfrm>
            <a:off x="457200" y="6245225"/>
            <a:ext cx="2133600" cy="476250"/>
          </a:xfrm>
        </p:spPr>
        <p:txBody>
          <a:bodyPr/>
          <a:lstStyle>
            <a:lvl1pPr>
              <a:defRPr/>
            </a:lvl1pPr>
          </a:lstStyle>
          <a:p>
            <a:endParaRPr lang="tr-TR"/>
          </a:p>
        </p:txBody>
      </p:sp>
    </p:spTree>
    <p:extLst>
      <p:ext uri="{BB962C8B-B14F-4D97-AF65-F5344CB8AC3E}">
        <p14:creationId xmlns:p14="http://schemas.microsoft.com/office/powerpoint/2010/main" val="3281455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48AAB-664D-4F70-9515-1B19D21B8A7D}" type="datetime1">
              <a:rPr lang="tr-TR" smtClean="0"/>
              <a:t>11.01.2023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9F6D1-D1FA-4D49-BED0-40363AEE008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etc.usf.edu/clipart/4700/4789/stool_1_md.gi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23528" y="332656"/>
            <a:ext cx="8532472" cy="6228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 name="1 Başlık"/>
          <p:cNvSpPr>
            <a:spLocks noGrp="1"/>
          </p:cNvSpPr>
          <p:nvPr>
            <p:ph type="ctrTitle"/>
          </p:nvPr>
        </p:nvSpPr>
        <p:spPr>
          <a:xfrm>
            <a:off x="683568" y="1484784"/>
            <a:ext cx="7746084" cy="1515589"/>
          </a:xfrm>
          <a:solidFill>
            <a:schemeClr val="accent2">
              <a:lumMod val="75000"/>
            </a:schemeClr>
          </a:solidFill>
          <a:ln>
            <a:noFill/>
          </a:ln>
        </p:spPr>
        <p:style>
          <a:lnRef idx="0">
            <a:scrgbClr r="0" g="0" b="0"/>
          </a:lnRef>
          <a:fillRef idx="1001">
            <a:schemeClr val="dk2"/>
          </a:fillRef>
          <a:effectRef idx="0">
            <a:scrgbClr r="0" g="0" b="0"/>
          </a:effectRef>
          <a:fontRef idx="major"/>
        </p:style>
        <p:txBody>
          <a:bodyPr>
            <a:normAutofit/>
          </a:bodyPr>
          <a:lstStyle/>
          <a:p>
            <a:r>
              <a:rPr lang="tr-TR" sz="3600" dirty="0">
                <a:solidFill>
                  <a:schemeClr val="bg1"/>
                </a:solidFill>
                <a:latin typeface="Californian FB" pitchFamily="18" charset="0"/>
              </a:rPr>
              <a:t>END5840</a:t>
            </a:r>
            <a:br>
              <a:rPr lang="tr-TR" sz="3600" dirty="0">
                <a:solidFill>
                  <a:schemeClr val="bg1"/>
                </a:solidFill>
                <a:latin typeface="Californian FB" pitchFamily="18" charset="0"/>
              </a:rPr>
            </a:br>
            <a:r>
              <a:rPr lang="tr-TR" sz="3600" dirty="0">
                <a:solidFill>
                  <a:schemeClr val="bg1"/>
                </a:solidFill>
                <a:latin typeface="Californian FB" pitchFamily="18" charset="0"/>
              </a:rPr>
              <a:t>Ders  Notu I</a:t>
            </a:r>
          </a:p>
        </p:txBody>
      </p:sp>
      <p:sp>
        <p:nvSpPr>
          <p:cNvPr id="3" name="2 Alt Başlık"/>
          <p:cNvSpPr>
            <a:spLocks noGrp="1"/>
          </p:cNvSpPr>
          <p:nvPr>
            <p:ph type="subTitle" idx="1"/>
          </p:nvPr>
        </p:nvSpPr>
        <p:spPr>
          <a:xfrm>
            <a:off x="1357290" y="3214686"/>
            <a:ext cx="6400800" cy="2950618"/>
          </a:xfrm>
        </p:spPr>
        <p:txBody>
          <a:bodyPr>
            <a:noAutofit/>
          </a:bodyPr>
          <a:lstStyle/>
          <a:p>
            <a:endParaRPr lang="tr-TR" sz="2000" b="1" dirty="0">
              <a:solidFill>
                <a:schemeClr val="tx1"/>
              </a:solidFill>
              <a:latin typeface="Californian FB" pitchFamily="18" charset="0"/>
            </a:endParaRPr>
          </a:p>
          <a:p>
            <a:r>
              <a:rPr lang="tr-TR" sz="2000" b="1" dirty="0">
                <a:solidFill>
                  <a:schemeClr val="tx1"/>
                </a:solidFill>
                <a:latin typeface="Californian FB" pitchFamily="18" charset="0"/>
              </a:rPr>
              <a:t>Endüstri Mühendisliği Bölümü, </a:t>
            </a:r>
          </a:p>
          <a:p>
            <a:r>
              <a:rPr lang="tr-TR" sz="2000" b="1" dirty="0">
                <a:solidFill>
                  <a:schemeClr val="tx1"/>
                </a:solidFill>
                <a:latin typeface="Californian FB" pitchFamily="18" charset="0"/>
              </a:rPr>
              <a:t>Yıldız Teknik Üniversitesi, İstanbul</a:t>
            </a:r>
          </a:p>
          <a:p>
            <a:r>
              <a:rPr lang="tr-TR" sz="2000" b="1" dirty="0">
                <a:solidFill>
                  <a:schemeClr val="tx1"/>
                </a:solidFill>
                <a:latin typeface="Californian FB" pitchFamily="18" charset="0"/>
              </a:rPr>
              <a:t>KARAR ANALİZİ</a:t>
            </a:r>
          </a:p>
          <a:p>
            <a:endParaRPr lang="tr-TR" sz="2000" b="1" dirty="0">
              <a:solidFill>
                <a:schemeClr val="tx1"/>
              </a:solidFill>
              <a:latin typeface="Californian FB" pitchFamily="18" charset="0"/>
            </a:endParaRPr>
          </a:p>
          <a:p>
            <a:endParaRPr lang="tr-TR" sz="2000" dirty="0">
              <a:latin typeface="Californian FB" pitchFamily="18" charset="0"/>
            </a:endParaRPr>
          </a:p>
          <a:p>
            <a:endParaRPr lang="tr-TR" sz="2000" dirty="0">
              <a:latin typeface="Californian FB" pitchFamily="18" charset="0"/>
            </a:endParaRPr>
          </a:p>
        </p:txBody>
      </p:sp>
      <p:sp>
        <p:nvSpPr>
          <p:cNvPr id="4" name="3 Dikdörtgen"/>
          <p:cNvSpPr/>
          <p:nvPr/>
        </p:nvSpPr>
        <p:spPr>
          <a:xfrm>
            <a:off x="0" y="-2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5 Dikdörtgen"/>
          <p:cNvSpPr/>
          <p:nvPr/>
        </p:nvSpPr>
        <p:spPr>
          <a:xfrm>
            <a:off x="-1588" y="656138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dirty="0">
              <a:latin typeface="Californian FB"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68969"/>
            <a:ext cx="8229600" cy="1143000"/>
          </a:xfrm>
        </p:spPr>
        <p:txBody>
          <a:bodyPr/>
          <a:lstStyle/>
          <a:p>
            <a:pPr algn="l"/>
            <a:r>
              <a:rPr lang="tr-TR" dirty="0">
                <a:latin typeface="+mn-lt"/>
              </a:rPr>
              <a:t>Daha iyi karar verme ihtiyacı</a:t>
            </a:r>
          </a:p>
        </p:txBody>
      </p:sp>
      <p:sp>
        <p:nvSpPr>
          <p:cNvPr id="11" name="Content Placeholder 10"/>
          <p:cNvSpPr>
            <a:spLocks noGrp="1"/>
          </p:cNvSpPr>
          <p:nvPr>
            <p:ph idx="1"/>
          </p:nvPr>
        </p:nvSpPr>
        <p:spPr/>
        <p:txBody>
          <a:bodyPr>
            <a:normAutofit fontScale="77500" lnSpcReduction="20000"/>
          </a:bodyPr>
          <a:lstStyle/>
          <a:p>
            <a:r>
              <a:rPr lang="tr-TR" dirty="0"/>
              <a:t>Klasik anlamda düşünüldüğünde, iyi kararlar verebilmek için deneyim öne çıkmaktadır. Öte yandan; </a:t>
            </a:r>
          </a:p>
          <a:p>
            <a:r>
              <a:rPr lang="tr-TR" dirty="0"/>
              <a:t>son derece karmaşık bir yapıya dönüşmüş, </a:t>
            </a:r>
          </a:p>
          <a:p>
            <a:r>
              <a:rPr lang="tr-TR" dirty="0"/>
              <a:t>rekabetin yoğun olduğu, </a:t>
            </a:r>
          </a:p>
          <a:p>
            <a:r>
              <a:rPr lang="tr-TR" dirty="0"/>
              <a:t>sürekli değişimin yaşandığı, </a:t>
            </a:r>
          </a:p>
          <a:p>
            <a:r>
              <a:rPr lang="tr-TR" dirty="0"/>
              <a:t>milyonlarca insanın yer aldığı, </a:t>
            </a:r>
          </a:p>
          <a:p>
            <a:r>
              <a:rPr lang="tr-TR" dirty="0"/>
              <a:t>yoğun bir veri bulutunun içinde işleyen, </a:t>
            </a:r>
          </a:p>
          <a:p>
            <a:r>
              <a:rPr lang="tr-TR" dirty="0"/>
              <a:t>ileri teknoloji kullanan günümüz iş dünyası koşullarında klasik yaklaşımla sadece deneyimi kullanarak verilen kararlar işletmeler açısından çok talihsiz sonuçlar doğurabilir.</a:t>
            </a:r>
          </a:p>
        </p:txBody>
      </p:sp>
      <p:sp>
        <p:nvSpPr>
          <p:cNvPr id="2" name="Slide Number Placeholder 1"/>
          <p:cNvSpPr>
            <a:spLocks noGrp="1"/>
          </p:cNvSpPr>
          <p:nvPr>
            <p:ph type="sldNum" sz="quarter" idx="12"/>
          </p:nvPr>
        </p:nvSpPr>
        <p:spPr/>
        <p:txBody>
          <a:bodyPr/>
          <a:lstStyle/>
          <a:p>
            <a:fld id="{8FF9F6D1-D1FA-4D49-BED0-40363AEE0087}" type="slidenum">
              <a:rPr lang="tr-TR" smtClean="0"/>
              <a:pPr/>
              <a:t>2</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Tree>
    <p:extLst>
      <p:ext uri="{BB962C8B-B14F-4D97-AF65-F5344CB8AC3E}">
        <p14:creationId xmlns:p14="http://schemas.microsoft.com/office/powerpoint/2010/main" val="3210597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Gypsy Moth (Güve) ve ODA</a:t>
            </a:r>
          </a:p>
        </p:txBody>
      </p:sp>
      <p:sp>
        <p:nvSpPr>
          <p:cNvPr id="11" name="Content Placeholder 10"/>
          <p:cNvSpPr>
            <a:spLocks noGrp="1"/>
          </p:cNvSpPr>
          <p:nvPr>
            <p:ph idx="1"/>
          </p:nvPr>
        </p:nvSpPr>
        <p:spPr/>
        <p:txBody>
          <a:bodyPr>
            <a:noAutofit/>
          </a:bodyPr>
          <a:lstStyle/>
          <a:p>
            <a:pPr marL="0" indent="0" algn="just">
              <a:buNone/>
            </a:pPr>
            <a:r>
              <a:rPr lang="sv-SE" sz="2000" dirty="0">
                <a:latin typeface="Book Antiqua" pitchFamily="18" charset="0"/>
              </a:rPr>
              <a:t>1985 kışında, ODA</a:t>
            </a:r>
            <a:r>
              <a:rPr lang="tr-TR" sz="2000" dirty="0">
                <a:latin typeface="Book Antiqua" pitchFamily="18" charset="0"/>
              </a:rPr>
              <a:t> (Oregon Tarım Departmanı)</a:t>
            </a:r>
            <a:r>
              <a:rPr lang="sv-SE" sz="2000" dirty="0">
                <a:latin typeface="Book Antiqua" pitchFamily="18" charset="0"/>
              </a:rPr>
              <a:t> </a:t>
            </a:r>
            <a:r>
              <a:rPr lang="tr-TR" sz="2000" dirty="0">
                <a:latin typeface="Book Antiqua" pitchFamily="18" charset="0"/>
              </a:rPr>
              <a:t>Güve İstilası </a:t>
            </a:r>
            <a:r>
              <a:rPr lang="sv-SE" sz="2000" dirty="0">
                <a:latin typeface="Book Antiqua" pitchFamily="18" charset="0"/>
              </a:rPr>
              <a:t>sorunu </a:t>
            </a:r>
            <a:r>
              <a:rPr lang="tr-TR" sz="2000" dirty="0">
                <a:latin typeface="Book Antiqua" pitchFamily="18" charset="0"/>
              </a:rPr>
              <a:t>ile boğuşmak zorunda kalır. Orman Endüstrisi temsilcileri güçlü kimyasal böcek kullanarak agresif bir yoketme kampanyası önerir. </a:t>
            </a:r>
          </a:p>
          <a:p>
            <a:pPr marL="0" indent="0" algn="just">
              <a:buNone/>
            </a:pPr>
            <a:r>
              <a:rPr lang="tr-TR" sz="2000" dirty="0">
                <a:latin typeface="Book Antiqua" pitchFamily="18" charset="0"/>
              </a:rPr>
              <a:t>ODA ise, etkilenen bölgeye BT (Bacillus thuringiensis) püskürtülmesini içeren bir plan önerir. BT, (1) hedefe özgü olma (güveler dışında organizmalara zarar vermeyen), (2) ekolojik olarak güvenli olma (3) oldukça etkili olma özellikleriyle bilinen bakteriyel bir insektisittir. ODA, BT kullanımına ek olarak, kimyasal bir sprey olan Orthene ile Eugene kenti yakınlarındaki üç küçük alana da püskürtme önerir. Orthene bahçe kullanımı için kabul edilebilir bir insektisit olarak tescil edilmesine rağmen, nihai ekolojik etkileri ve tehlikeleri konusunda şüphe bulunmaktadır.</a:t>
            </a: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a:t>
            </a:fld>
            <a:endParaRPr lang="tr-TR" sz="1600" b="1">
              <a:solidFill>
                <a:schemeClr val="tx1"/>
              </a:solidFill>
            </a:endParaRPr>
          </a:p>
        </p:txBody>
      </p:sp>
    </p:spTree>
    <p:extLst>
      <p:ext uri="{BB962C8B-B14F-4D97-AF65-F5344CB8AC3E}">
        <p14:creationId xmlns:p14="http://schemas.microsoft.com/office/powerpoint/2010/main" val="4286811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Gypsy Moth ve ODA</a:t>
            </a:r>
          </a:p>
        </p:txBody>
      </p:sp>
      <p:sp>
        <p:nvSpPr>
          <p:cNvPr id="11" name="Content Placeholder 10"/>
          <p:cNvSpPr>
            <a:spLocks noGrp="1"/>
          </p:cNvSpPr>
          <p:nvPr>
            <p:ph idx="1"/>
          </p:nvPr>
        </p:nvSpPr>
        <p:spPr/>
        <p:txBody>
          <a:bodyPr>
            <a:noAutofit/>
          </a:bodyPr>
          <a:lstStyle/>
          <a:p>
            <a:pPr marL="0" indent="0" algn="just">
              <a:buNone/>
            </a:pPr>
            <a:r>
              <a:rPr lang="sv-SE" sz="2000" dirty="0">
                <a:latin typeface="Book Antiqua" pitchFamily="18" charset="0"/>
              </a:rPr>
              <a:t>Orman yetkilileri, kimyasal </a:t>
            </a:r>
            <a:r>
              <a:rPr lang="tr-TR" sz="2000" dirty="0">
                <a:latin typeface="Book Antiqua" pitchFamily="18" charset="0"/>
              </a:rPr>
              <a:t>insektisitlerin BT’den daha güçlü </a:t>
            </a:r>
            <a:r>
              <a:rPr lang="sv-SE" sz="2000" dirty="0">
                <a:latin typeface="Book Antiqua" pitchFamily="18" charset="0"/>
              </a:rPr>
              <a:t> olduğunu iddia</a:t>
            </a:r>
            <a:r>
              <a:rPr lang="tr-TR" sz="2000" dirty="0">
                <a:latin typeface="Book Antiqua" pitchFamily="18" charset="0"/>
              </a:rPr>
              <a:t> etmekte ve yok etmenin gerçekleştiğinden emin olmak için </a:t>
            </a:r>
            <a:r>
              <a:rPr lang="sv-SE" sz="2000" dirty="0">
                <a:latin typeface="Book Antiqua" pitchFamily="18" charset="0"/>
              </a:rPr>
              <a:t>en ağır etkilenen alanlarda </a:t>
            </a:r>
            <a:r>
              <a:rPr lang="tr-TR" sz="2000" dirty="0">
                <a:latin typeface="Book Antiqua" pitchFamily="18" charset="0"/>
              </a:rPr>
              <a:t>kullanımının şart olduğuna dikkat çekmektedir.</a:t>
            </a:r>
            <a:r>
              <a:rPr lang="sv-SE" sz="2000" dirty="0">
                <a:latin typeface="Book Antiqua" pitchFamily="18" charset="0"/>
              </a:rPr>
              <a:t> Çevreciler</a:t>
            </a:r>
            <a:r>
              <a:rPr lang="tr-TR" sz="2000" dirty="0">
                <a:latin typeface="Book Antiqua" pitchFamily="18" charset="0"/>
              </a:rPr>
              <a:t> ise,</a:t>
            </a:r>
            <a:r>
              <a:rPr lang="sv-SE" sz="2000" dirty="0">
                <a:latin typeface="Book Antiqua" pitchFamily="18" charset="0"/>
              </a:rPr>
              <a:t> kimyasal sprey kullanımı</a:t>
            </a:r>
            <a:r>
              <a:rPr lang="tr-TR" sz="2000" dirty="0">
                <a:latin typeface="Book Antiqua" pitchFamily="18" charset="0"/>
              </a:rPr>
              <a:t>nın</a:t>
            </a:r>
            <a:r>
              <a:rPr lang="sv-SE" sz="2000" dirty="0">
                <a:latin typeface="Book Antiqua" pitchFamily="18" charset="0"/>
              </a:rPr>
              <a:t> </a:t>
            </a:r>
            <a:r>
              <a:rPr lang="tr-TR" sz="2000" dirty="0">
                <a:latin typeface="Book Antiqua" pitchFamily="18" charset="0"/>
              </a:rPr>
              <a:t>yol açacağı p</a:t>
            </a:r>
            <a:r>
              <a:rPr lang="sv-SE" sz="2000" dirty="0">
                <a:latin typeface="Book Antiqua" pitchFamily="18" charset="0"/>
              </a:rPr>
              <a:t>otansiyel tehlike</a:t>
            </a:r>
            <a:r>
              <a:rPr lang="tr-TR" sz="2000" dirty="0">
                <a:latin typeface="Book Antiqua" pitchFamily="18" charset="0"/>
              </a:rPr>
              <a:t>nin büyüklüğüne dikkat çekmektedir. </a:t>
            </a:r>
          </a:p>
          <a:p>
            <a:pPr marL="0" indent="0" algn="just">
              <a:buNone/>
            </a:pPr>
            <a:r>
              <a:rPr lang="tr-TR" sz="2000" dirty="0">
                <a:latin typeface="Book Antiqua" pitchFamily="18" charset="0"/>
              </a:rPr>
              <a:t>Bazılarına göre ise, önerilen püskürtme planının başarılı olamayacağını zaten istilanın çok yüksek boyutlarda olduğunu iddia etmektedir. </a:t>
            </a:r>
            <a:r>
              <a:rPr lang="sv-SE" sz="2000" dirty="0">
                <a:latin typeface="Book Antiqua" pitchFamily="18" charset="0"/>
              </a:rPr>
              <a:t>Diğerleri </a:t>
            </a:r>
            <a:r>
              <a:rPr lang="tr-TR" sz="2000" dirty="0">
                <a:latin typeface="Book Antiqua" pitchFamily="18" charset="0"/>
              </a:rPr>
              <a:t>ise, </a:t>
            </a:r>
            <a:r>
              <a:rPr lang="sv-SE" sz="2000" dirty="0">
                <a:latin typeface="Book Antiqua" pitchFamily="18" charset="0"/>
              </a:rPr>
              <a:t>saldırgan bir</a:t>
            </a:r>
            <a:r>
              <a:rPr lang="tr-TR" sz="2000" dirty="0">
                <a:latin typeface="Book Antiqua" pitchFamily="18" charset="0"/>
              </a:rPr>
              <a:t> </a:t>
            </a:r>
            <a:r>
              <a:rPr lang="sv-SE" sz="2000" dirty="0">
                <a:latin typeface="Book Antiqua" pitchFamily="18" charset="0"/>
              </a:rPr>
              <a:t>püskürtme programı</a:t>
            </a:r>
            <a:r>
              <a:rPr lang="tr-TR" sz="2000" dirty="0">
                <a:latin typeface="Book Antiqua" pitchFamily="18" charset="0"/>
              </a:rPr>
              <a:t>nın ancak derhal yapılması durumunda sorunun çözümleneceğini savunmaktadır. </a:t>
            </a:r>
          </a:p>
          <a:p>
            <a:pPr marL="0" indent="0" algn="just">
              <a:buNone/>
            </a:pPr>
            <a:endParaRPr lang="tr-TR" sz="2000" dirty="0">
              <a:latin typeface="Book Antiqua" pitchFamily="18" charset="0"/>
            </a:endParaRPr>
          </a:p>
          <a:p>
            <a:pPr marL="0" indent="0" algn="just">
              <a:buNone/>
            </a:pPr>
            <a:r>
              <a:rPr lang="sv-SE" sz="2000" dirty="0">
                <a:latin typeface="Book Antiqua" pitchFamily="18" charset="0"/>
              </a:rPr>
              <a:t>Açıkça</a:t>
            </a:r>
            <a:r>
              <a:rPr lang="tr-TR" sz="2000" dirty="0">
                <a:latin typeface="Book Antiqua" pitchFamily="18" charset="0"/>
              </a:rPr>
              <a:t>,</a:t>
            </a:r>
            <a:r>
              <a:rPr lang="sv-SE" sz="2000" dirty="0">
                <a:latin typeface="Book Antiqua" pitchFamily="18" charset="0"/>
              </a:rPr>
              <a:t> nihai karar</a:t>
            </a:r>
            <a:r>
              <a:rPr lang="tr-TR" sz="2000" dirty="0">
                <a:latin typeface="Book Antiqua" pitchFamily="18" charset="0"/>
              </a:rPr>
              <a:t>ı verebilmek</a:t>
            </a:r>
            <a:r>
              <a:rPr lang="sv-SE" sz="2000" dirty="0">
                <a:latin typeface="Book Antiqua" pitchFamily="18" charset="0"/>
              </a:rPr>
              <a:t> </a:t>
            </a:r>
            <a:r>
              <a:rPr lang="tr-TR" sz="2000" dirty="0">
                <a:latin typeface="Book Antiqua" pitchFamily="18" charset="0"/>
              </a:rPr>
              <a:t>için, </a:t>
            </a:r>
            <a:r>
              <a:rPr lang="sv-SE" sz="2000" dirty="0">
                <a:latin typeface="Book Antiqua" pitchFamily="18" charset="0"/>
              </a:rPr>
              <a:t>ODA birçok sorun ile uğraşmak zorunda kalacak</a:t>
            </a:r>
            <a:r>
              <a:rPr lang="tr-TR" sz="2000" dirty="0">
                <a:latin typeface="Book Antiqua" pitchFamily="18" charset="0"/>
              </a:rPr>
              <a:t>!</a:t>
            </a: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a:t>
            </a:fld>
            <a:endParaRPr lang="tr-TR" sz="1600" b="1">
              <a:solidFill>
                <a:schemeClr val="tx1"/>
              </a:solidFill>
            </a:endParaRPr>
          </a:p>
        </p:txBody>
      </p:sp>
    </p:spTree>
    <p:extLst>
      <p:ext uri="{BB962C8B-B14F-4D97-AF65-F5344CB8AC3E}">
        <p14:creationId xmlns:p14="http://schemas.microsoft.com/office/powerpoint/2010/main" val="260262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verme neden zordur?</a:t>
            </a:r>
          </a:p>
        </p:txBody>
      </p:sp>
      <p:sp>
        <p:nvSpPr>
          <p:cNvPr id="11" name="Content Placeholder 10"/>
          <p:cNvSpPr>
            <a:spLocks noGrp="1"/>
          </p:cNvSpPr>
          <p:nvPr>
            <p:ph idx="1"/>
          </p:nvPr>
        </p:nvSpPr>
        <p:spPr/>
        <p:txBody>
          <a:bodyPr>
            <a:noAutofit/>
          </a:bodyPr>
          <a:lstStyle/>
          <a:p>
            <a:pPr marL="0" indent="0">
              <a:buNone/>
            </a:pPr>
            <a:r>
              <a:rPr lang="tr-TR" sz="2000" dirty="0">
                <a:latin typeface="Book Antiqua" pitchFamily="18" charset="0"/>
              </a:rPr>
              <a:t>• Karmaşıklık</a:t>
            </a:r>
          </a:p>
          <a:p>
            <a:pPr marL="0" indent="0">
              <a:buNone/>
            </a:pPr>
            <a:r>
              <a:rPr lang="tr-TR" sz="2000" dirty="0">
                <a:latin typeface="Book Antiqua" pitchFamily="18" charset="0"/>
              </a:rPr>
              <a:t>	</a:t>
            </a:r>
            <a:r>
              <a:rPr lang="en-US" sz="1600" dirty="0">
                <a:latin typeface="Book Antiqua" pitchFamily="18" charset="0"/>
              </a:rPr>
              <a:t>Gypsy Moth Case: </a:t>
            </a:r>
            <a:r>
              <a:rPr lang="tr-TR" sz="1600" dirty="0">
                <a:latin typeface="Book Antiqua" pitchFamily="18" charset="0"/>
              </a:rPr>
              <a:t>Birden amaç</a:t>
            </a:r>
            <a:r>
              <a:rPr lang="en-US" sz="1600" dirty="0">
                <a:latin typeface="Book Antiqua" pitchFamily="18" charset="0"/>
              </a:rPr>
              <a:t>, </a:t>
            </a:r>
            <a:r>
              <a:rPr lang="tr-TR" sz="1600" dirty="0">
                <a:latin typeface="Book Antiqua" pitchFamily="18" charset="0"/>
              </a:rPr>
              <a:t>Birden çok perspektif</a:t>
            </a:r>
            <a:endParaRPr lang="en-US" sz="1600" dirty="0">
              <a:latin typeface="Book Antiqua" pitchFamily="18" charset="0"/>
            </a:endParaRPr>
          </a:p>
          <a:p>
            <a:pPr marL="0" indent="0">
              <a:buNone/>
            </a:pPr>
            <a:r>
              <a:rPr lang="tr-TR" sz="2000" dirty="0">
                <a:latin typeface="Book Antiqua" pitchFamily="18" charset="0"/>
              </a:rPr>
              <a:t>• Anahtar elemanlarda belirsizlik</a:t>
            </a:r>
          </a:p>
          <a:p>
            <a:pPr marL="0" indent="0">
              <a:buNone/>
            </a:pPr>
            <a:r>
              <a:rPr lang="tr-TR" sz="2000" dirty="0">
                <a:latin typeface="Book Antiqua" pitchFamily="18" charset="0"/>
              </a:rPr>
              <a:t>	</a:t>
            </a:r>
            <a:r>
              <a:rPr lang="en-US" sz="1600" dirty="0">
                <a:latin typeface="Book Antiqua" pitchFamily="18" charset="0"/>
              </a:rPr>
              <a:t>Gypsy Moth Case: </a:t>
            </a:r>
            <a:r>
              <a:rPr lang="tr-TR" sz="1600" dirty="0">
                <a:latin typeface="Book Antiqua" pitchFamily="18" charset="0"/>
              </a:rPr>
              <a:t>İstilanın boyutu</a:t>
            </a:r>
            <a:r>
              <a:rPr lang="en-US" sz="1600" dirty="0">
                <a:latin typeface="Book Antiqua" pitchFamily="18" charset="0"/>
              </a:rPr>
              <a:t>, </a:t>
            </a:r>
            <a:r>
              <a:rPr lang="tr-TR" sz="1600" dirty="0">
                <a:latin typeface="Book Antiqua" pitchFamily="18" charset="0"/>
              </a:rPr>
              <a:t>Sağlık Etkisi</a:t>
            </a:r>
            <a:r>
              <a:rPr lang="en-US" sz="1600" dirty="0">
                <a:latin typeface="Book Antiqua" pitchFamily="18" charset="0"/>
              </a:rPr>
              <a:t>, </a:t>
            </a:r>
            <a:r>
              <a:rPr lang="tr-TR" sz="1600" dirty="0">
                <a:latin typeface="Book Antiqua" pitchFamily="18" charset="0"/>
              </a:rPr>
              <a:t>Güvelerin Lokasyonu</a:t>
            </a:r>
          </a:p>
          <a:p>
            <a:pPr marL="0" indent="0">
              <a:buNone/>
            </a:pPr>
            <a:r>
              <a:rPr lang="tr-TR" sz="2000" dirty="0">
                <a:latin typeface="Book Antiqua" pitchFamily="18" charset="0"/>
              </a:rPr>
              <a:t>• Birden Çok Amaç</a:t>
            </a:r>
          </a:p>
          <a:p>
            <a:pPr marL="0" indent="0">
              <a:buNone/>
            </a:pPr>
            <a:r>
              <a:rPr lang="tr-TR" sz="2000" dirty="0">
                <a:latin typeface="Book Antiqua" pitchFamily="18" charset="0"/>
              </a:rPr>
              <a:t>	</a:t>
            </a:r>
            <a:r>
              <a:rPr lang="en-US" sz="1600" dirty="0">
                <a:latin typeface="Book Antiqua" pitchFamily="18" charset="0"/>
              </a:rPr>
              <a:t>Gypsy Moth Case: </a:t>
            </a:r>
            <a:r>
              <a:rPr lang="tr-TR" sz="1600" dirty="0">
                <a:latin typeface="Book Antiqua" pitchFamily="18" charset="0"/>
              </a:rPr>
              <a:t>Çözüm Hedefe özgü</a:t>
            </a:r>
            <a:r>
              <a:rPr lang="en-US" sz="1600" dirty="0">
                <a:latin typeface="Book Antiqua" pitchFamily="18" charset="0"/>
              </a:rPr>
              <a:t>, </a:t>
            </a:r>
            <a:r>
              <a:rPr lang="tr-TR" sz="1600" dirty="0">
                <a:latin typeface="Book Antiqua" pitchFamily="18" charset="0"/>
              </a:rPr>
              <a:t>ekolojik olarak güvenli, etkili olmalı</a:t>
            </a:r>
            <a:endParaRPr lang="en-US" sz="1600" dirty="0">
              <a:latin typeface="Book Antiqua" pitchFamily="18" charset="0"/>
            </a:endParaRPr>
          </a:p>
          <a:p>
            <a:pPr marL="0" indent="0">
              <a:buNone/>
            </a:pPr>
            <a:r>
              <a:rPr lang="tr-TR" sz="2000" dirty="0">
                <a:latin typeface="Book Antiqua" pitchFamily="18" charset="0"/>
              </a:rPr>
              <a:t>• Farklı Perspektifler</a:t>
            </a:r>
          </a:p>
          <a:p>
            <a:pPr marL="0" indent="0">
              <a:buNone/>
            </a:pPr>
            <a:r>
              <a:rPr lang="tr-TR" sz="1600" dirty="0">
                <a:latin typeface="Book Antiqua" pitchFamily="18" charset="0"/>
              </a:rPr>
              <a:t>	</a:t>
            </a:r>
            <a:r>
              <a:rPr lang="en-US" sz="1600" dirty="0">
                <a:latin typeface="Book Antiqua" pitchFamily="18" charset="0"/>
              </a:rPr>
              <a:t>Gypsy Moth Case: </a:t>
            </a:r>
            <a:r>
              <a:rPr lang="tr-TR" sz="1600" dirty="0">
                <a:latin typeface="Book Antiqua" pitchFamily="18" charset="0"/>
              </a:rPr>
              <a:t>Orman Yetkilileri</a:t>
            </a:r>
            <a:r>
              <a:rPr lang="en-US" sz="1600" dirty="0">
                <a:latin typeface="Book Antiqua" pitchFamily="18" charset="0"/>
              </a:rPr>
              <a:t>, </a:t>
            </a:r>
            <a:r>
              <a:rPr lang="tr-TR" sz="1600" dirty="0">
                <a:latin typeface="Book Antiqua" pitchFamily="18" charset="0"/>
              </a:rPr>
              <a:t>Çevreciler, Diğerleri,..</a:t>
            </a:r>
            <a:endParaRPr lang="en-US" sz="1600" dirty="0">
              <a:latin typeface="Book Antiqua" pitchFamily="18" charset="0"/>
            </a:endParaRPr>
          </a:p>
          <a:p>
            <a:pPr marL="0" indent="0">
              <a:buNone/>
            </a:pPr>
            <a:r>
              <a:rPr lang="tr-TR" sz="2000" dirty="0">
                <a:latin typeface="Book Antiqua" pitchFamily="18" charset="0"/>
              </a:rPr>
              <a:t>• Duyarlılık/İstikrarsızlık</a:t>
            </a:r>
          </a:p>
          <a:p>
            <a:pPr marL="0" indent="0">
              <a:buNone/>
            </a:pPr>
            <a:r>
              <a:rPr lang="tr-TR" sz="1600" dirty="0">
                <a:latin typeface="Book Antiqua" pitchFamily="18" charset="0"/>
              </a:rPr>
              <a:t>	</a:t>
            </a:r>
            <a:r>
              <a:rPr lang="en-US" sz="1600" dirty="0">
                <a:latin typeface="Book Antiqua" pitchFamily="18" charset="0"/>
              </a:rPr>
              <a:t>Gypsy Moth Case: </a:t>
            </a:r>
            <a:r>
              <a:rPr lang="tr-TR" sz="1600" dirty="0">
                <a:latin typeface="Book Antiqua" pitchFamily="18" charset="0"/>
              </a:rPr>
              <a:t>Önerilen çözüm istilanın boyutuna ne kadar duyarlı? </a:t>
            </a: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a:t>
            </a:fld>
            <a:endParaRPr lang="tr-TR" sz="1600" b="1">
              <a:solidFill>
                <a:schemeClr val="tx1"/>
              </a:solidFill>
            </a:endParaRPr>
          </a:p>
        </p:txBody>
      </p:sp>
    </p:spTree>
    <p:extLst>
      <p:ext uri="{BB962C8B-B14F-4D97-AF65-F5344CB8AC3E}">
        <p14:creationId xmlns:p14="http://schemas.microsoft.com/office/powerpoint/2010/main" val="584958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t>Karar</a:t>
            </a:r>
          </a:p>
        </p:txBody>
      </p:sp>
      <p:sp>
        <p:nvSpPr>
          <p:cNvPr id="11" name="Content Placeholder 10"/>
          <p:cNvSpPr>
            <a:spLocks noGrp="1"/>
          </p:cNvSpPr>
          <p:nvPr>
            <p:ph idx="1"/>
          </p:nvPr>
        </p:nvSpPr>
        <p:spPr/>
        <p: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p:txBody>
      </p:sp>
      <p:sp>
        <p:nvSpPr>
          <p:cNvPr id="2" name="Slide Number Placeholder 1"/>
          <p:cNvSpPr>
            <a:spLocks noGrp="1"/>
          </p:cNvSpPr>
          <p:nvPr>
            <p:ph type="sldNum" sz="quarter" idx="12"/>
          </p:nvPr>
        </p:nvSpPr>
        <p:spPr/>
        <p:txBody>
          <a:bodyPr/>
          <a:lstStyle/>
          <a:p>
            <a:fld id="{8FF9F6D1-D1FA-4D49-BED0-40363AEE0087}" type="slidenum">
              <a:rPr lang="tr-TR" smtClean="0"/>
              <a:pPr/>
              <a:t>6</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masis MT Pro" panose="02040504050005020304"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Amasis MT Pro" panose="02040504050005020304" pitchFamily="18" charset="0"/>
              </a:rPr>
              <a:t>0616119</a:t>
            </a:r>
            <a:r>
              <a:rPr lang="tr-TR" sz="1600" dirty="0">
                <a:latin typeface="Amasis MT Pro" panose="02040504050005020304"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Amasis MT Pro" panose="02040504050005020304"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masis MT Pro" panose="02040504050005020304" pitchFamily="18" charset="0"/>
            </a:endParaRPr>
          </a:p>
        </p:txBody>
      </p:sp>
      <p:sp>
        <p:nvSpPr>
          <p:cNvPr id="3" name="Rectangle 2"/>
          <p:cNvSpPr/>
          <p:nvPr/>
        </p:nvSpPr>
        <p:spPr>
          <a:xfrm>
            <a:off x="1779806" y="424875"/>
            <a:ext cx="1223749" cy="1138773"/>
          </a:xfrm>
          <a:prstGeom prst="rect">
            <a:avLst/>
          </a:prstGeom>
        </p:spPr>
        <p:txBody>
          <a:bodyPr wrap="square">
            <a:spAutoFit/>
          </a:bodyPr>
          <a:lstStyle/>
          <a:p>
            <a:r>
              <a:rPr lang="tr-TR" sz="6800" dirty="0">
                <a:latin typeface="Amasis MT Pro" panose="02040504050005020304" pitchFamily="18" charset="0"/>
              </a:rPr>
              <a:t>?</a:t>
            </a:r>
          </a:p>
        </p:txBody>
      </p:sp>
      <p:sp>
        <p:nvSpPr>
          <p:cNvPr id="5" name="Rectangle 4"/>
          <p:cNvSpPr/>
          <p:nvPr/>
        </p:nvSpPr>
        <p:spPr>
          <a:xfrm>
            <a:off x="251520" y="1550174"/>
            <a:ext cx="8424936" cy="4524315"/>
          </a:xfrm>
          <a:prstGeom prst="rect">
            <a:avLst/>
          </a:prstGeom>
        </p:spPr>
        <p:txBody>
          <a:bodyPr wrap="square">
            <a:spAutoFit/>
          </a:bodyPr>
          <a:lstStyle/>
          <a:p>
            <a:r>
              <a:rPr lang="tr-TR" sz="3600" dirty="0">
                <a:latin typeface="Amasis MT Pro" panose="02040504050005020304" pitchFamily="18" charset="0"/>
              </a:rPr>
              <a:t>Karar vermeden önce; </a:t>
            </a:r>
          </a:p>
          <a:p>
            <a:pPr marL="571500" indent="-571500">
              <a:buFont typeface="Arial" panose="020B0604020202020204" pitchFamily="34" charset="0"/>
              <a:buChar char="•"/>
            </a:pPr>
            <a:r>
              <a:rPr lang="tr-TR" sz="3600" dirty="0">
                <a:latin typeface="Amasis MT Pro" panose="02040504050005020304" pitchFamily="18" charset="0"/>
                <a:ea typeface="Verdana" panose="020B0604030504040204" pitchFamily="34" charset="0"/>
                <a:cs typeface="Verdana" panose="020B0604030504040204" pitchFamily="34" charset="0"/>
              </a:rPr>
              <a:t>Bir tanıma işlemi </a:t>
            </a:r>
            <a:r>
              <a:rPr lang="tr-TR"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a:t>
            </a:r>
            <a:r>
              <a:rPr lang="en-US"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recognition process</a:t>
            </a:r>
            <a:r>
              <a:rPr lang="tr-TR"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a:t>
            </a:r>
            <a:endParaRPr lang="en-US"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endParaRPr>
          </a:p>
          <a:p>
            <a:pPr marL="571500" indent="-571500">
              <a:buFont typeface="Arial" panose="020B0604020202020204" pitchFamily="34" charset="0"/>
              <a:buChar char="•"/>
            </a:pPr>
            <a:r>
              <a:rPr lang="tr-TR" sz="3600" dirty="0">
                <a:latin typeface="Amasis MT Pro" panose="02040504050005020304" pitchFamily="18" charset="0"/>
                <a:ea typeface="Verdana" panose="020B0604030504040204" pitchFamily="34" charset="0"/>
                <a:cs typeface="Verdana" panose="020B0604030504040204" pitchFamily="34" charset="0"/>
              </a:rPr>
              <a:t>Bir tartışma süreci </a:t>
            </a:r>
            <a:r>
              <a:rPr lang="tr-TR"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a:t>
            </a:r>
            <a:r>
              <a:rPr lang="en-US"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an argumentation process</a:t>
            </a:r>
            <a:r>
              <a:rPr lang="tr-TR"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a:t>
            </a:r>
          </a:p>
          <a:p>
            <a:pPr marL="571500" indent="-571500">
              <a:buFont typeface="Arial" panose="020B0604020202020204" pitchFamily="34" charset="0"/>
              <a:buChar char="•"/>
            </a:pPr>
            <a:r>
              <a:rPr lang="tr-TR" sz="3600" dirty="0">
                <a:latin typeface="Amasis MT Pro" panose="02040504050005020304" pitchFamily="18" charset="0"/>
                <a:ea typeface="Verdana" panose="020B0604030504040204" pitchFamily="34" charset="0"/>
                <a:cs typeface="Verdana" panose="020B0604030504040204" pitchFamily="34" charset="0"/>
              </a:rPr>
              <a:t>Alternatiflerden bir seçim yapma süreci</a:t>
            </a:r>
            <a:r>
              <a:rPr lang="tr-TR"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 (</a:t>
            </a:r>
            <a:r>
              <a:rPr lang="en-US"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a selection from alternatives process</a:t>
            </a:r>
            <a:r>
              <a:rPr lang="tr-TR" sz="3600" dirty="0">
                <a:solidFill>
                  <a:schemeClr val="bg1">
                    <a:lumMod val="50000"/>
                  </a:schemeClr>
                </a:solidFill>
                <a:latin typeface="Amasis MT Pro" panose="02040504050005020304" pitchFamily="18" charset="0"/>
                <a:ea typeface="Verdana" panose="020B0604030504040204" pitchFamily="34" charset="0"/>
                <a:cs typeface="Verdana" panose="020B0604030504040204" pitchFamily="34" charset="0"/>
              </a:rPr>
              <a:t>)</a:t>
            </a:r>
          </a:p>
          <a:p>
            <a:r>
              <a:rPr lang="tr-TR" sz="3600" dirty="0">
                <a:latin typeface="Amasis MT Pro" panose="02040504050005020304" pitchFamily="18" charset="0"/>
                <a:ea typeface="Verdana" panose="020B0604030504040204" pitchFamily="34" charset="0"/>
                <a:cs typeface="Verdana" panose="020B0604030504040204" pitchFamily="34" charset="0"/>
              </a:rPr>
              <a:t>      işletilir.</a:t>
            </a:r>
          </a:p>
        </p:txBody>
      </p:sp>
    </p:spTree>
    <p:extLst>
      <p:ext uri="{BB962C8B-B14F-4D97-AF65-F5344CB8AC3E}">
        <p14:creationId xmlns:p14="http://schemas.microsoft.com/office/powerpoint/2010/main" val="70166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a:latin typeface="Book Antiqua" pitchFamily="18" charset="0"/>
              </a:rPr>
              <a:t>Neden karar analizi?</a:t>
            </a:r>
          </a:p>
        </p:txBody>
      </p:sp>
      <p:sp>
        <p:nvSpPr>
          <p:cNvPr id="11" name="Content Placeholder 10"/>
          <p:cNvSpPr>
            <a:spLocks noGrp="1"/>
          </p:cNvSpPr>
          <p:nvPr>
            <p:ph sz="half" idx="1"/>
          </p:nvPr>
        </p:nvSpPr>
        <p:spPr/>
        <p:txBody>
          <a:bodyPr>
            <a:noAutofit/>
          </a:bodyPr>
          <a:lstStyle/>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a:p>
            <a:pPr marL="0" indent="0" algn="just">
              <a:buNone/>
            </a:pPr>
            <a:endParaRPr lang="tr-TR" sz="2000" dirty="0">
              <a:latin typeface="Book Antiqua" pitchFamily="18" charset="0"/>
            </a:endParaRPr>
          </a:p>
        </p:txBody>
      </p:sp>
      <p:sp>
        <p:nvSpPr>
          <p:cNvPr id="8" name="Content Placeholder 7"/>
          <p:cNvSpPr>
            <a:spLocks noGrp="1"/>
          </p:cNvSpPr>
          <p:nvPr>
            <p:ph sz="half" idx="2"/>
          </p:nvPr>
        </p:nvSpPr>
        <p:spPr>
          <a:xfrm>
            <a:off x="611560" y="1484784"/>
            <a:ext cx="3594248" cy="4752528"/>
          </a:xfrm>
        </p:spPr>
        <p:txBody>
          <a:bodyPr>
            <a:noAutofit/>
          </a:bodyPr>
          <a:lstStyle/>
          <a:p>
            <a:pPr marL="0" indent="0">
              <a:buNone/>
            </a:pPr>
            <a:r>
              <a:rPr lang="tr-TR" sz="2000" b="1" dirty="0">
                <a:solidFill>
                  <a:schemeClr val="accent2">
                    <a:lumMod val="50000"/>
                  </a:schemeClr>
                </a:solidFill>
                <a:latin typeface="Book Antiqua" pitchFamily="18" charset="0"/>
              </a:rPr>
              <a:t>KARAR ANALİZİ:</a:t>
            </a:r>
          </a:p>
          <a:p>
            <a:pPr marL="0" indent="0">
              <a:buNone/>
            </a:pPr>
            <a:r>
              <a:rPr lang="tr-TR" sz="2000" dirty="0">
                <a:latin typeface="Book Antiqua" pitchFamily="18" charset="0"/>
              </a:rPr>
              <a:t>• Kararı şekillendirmek için yöntemler önerir.</a:t>
            </a:r>
            <a:endParaRPr lang="tr-TR" sz="2000" b="1" dirty="0">
              <a:latin typeface="Book Antiqua" pitchFamily="18" charset="0"/>
            </a:endParaRPr>
          </a:p>
          <a:p>
            <a:pPr marL="0" indent="0">
              <a:buNone/>
            </a:pPr>
            <a:r>
              <a:rPr lang="tr-TR" sz="2000" dirty="0">
                <a:latin typeface="Book Antiqua" pitchFamily="18" charset="0"/>
              </a:rPr>
              <a:t>• Belirsizliğin kaynaklarının tanımlanmasına imkan verir.</a:t>
            </a:r>
          </a:p>
          <a:p>
            <a:pPr marL="0" indent="0">
              <a:buNone/>
            </a:pPr>
            <a:r>
              <a:rPr lang="tr-TR" sz="2000" dirty="0">
                <a:latin typeface="Book Antiqua" pitchFamily="18" charset="0"/>
              </a:rPr>
              <a:t>• Belirsizliğin temsil edilmesini sağlar.</a:t>
            </a:r>
            <a:endParaRPr lang="tr-TR" sz="2000" b="1" dirty="0">
              <a:latin typeface="Book Antiqua" pitchFamily="18" charset="0"/>
            </a:endParaRPr>
          </a:p>
          <a:p>
            <a:pPr marL="0" indent="0">
              <a:buNone/>
            </a:pPr>
            <a:r>
              <a:rPr lang="tr-TR" sz="2000" dirty="0">
                <a:latin typeface="Book Antiqua" pitchFamily="18" charset="0"/>
              </a:rPr>
              <a:t>• Birden çok amaçla uğraşabilmek için bir çerçeve sunar.</a:t>
            </a:r>
          </a:p>
          <a:p>
            <a:pPr marL="0" indent="0">
              <a:buNone/>
            </a:pPr>
            <a:r>
              <a:rPr lang="tr-TR" sz="2000" dirty="0">
                <a:latin typeface="Book Antiqua" pitchFamily="18" charset="0"/>
              </a:rPr>
              <a:t>• Bir problem üzerinden modelleme ve duyarlılık analizi ile farklı durumların incelenmesine izin verir.</a:t>
            </a:r>
            <a:endParaRPr lang="tr-TR" sz="2000" b="1" dirty="0">
              <a:latin typeface="Book Antiqua" pitchFamily="18" charset="0"/>
            </a:endParaRPr>
          </a:p>
        </p:txBody>
      </p:sp>
      <p:sp>
        <p:nvSpPr>
          <p:cNvPr id="2"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7</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Content Placeholder 10"/>
          <p:cNvSpPr txBox="1">
            <a:spLocks/>
          </p:cNvSpPr>
          <p:nvPr/>
        </p:nvSpPr>
        <p:spPr>
          <a:xfrm>
            <a:off x="4205808" y="1752600"/>
            <a:ext cx="4038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a:latin typeface="Book Antiqua" pitchFamily="18" charset="0"/>
            </a:endParaRPr>
          </a:p>
          <a:p>
            <a:pPr marL="0" indent="0" algn="just">
              <a:buFont typeface="Arial" pitchFamily="34" charset="0"/>
              <a:buNone/>
            </a:pPr>
            <a:endParaRPr lang="tr-TR" sz="2000" dirty="0">
              <a:latin typeface="Book Antiqua" pitchFamily="18" charset="0"/>
            </a:endParaRPr>
          </a:p>
        </p:txBody>
      </p:sp>
      <p:sp>
        <p:nvSpPr>
          <p:cNvPr id="18" name="Content Placeholder 7"/>
          <p:cNvSpPr txBox="1">
            <a:spLocks/>
          </p:cNvSpPr>
          <p:nvPr/>
        </p:nvSpPr>
        <p:spPr>
          <a:xfrm>
            <a:off x="4541445" y="1611823"/>
            <a:ext cx="3672408" cy="47525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tr-TR" sz="2000" b="1" dirty="0">
                <a:solidFill>
                  <a:schemeClr val="accent2">
                    <a:lumMod val="50000"/>
                  </a:schemeClr>
                </a:solidFill>
                <a:latin typeface="Book Antiqua" pitchFamily="18" charset="0"/>
              </a:rPr>
              <a:t>Daha iyi karar vermeyi sağlar</a:t>
            </a:r>
          </a:p>
          <a:p>
            <a:r>
              <a:rPr lang="tr-TR" sz="2000" dirty="0">
                <a:latin typeface="Book Antiqua" pitchFamily="18" charset="0"/>
              </a:rPr>
              <a:t>Kararlar tutarlıdır.</a:t>
            </a:r>
          </a:p>
          <a:p>
            <a:r>
              <a:rPr lang="tr-TR" sz="2000" dirty="0">
                <a:latin typeface="Book Antiqua" pitchFamily="18" charset="0"/>
              </a:rPr>
              <a:t>Problemin kapsamlı bir şekilde çalışılması nedeniyle süprizler olmaz.</a:t>
            </a:r>
          </a:p>
          <a:p>
            <a:r>
              <a:rPr lang="tr-TR" sz="2000" dirty="0">
                <a:latin typeface="Book Antiqua" pitchFamily="18" charset="0"/>
              </a:rPr>
              <a:t>Karar verme performansı ortalamadan daha iyidir.</a:t>
            </a:r>
          </a:p>
          <a:p>
            <a:pPr marL="0" indent="0">
              <a:buNone/>
            </a:pPr>
            <a:endParaRPr lang="tr-TR" sz="2000" dirty="0">
              <a:latin typeface="Book Antiqua" pitchFamily="18" charset="0"/>
            </a:endParaRPr>
          </a:p>
          <a:p>
            <a:pPr marL="0" indent="0">
              <a:buNone/>
            </a:pPr>
            <a:r>
              <a:rPr lang="tr-TR" sz="2000" b="1" dirty="0">
                <a:solidFill>
                  <a:schemeClr val="accent2">
                    <a:lumMod val="50000"/>
                  </a:schemeClr>
                </a:solidFill>
                <a:latin typeface="Book Antiqua" pitchFamily="18" charset="0"/>
              </a:rPr>
              <a:t>İyi Karar</a:t>
            </a:r>
          </a:p>
          <a:p>
            <a:pPr marL="0" indent="0">
              <a:buNone/>
            </a:pPr>
            <a:r>
              <a:rPr lang="tr-TR" sz="2000" dirty="0">
                <a:latin typeface="Book Antiqua" pitchFamily="18" charset="0"/>
              </a:rPr>
              <a:t>Geçmişe bakıldığında, verilen bilgiler ışığında verilen kararın aynısını veriyorsanız, iyi karar vermişsiniz demektir.</a:t>
            </a:r>
            <a:endParaRPr lang="en-US" sz="2000" dirty="0">
              <a:latin typeface="Book Antiqua" pitchFamily="18" charset="0"/>
            </a:endParaRPr>
          </a:p>
        </p:txBody>
      </p:sp>
      <p:sp>
        <p:nvSpPr>
          <p:cNvPr id="3" name="Rounded Rectangle 2"/>
          <p:cNvSpPr/>
          <p:nvPr/>
        </p:nvSpPr>
        <p:spPr>
          <a:xfrm>
            <a:off x="4427984" y="4221088"/>
            <a:ext cx="3960440" cy="2057475"/>
          </a:xfrm>
          <a:prstGeom prst="roundRect">
            <a:avLst/>
          </a:pr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Rounded Rectangle 15"/>
          <p:cNvSpPr/>
          <p:nvPr/>
        </p:nvSpPr>
        <p:spPr>
          <a:xfrm>
            <a:off x="414726" y="1227509"/>
            <a:ext cx="3725226" cy="5081811"/>
          </a:xfrm>
          <a:prstGeom prst="roundRect">
            <a:avLst/>
          </a:prstGeom>
          <a:noFill/>
          <a:ln w="444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Rounded Rectangle 18"/>
          <p:cNvSpPr/>
          <p:nvPr/>
        </p:nvSpPr>
        <p:spPr>
          <a:xfrm>
            <a:off x="4424877" y="1340768"/>
            <a:ext cx="3788976" cy="2674813"/>
          </a:xfrm>
          <a:prstGeom prst="roundRect">
            <a:avLst/>
          </a:prstGeom>
          <a:noFill/>
          <a:ln w="444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97952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Analizi</a:t>
            </a:r>
          </a:p>
        </p:txBody>
      </p:sp>
      <p:sp>
        <p:nvSpPr>
          <p:cNvPr id="11" name="Content Placeholder 10"/>
          <p:cNvSpPr>
            <a:spLocks noGrp="1"/>
          </p:cNvSpPr>
          <p:nvPr>
            <p:ph idx="1"/>
          </p:nvPr>
        </p:nvSpPr>
        <p:spPr>
          <a:xfrm>
            <a:off x="457200" y="1340768"/>
            <a:ext cx="8229600" cy="4669979"/>
          </a:xfrm>
        </p:spPr>
        <p:txBody>
          <a:bodyPr>
            <a:noAutofit/>
          </a:bodyPr>
          <a:lstStyle/>
          <a:p>
            <a:r>
              <a:rPr lang="tr-TR" sz="1800" dirty="0">
                <a:latin typeface="Book Antiqua" pitchFamily="18" charset="0"/>
              </a:rPr>
              <a:t>Karar Analizi, bir karar problemi hakkında sistematik ve detaylı düşünen kimseler için açıklayıcı bir yaklaşımdır (Clemen, 2006).</a:t>
            </a:r>
          </a:p>
          <a:p>
            <a:r>
              <a:rPr lang="tr-TR" sz="1800" dirty="0">
                <a:latin typeface="Book Antiqua" pitchFamily="18" charset="0"/>
              </a:rPr>
              <a:t>Karar analizi, alternatiflerin en iyisini seçmek için akılcı bir sürecin kullanılmasıyla ilgilenir. Seçilen bir alternatifin «iyiliği» karar durumunun tanımında kullanılan verinin kalitesine bağlıdır (Taha, 2000). </a:t>
            </a:r>
          </a:p>
          <a:p>
            <a:pPr marL="0" indent="0">
              <a:buNone/>
            </a:pPr>
            <a:r>
              <a:rPr lang="tr-TR" sz="1800" dirty="0">
                <a:latin typeface="Book Antiqua" pitchFamily="18" charset="0"/>
              </a:rPr>
              <a:t>	Karar analizi,</a:t>
            </a:r>
            <a:endParaRPr lang="en-US" sz="1800" dirty="0">
              <a:latin typeface="Book Antiqua" pitchFamily="18" charset="0"/>
            </a:endParaRPr>
          </a:p>
          <a:p>
            <a:pPr marL="800100" lvl="2" indent="0">
              <a:buNone/>
            </a:pPr>
            <a:r>
              <a:rPr lang="en-US" sz="1800" dirty="0">
                <a:latin typeface="Book Antiqua" pitchFamily="18" charset="0"/>
              </a:rPr>
              <a:t>• </a:t>
            </a:r>
            <a:r>
              <a:rPr lang="tr-TR" sz="1800" dirty="0">
                <a:latin typeface="Book Antiqua" pitchFamily="18" charset="0"/>
              </a:rPr>
              <a:t>Bir bilgi kaynağıdır.</a:t>
            </a:r>
            <a:endParaRPr lang="en-US" sz="1800" dirty="0">
              <a:latin typeface="Book Antiqua" pitchFamily="18" charset="0"/>
            </a:endParaRPr>
          </a:p>
          <a:p>
            <a:pPr marL="800100" lvl="2" indent="0">
              <a:buNone/>
            </a:pPr>
            <a:r>
              <a:rPr lang="en-US" sz="1800" dirty="0">
                <a:latin typeface="Book Antiqua" pitchFamily="18" charset="0"/>
              </a:rPr>
              <a:t>• </a:t>
            </a:r>
            <a:r>
              <a:rPr lang="tr-TR" sz="1800" dirty="0">
                <a:latin typeface="Book Antiqua" pitchFamily="18" charset="0"/>
              </a:rPr>
              <a:t>Karar vermez ama karar vermeyi destekler.</a:t>
            </a:r>
            <a:endParaRPr lang="en-US" sz="1800" dirty="0">
              <a:latin typeface="Book Antiqua" pitchFamily="18" charset="0"/>
            </a:endParaRPr>
          </a:p>
          <a:p>
            <a:pPr marL="800100" lvl="2" indent="0">
              <a:buNone/>
            </a:pPr>
            <a:r>
              <a:rPr lang="en-US" sz="1800" dirty="0">
                <a:latin typeface="Book Antiqua" pitchFamily="18" charset="0"/>
              </a:rPr>
              <a:t>• </a:t>
            </a:r>
            <a:r>
              <a:rPr lang="tr-TR" sz="1800" dirty="0">
                <a:latin typeface="Book Antiqua" pitchFamily="18" charset="0"/>
              </a:rPr>
              <a:t>Karar analizi yalnızca çözüm vermez,</a:t>
            </a:r>
            <a:endParaRPr lang="en-US" sz="1800" dirty="0">
              <a:latin typeface="Book Antiqua" pitchFamily="18" charset="0"/>
            </a:endParaRPr>
          </a:p>
          <a:p>
            <a:pPr marL="800100" lvl="2" indent="0">
              <a:buNone/>
            </a:pPr>
            <a:r>
              <a:rPr lang="en-US" sz="1800" dirty="0">
                <a:latin typeface="Book Antiqua" pitchFamily="18" charset="0"/>
              </a:rPr>
              <a:t>􀂃 </a:t>
            </a:r>
            <a:r>
              <a:rPr lang="tr-TR" sz="1800" dirty="0">
                <a:latin typeface="Book Antiqua" pitchFamily="18" charset="0"/>
              </a:rPr>
              <a:t>Durum    </a:t>
            </a:r>
            <a:r>
              <a:rPr lang="en-US" sz="1800" dirty="0">
                <a:latin typeface="Book Antiqua" pitchFamily="18" charset="0"/>
              </a:rPr>
              <a:t>􀂃 </a:t>
            </a:r>
            <a:r>
              <a:rPr lang="tr-TR" sz="1800" dirty="0">
                <a:latin typeface="Book Antiqua" pitchFamily="18" charset="0"/>
              </a:rPr>
              <a:t>Belirsizlik     </a:t>
            </a:r>
            <a:r>
              <a:rPr lang="en-US" sz="1800" dirty="0">
                <a:latin typeface="Book Antiqua" pitchFamily="18" charset="0"/>
              </a:rPr>
              <a:t>􀂃 </a:t>
            </a:r>
            <a:r>
              <a:rPr lang="tr-TR" sz="1800" dirty="0">
                <a:latin typeface="Book Antiqua" pitchFamily="18" charset="0"/>
              </a:rPr>
              <a:t>Amaçlar    </a:t>
            </a:r>
            <a:r>
              <a:rPr lang="en-US" sz="1800" dirty="0">
                <a:latin typeface="Book Antiqua" pitchFamily="18" charset="0"/>
              </a:rPr>
              <a:t>􀂃 </a:t>
            </a:r>
            <a:r>
              <a:rPr lang="tr-TR" sz="1800" dirty="0">
                <a:latin typeface="Book Antiqua" pitchFamily="18" charset="0"/>
              </a:rPr>
              <a:t>Ödünleşmeler</a:t>
            </a:r>
          </a:p>
          <a:p>
            <a:pPr marL="800100" lvl="2" indent="0">
              <a:buNone/>
            </a:pPr>
            <a:r>
              <a:rPr lang="tr-TR" sz="1800" dirty="0">
                <a:latin typeface="Book Antiqua" pitchFamily="18" charset="0"/>
              </a:rPr>
              <a:t>hakkında görüş kazandırır.</a:t>
            </a:r>
          </a:p>
          <a:p>
            <a:pPr marL="800100" lvl="2" indent="0">
              <a:buNone/>
            </a:pPr>
            <a:endParaRPr lang="en-US" sz="1800" dirty="0">
              <a:latin typeface="Book Antiqua" pitchFamily="18" charset="0"/>
            </a:endParaRPr>
          </a:p>
          <a:p>
            <a:pPr marL="0" indent="0" algn="ctr">
              <a:buNone/>
            </a:pPr>
            <a:r>
              <a:rPr lang="tr-TR" sz="1800" b="1" dirty="0">
                <a:solidFill>
                  <a:schemeClr val="accent2">
                    <a:lumMod val="50000"/>
                  </a:schemeClr>
                </a:solidFill>
                <a:latin typeface="Book Antiqua" pitchFamily="18" charset="0"/>
              </a:rPr>
              <a:t>KARAR ANALİZİ</a:t>
            </a:r>
          </a:p>
          <a:p>
            <a:pPr marL="0" indent="0" algn="ctr">
              <a:buNone/>
            </a:pPr>
            <a:r>
              <a:rPr lang="tr-TR" sz="1800" b="1" dirty="0">
                <a:solidFill>
                  <a:schemeClr val="accent2">
                    <a:lumMod val="50000"/>
                  </a:schemeClr>
                </a:solidFill>
                <a:latin typeface="Book Antiqua" pitchFamily="18" charset="0"/>
              </a:rPr>
              <a:t> YALNIZCA TAVSİYE EDİLEN HAREKET BİÇİMİNİ ÜRETİR.</a:t>
            </a:r>
            <a:endParaRPr lang="tr-TR" sz="1800" dirty="0">
              <a:latin typeface="Book Antiqua" pitchFamily="18" charset="0"/>
            </a:endParaRPr>
          </a:p>
        </p:txBody>
      </p:sp>
      <p:sp>
        <p:nvSpPr>
          <p:cNvPr id="16"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8"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9"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0"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8</a:t>
            </a:fld>
            <a:endParaRPr lang="tr-TR" sz="1600" b="1">
              <a:solidFill>
                <a:schemeClr val="tx1"/>
              </a:solidFill>
            </a:endParaRPr>
          </a:p>
        </p:txBody>
      </p:sp>
    </p:spTree>
    <p:extLst>
      <p:ext uri="{BB962C8B-B14F-4D97-AF65-F5344CB8AC3E}">
        <p14:creationId xmlns:p14="http://schemas.microsoft.com/office/powerpoint/2010/main" val="2482996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Analizi</a:t>
            </a:r>
          </a:p>
        </p:txBody>
      </p:sp>
      <p:sp>
        <p:nvSpPr>
          <p:cNvPr id="11" name="Content Placeholder 10"/>
          <p:cNvSpPr>
            <a:spLocks noGrp="1"/>
          </p:cNvSpPr>
          <p:nvPr>
            <p:ph idx="1"/>
          </p:nvPr>
        </p:nvSpPr>
        <p:spPr>
          <a:xfrm>
            <a:off x="457200" y="1340768"/>
            <a:ext cx="8229600" cy="4669979"/>
          </a:xfrm>
        </p:spPr>
        <p:txBody>
          <a:bodyPr>
            <a:noAutofit/>
          </a:bodyPr>
          <a:lstStyle/>
          <a:p>
            <a:r>
              <a:rPr lang="tr-TR" sz="2000" dirty="0">
                <a:solidFill>
                  <a:schemeClr val="accent2">
                    <a:lumMod val="50000"/>
                  </a:schemeClr>
                </a:solidFill>
                <a:latin typeface="Book Antiqua" pitchFamily="18" charset="0"/>
              </a:rPr>
              <a:t>KARAR ANALİZİNİN ÖNEMLİ GİRDİLERİ</a:t>
            </a:r>
          </a:p>
          <a:p>
            <a:pPr marL="0" indent="0">
              <a:buNone/>
            </a:pPr>
            <a:r>
              <a:rPr lang="tr-TR" sz="2000" dirty="0">
                <a:latin typeface="Book Antiqua" pitchFamily="18" charset="0"/>
              </a:rPr>
              <a:t>	Belirsizliklerle ilgili Subjektif Yargılar</a:t>
            </a:r>
          </a:p>
          <a:p>
            <a:pPr marL="0" indent="0">
              <a:buNone/>
            </a:pPr>
            <a:r>
              <a:rPr lang="tr-TR" sz="2000" dirty="0">
                <a:latin typeface="Book Antiqua" pitchFamily="18" charset="0"/>
              </a:rPr>
              <a:t>	Önceliklerle ilgili Subjektif Yargılar</a:t>
            </a:r>
          </a:p>
          <a:p>
            <a:pPr marL="0" indent="0">
              <a:buNone/>
            </a:pPr>
            <a:r>
              <a:rPr lang="tr-TR" sz="2000" dirty="0">
                <a:latin typeface="Book Antiqua" pitchFamily="18" charset="0"/>
              </a:rPr>
              <a:t>	</a:t>
            </a:r>
            <a:endParaRPr lang="en-US" sz="2000" dirty="0">
              <a:latin typeface="Book Antiqua" pitchFamily="18" charset="0"/>
            </a:endParaRPr>
          </a:p>
          <a:p>
            <a:pPr marL="0" indent="0" algn="ctr">
              <a:buNone/>
            </a:pPr>
            <a:r>
              <a:rPr lang="tr-TR" sz="2000" b="1" dirty="0">
                <a:solidFill>
                  <a:schemeClr val="accent2">
                    <a:lumMod val="50000"/>
                  </a:schemeClr>
                </a:solidFill>
                <a:latin typeface="Book Antiqua" pitchFamily="18" charset="0"/>
              </a:rPr>
              <a:t>SUBJEKTİF YARGILARA GEREKSİNİM KARAR ANALİZİNİN HEM GÜÇLÜ YANI HEM DE ZAYIF YANI OLARAK DÜŞÜNÜLEBİLİR.</a:t>
            </a:r>
            <a:r>
              <a:rPr lang="en-US" sz="2000" b="1" dirty="0">
                <a:solidFill>
                  <a:schemeClr val="accent2">
                    <a:lumMod val="50000"/>
                  </a:schemeClr>
                </a:solidFill>
                <a:latin typeface="Book Antiqua" pitchFamily="18" charset="0"/>
              </a:rPr>
              <a:t> </a:t>
            </a:r>
            <a:endParaRPr lang="tr-TR" sz="2000" b="1" dirty="0">
              <a:solidFill>
                <a:schemeClr val="accent2">
                  <a:lumMod val="50000"/>
                </a:schemeClr>
              </a:solidFill>
              <a:latin typeface="Book Antiqua" pitchFamily="18" charset="0"/>
            </a:endParaRPr>
          </a:p>
          <a:p>
            <a:endParaRPr lang="tr-TR" sz="2000" dirty="0">
              <a:latin typeface="Book Antiqua" pitchFamily="18" charset="0"/>
            </a:endParaRPr>
          </a:p>
          <a:p>
            <a:r>
              <a:rPr lang="tr-TR" sz="2000" dirty="0">
                <a:solidFill>
                  <a:schemeClr val="accent2">
                    <a:lumMod val="50000"/>
                  </a:schemeClr>
                </a:solidFill>
                <a:latin typeface="Book Antiqua" pitchFamily="18" charset="0"/>
              </a:rPr>
              <a:t>BİR GÜÇLÜ YANI:</a:t>
            </a:r>
          </a:p>
          <a:p>
            <a:r>
              <a:rPr lang="tr-TR" sz="2000" dirty="0">
                <a:latin typeface="Book Antiqua" pitchFamily="18" charset="0"/>
              </a:rPr>
              <a:t>Diğer yönetim bilimi yöntemleri gibi yaygın subjectif yargıları göz ardı etmez. </a:t>
            </a:r>
          </a:p>
          <a:p>
            <a:r>
              <a:rPr lang="tr-TR" sz="2000" dirty="0">
                <a:solidFill>
                  <a:schemeClr val="accent2">
                    <a:lumMod val="50000"/>
                  </a:schemeClr>
                </a:solidFill>
                <a:latin typeface="Book Antiqua" pitchFamily="18" charset="0"/>
              </a:rPr>
              <a:t>BİR ZAYIF YANI:</a:t>
            </a:r>
            <a:endParaRPr lang="en-US" sz="2000" dirty="0">
              <a:solidFill>
                <a:schemeClr val="accent2">
                  <a:lumMod val="50000"/>
                </a:schemeClr>
              </a:solidFill>
              <a:latin typeface="Book Antiqua" pitchFamily="18" charset="0"/>
            </a:endParaRPr>
          </a:p>
          <a:p>
            <a:r>
              <a:rPr lang="tr-TR" sz="2000" dirty="0">
                <a:latin typeface="Book Antiqua" pitchFamily="18" charset="0"/>
              </a:rPr>
              <a:t>İnsanlar mükemmel olmayan bilgi işlemcilerdir.</a:t>
            </a:r>
          </a:p>
        </p:txBody>
      </p:sp>
      <p:sp>
        <p:nvSpPr>
          <p:cNvPr id="16"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8"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9"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0"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9</a:t>
            </a:fld>
            <a:endParaRPr lang="tr-TR" sz="1600" b="1">
              <a:solidFill>
                <a:schemeClr val="tx1"/>
              </a:solidFill>
            </a:endParaRPr>
          </a:p>
        </p:txBody>
      </p:sp>
    </p:spTree>
    <p:extLst>
      <p:ext uri="{BB962C8B-B14F-4D97-AF65-F5344CB8AC3E}">
        <p14:creationId xmlns:p14="http://schemas.microsoft.com/office/powerpoint/2010/main" val="3272353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Verme</a:t>
            </a:r>
          </a:p>
        </p:txBody>
      </p:sp>
      <p:sp>
        <p:nvSpPr>
          <p:cNvPr id="11" name="Content Placeholder 10"/>
          <p:cNvSpPr>
            <a:spLocks noGrp="1"/>
          </p:cNvSpPr>
          <p:nvPr>
            <p:ph idx="1"/>
          </p:nvPr>
        </p:nvSpPr>
        <p:spPr>
          <a:xfrm>
            <a:off x="457200" y="1783357"/>
            <a:ext cx="8229600" cy="4525963"/>
          </a:xfrm>
        </p:spPr>
        <p:txBody>
          <a:bodyPr>
            <a:noAutofit/>
          </a:bodyPr>
          <a:lstStyle/>
          <a:p>
            <a:r>
              <a:rPr lang="tr-TR" sz="2000" dirty="0">
                <a:latin typeface="Book Antiqua" pitchFamily="18" charset="0"/>
              </a:rPr>
              <a:t>Karar verme, amaçlara ve hedeflere ulaşmak için davranış biçimleri arasından seçim yapma sürecidir.</a:t>
            </a:r>
          </a:p>
          <a:p>
            <a:r>
              <a:rPr lang="tr-TR" sz="2000" dirty="0">
                <a:latin typeface="Book Antiqua" pitchFamily="18" charset="0"/>
              </a:rPr>
              <a:t>Günümüzün hızlı değişen ve küresel çevresi, başarılı bir kurumun zengin bir karar verme sürecine sahip olmasını zorunlu hale getirmektedir. Bunun anlamı, yalnızca veri toplama ve işlemenin yetersiz olduğunu aynı zamanda karar verirken teknolojik ve bilimsel olarak gelişmiş karar verme metotlarının kullanılması gereğidir.</a:t>
            </a:r>
          </a:p>
        </p:txBody>
      </p:sp>
      <p:sp>
        <p:nvSpPr>
          <p:cNvPr id="16"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8"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9"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0"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10</a:t>
            </a:fld>
            <a:endParaRPr lang="tr-TR" sz="1600" b="1">
              <a:solidFill>
                <a:schemeClr val="tx1"/>
              </a:solidFill>
            </a:endParaRPr>
          </a:p>
        </p:txBody>
      </p:sp>
    </p:spTree>
    <p:extLst>
      <p:ext uri="{BB962C8B-B14F-4D97-AF65-F5344CB8AC3E}">
        <p14:creationId xmlns:p14="http://schemas.microsoft.com/office/powerpoint/2010/main" val="178218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Yönetim ve Karar verme ilişkisi</a:t>
            </a:r>
          </a:p>
        </p:txBody>
      </p:sp>
      <p:sp>
        <p:nvSpPr>
          <p:cNvPr id="11" name="Content Placeholder 10"/>
          <p:cNvSpPr>
            <a:spLocks noGrp="1"/>
          </p:cNvSpPr>
          <p:nvPr>
            <p:ph idx="1"/>
          </p:nvPr>
        </p:nvSpPr>
        <p:spPr/>
        <p:txBody>
          <a:bodyPr>
            <a:normAutofit/>
          </a:bodyPr>
          <a:lstStyle/>
          <a:p>
            <a:r>
              <a:rPr lang="tr-TR" sz="2400" dirty="0">
                <a:latin typeface="Book Antiqua" pitchFamily="18" charset="0"/>
              </a:rPr>
              <a:t>Nobel ödüllü Herbert Simon tüm yönetsel karar verme sürecinin yönetim uygulamaları ile eşanlamlı olduğunu belirtmiştir.</a:t>
            </a:r>
          </a:p>
          <a:p>
            <a:r>
              <a:rPr lang="tr-TR" sz="2400" dirty="0">
                <a:latin typeface="Book Antiqua" pitchFamily="18" charset="0"/>
              </a:rPr>
              <a:t>Karar verme tüm yönetsel fonksiyonların merkezinde yer alır. </a:t>
            </a:r>
          </a:p>
          <a:p>
            <a:pPr marL="400050" lvl="1" indent="0">
              <a:buNone/>
            </a:pPr>
            <a:r>
              <a:rPr lang="tr-TR" sz="2000" dirty="0">
                <a:latin typeface="Book Antiqua" pitchFamily="18" charset="0"/>
              </a:rPr>
              <a:t>Örneğin; planlama neyin, ne zaman, nasıl, nerde ve kim tarafından yapılacağını içeren bir karar verme sürecidir. Organize etme, Uygulama, ve Kontrol gibi diğer yönetimsel fonksiyonlar da ağırlıklı olarak karar verme sürecinden beslenir.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11</a:t>
            </a:fld>
            <a:endParaRPr lang="tr-TR" sz="1600" b="1">
              <a:solidFill>
                <a:schemeClr val="tx1"/>
              </a:solidFill>
            </a:endParaRPr>
          </a:p>
        </p:txBody>
      </p:sp>
    </p:spTree>
    <p:extLst>
      <p:ext uri="{BB962C8B-B14F-4D97-AF65-F5344CB8AC3E}">
        <p14:creationId xmlns:p14="http://schemas.microsoft.com/office/powerpoint/2010/main" val="2482996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a:latin typeface="Book Antiqua" pitchFamily="18" charset="0"/>
              </a:rPr>
              <a:t>Genel karar verme durumları</a:t>
            </a:r>
          </a:p>
        </p:txBody>
      </p:sp>
      <p:sp>
        <p:nvSpPr>
          <p:cNvPr id="11" name="Content Placeholder 10"/>
          <p:cNvSpPr>
            <a:spLocks noGrp="1"/>
          </p:cNvSpPr>
          <p:nvPr>
            <p:ph sz="half" idx="1"/>
          </p:nvPr>
        </p:nvSpPr>
        <p:spPr/>
        <p:txBody>
          <a:bodyPr>
            <a:normAutofit/>
          </a:bodyPr>
          <a:lstStyle/>
          <a:p>
            <a:r>
              <a:rPr lang="tr-TR" sz="2000" dirty="0">
                <a:latin typeface="Book Antiqua" pitchFamily="18" charset="0"/>
              </a:rPr>
              <a:t>Birden fazla ve muhtemelen çelişen hedefler</a:t>
            </a:r>
          </a:p>
          <a:p>
            <a:r>
              <a:rPr lang="tr-TR" sz="2000" dirty="0">
                <a:latin typeface="Book Antiqua" pitchFamily="18" charset="0"/>
              </a:rPr>
              <a:t>Çok sayıda alternatif</a:t>
            </a:r>
          </a:p>
          <a:p>
            <a:r>
              <a:rPr lang="tr-TR" sz="2000" dirty="0">
                <a:latin typeface="Book Antiqua" pitchFamily="18" charset="0"/>
              </a:rPr>
              <a:t>Değerlendirilmeyen alternatifler</a:t>
            </a:r>
          </a:p>
          <a:p>
            <a:r>
              <a:rPr lang="tr-TR" sz="2000" dirty="0">
                <a:latin typeface="Book Antiqua" pitchFamily="18" charset="0"/>
              </a:rPr>
              <a:t>Kararın bir grup tarafından verilmesi </a:t>
            </a:r>
          </a:p>
          <a:p>
            <a:r>
              <a:rPr lang="tr-TR" sz="2000" dirty="0">
                <a:latin typeface="Book Antiqua" pitchFamily="18" charset="0"/>
              </a:rPr>
              <a:t>Grup üyesi önyargıları</a:t>
            </a:r>
          </a:p>
          <a:p>
            <a:r>
              <a:rPr lang="tr-TR" sz="2000" dirty="0">
                <a:latin typeface="Book Antiqua" pitchFamily="18" charset="0"/>
              </a:rPr>
              <a:t>Gelecekte ortaya çıkabilecek sonuçlar</a:t>
            </a:r>
          </a:p>
          <a:p>
            <a:r>
              <a:rPr lang="tr-TR" sz="2000" dirty="0">
                <a:latin typeface="Book Antiqua" pitchFamily="18" charset="0"/>
              </a:rPr>
              <a:t>Riske karşı tutumlar</a:t>
            </a:r>
          </a:p>
          <a:p>
            <a:r>
              <a:rPr lang="tr-TR" sz="2000" dirty="0">
                <a:latin typeface="Book Antiqua" pitchFamily="18" charset="0"/>
              </a:rPr>
              <a:t>Bilgi ihtiyacı</a:t>
            </a:r>
          </a:p>
        </p:txBody>
      </p:sp>
      <p:sp>
        <p:nvSpPr>
          <p:cNvPr id="12" name="Content Placeholder 11"/>
          <p:cNvSpPr>
            <a:spLocks noGrp="1"/>
          </p:cNvSpPr>
          <p:nvPr>
            <p:ph sz="half" idx="2"/>
          </p:nvPr>
        </p:nvSpPr>
        <p:spPr/>
        <p:txBody>
          <a:bodyPr>
            <a:normAutofit/>
          </a:bodyPr>
          <a:lstStyle/>
          <a:p>
            <a:r>
              <a:rPr lang="tr-TR" sz="2000" dirty="0">
                <a:latin typeface="Book Antiqua" pitchFamily="18" charset="0"/>
              </a:rPr>
              <a:t>Bilgi toplama zaman alır ve maliyetlidir.</a:t>
            </a:r>
          </a:p>
          <a:p>
            <a:r>
              <a:rPr lang="tr-TR" sz="2000" dirty="0">
                <a:latin typeface="Book Antiqua" pitchFamily="18" charset="0"/>
              </a:rPr>
              <a:t>Çok fazla bilgi</a:t>
            </a:r>
          </a:p>
          <a:p>
            <a:r>
              <a:rPr lang="tr-TR" sz="2000" dirty="0">
                <a:latin typeface="Book Antiqua" pitchFamily="18" charset="0"/>
              </a:rPr>
              <a:t>"What-if" analizi, Senaryolar</a:t>
            </a:r>
          </a:p>
          <a:p>
            <a:r>
              <a:rPr lang="tr-TR" sz="2000" dirty="0">
                <a:latin typeface="Book Antiqua" pitchFamily="18" charset="0"/>
              </a:rPr>
              <a:t>«Trial-and-error» (Deneme-yanılma)  kayba neden olabilir</a:t>
            </a:r>
          </a:p>
          <a:p>
            <a:r>
              <a:rPr lang="tr-TR" sz="2000" dirty="0">
                <a:latin typeface="Book Antiqua" pitchFamily="18" charset="0"/>
              </a:rPr>
              <a:t>Deneme, gerçek sistem ile sadece bir kere yapılabilir. </a:t>
            </a:r>
          </a:p>
          <a:p>
            <a:r>
              <a:rPr lang="tr-TR" sz="2000" dirty="0">
                <a:latin typeface="Book Antiqua" pitchFamily="18" charset="0"/>
              </a:rPr>
              <a:t>Çevrede değişiklikler sürekli olabilir.</a:t>
            </a:r>
          </a:p>
          <a:p>
            <a:pPr>
              <a:lnSpc>
                <a:spcPct val="90000"/>
              </a:lnSpc>
              <a:buSzPct val="70000"/>
            </a:pPr>
            <a:r>
              <a:rPr lang="tr-TR" sz="2000" dirty="0">
                <a:latin typeface="Book Antiqua" pitchFamily="18" charset="0"/>
              </a:rPr>
              <a:t>Zaman baskısı </a:t>
            </a:r>
          </a:p>
          <a:p>
            <a:pPr marL="0" indent="0">
              <a:buNone/>
            </a:pPr>
            <a:endParaRPr lang="tr-TR" sz="2000" dirty="0"/>
          </a:p>
          <a:p>
            <a:pPr marL="0" indent="0" algn="r">
              <a:buNone/>
            </a:pPr>
            <a:r>
              <a:rPr lang="tr-TR" sz="1400" dirty="0">
                <a:latin typeface="Book Antiqua" pitchFamily="18" charset="0"/>
              </a:rPr>
              <a:t>(İlker Topcu, MCDM Ders Notları)</a:t>
            </a:r>
          </a:p>
        </p:txBody>
      </p:sp>
      <p:sp>
        <p:nvSpPr>
          <p:cNvPr id="13"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12</a:t>
            </a:fld>
            <a:endParaRPr lang="tr-TR" sz="1600" b="1">
              <a:solidFill>
                <a:schemeClr val="tx1"/>
              </a:solidFill>
            </a:endParaRPr>
          </a:p>
        </p:txBody>
      </p:sp>
    </p:spTree>
    <p:extLst>
      <p:ext uri="{BB962C8B-B14F-4D97-AF65-F5344CB8AC3E}">
        <p14:creationId xmlns:p14="http://schemas.microsoft.com/office/powerpoint/2010/main" val="2482996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Etkin Karar Verme</a:t>
            </a:r>
          </a:p>
        </p:txBody>
      </p:sp>
      <p:sp>
        <p:nvSpPr>
          <p:cNvPr id="11" name="Content Placeholder 10"/>
          <p:cNvSpPr>
            <a:spLocks noGrp="1"/>
          </p:cNvSpPr>
          <p:nvPr>
            <p:ph idx="1"/>
          </p:nvPr>
        </p:nvSpPr>
        <p:spPr/>
        <p:txBody>
          <a:bodyPr>
            <a:normAutofit/>
          </a:bodyPr>
          <a:lstStyle/>
          <a:p>
            <a:pPr marL="0" indent="0">
              <a:buNone/>
            </a:pPr>
            <a:r>
              <a:rPr lang="tr-TR" sz="2000" dirty="0">
                <a:latin typeface="Book Antiqua" pitchFamily="18" charset="0"/>
              </a:rPr>
              <a:t>Hammond et al. (1999)’e göre, etkin bir karar verme süreci aşağıdaki altı kriterin sağlayabilmelidir.</a:t>
            </a:r>
            <a:endParaRPr lang="en-US" sz="2000" dirty="0">
              <a:latin typeface="Book Antiqua" pitchFamily="18" charset="0"/>
            </a:endParaRPr>
          </a:p>
          <a:p>
            <a:r>
              <a:rPr lang="tr-TR" sz="2000" dirty="0">
                <a:latin typeface="Book Antiqua" pitchFamily="18" charset="0"/>
              </a:rPr>
              <a:t>Önemli olan üzerine odaklanır.</a:t>
            </a:r>
            <a:endParaRPr lang="en-US" sz="2000" dirty="0">
              <a:latin typeface="Book Antiqua" pitchFamily="18" charset="0"/>
            </a:endParaRPr>
          </a:p>
          <a:p>
            <a:r>
              <a:rPr lang="tr-TR" sz="2000" dirty="0">
                <a:latin typeface="Book Antiqua" pitchFamily="18" charset="0"/>
              </a:rPr>
              <a:t>Mantıklı ve tutarlıdır.</a:t>
            </a:r>
            <a:endParaRPr lang="en-US" sz="2000" dirty="0">
              <a:latin typeface="Book Antiqua" pitchFamily="18" charset="0"/>
            </a:endParaRPr>
          </a:p>
          <a:p>
            <a:r>
              <a:rPr lang="tr-TR" sz="2000" dirty="0">
                <a:latin typeface="Book Antiqua" pitchFamily="18" charset="0"/>
              </a:rPr>
              <a:t>Objektif ve subjektif faktörleri göz önünde bulundurarak, sezgisel düşünce ile analitik düşüncenin bir karışımını içerir. </a:t>
            </a:r>
          </a:p>
          <a:p>
            <a:r>
              <a:rPr lang="tr-TR" sz="2000" dirty="0">
                <a:latin typeface="Book Antiqua" pitchFamily="18" charset="0"/>
              </a:rPr>
              <a:t>Belirli bir ikilemi çözmek için sadece gerekli olan kadar bilgi ve analiz gerektirir.</a:t>
            </a:r>
          </a:p>
          <a:p>
            <a:r>
              <a:rPr lang="tr-TR" sz="2000" dirty="0">
                <a:latin typeface="Book Antiqua" pitchFamily="18" charset="0"/>
              </a:rPr>
              <a:t>İlgili bilgilerin toplanmasına rehberlik ederken, bilgilendirilmiş görüşü de teşvik eder.</a:t>
            </a:r>
          </a:p>
          <a:p>
            <a:r>
              <a:rPr lang="tr-TR" sz="2000" dirty="0">
                <a:latin typeface="Book Antiqua" pitchFamily="18" charset="0"/>
              </a:rPr>
              <a:t>Açık, güvenilir, kolay kullanılır ve esnektir.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13</a:t>
            </a:fld>
            <a:endParaRPr lang="tr-TR" sz="1600" b="1">
              <a:solidFill>
                <a:schemeClr val="tx1"/>
              </a:solidFill>
            </a:endParaRPr>
          </a:p>
        </p:txBody>
      </p:sp>
    </p:spTree>
    <p:extLst>
      <p:ext uri="{BB962C8B-B14F-4D97-AF65-F5344CB8AC3E}">
        <p14:creationId xmlns:p14="http://schemas.microsoft.com/office/powerpoint/2010/main" val="1354847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Genel Karar Verme Kavramları</a:t>
            </a:r>
          </a:p>
        </p:txBody>
      </p:sp>
      <p:sp>
        <p:nvSpPr>
          <p:cNvPr id="11" name="Content Placeholder 10"/>
          <p:cNvSpPr>
            <a:spLocks noGrp="1"/>
          </p:cNvSpPr>
          <p:nvPr>
            <p:ph idx="1"/>
          </p:nvPr>
        </p:nvSpPr>
        <p:spPr/>
        <p:txBody>
          <a:bodyPr>
            <a:normAutofit/>
          </a:bodyPr>
          <a:lstStyle/>
          <a:p>
            <a:r>
              <a:rPr lang="tr-TR" sz="2800" dirty="0">
                <a:latin typeface="Book Antiqua" pitchFamily="18" charset="0"/>
              </a:rPr>
              <a:t>Problem</a:t>
            </a:r>
          </a:p>
          <a:p>
            <a:r>
              <a:rPr lang="tr-TR" sz="2800" dirty="0">
                <a:latin typeface="Book Antiqua" pitchFamily="18" charset="0"/>
              </a:rPr>
              <a:t>Karar Değişkenleri</a:t>
            </a:r>
          </a:p>
          <a:p>
            <a:pPr lvl="1"/>
            <a:r>
              <a:rPr lang="tr-TR" sz="2400" dirty="0">
                <a:latin typeface="Book Antiqua" pitchFamily="18" charset="0"/>
              </a:rPr>
              <a:t>Amaç</a:t>
            </a:r>
          </a:p>
          <a:p>
            <a:pPr lvl="1"/>
            <a:r>
              <a:rPr lang="tr-TR" sz="2400" dirty="0">
                <a:latin typeface="Book Antiqua" pitchFamily="18" charset="0"/>
              </a:rPr>
              <a:t>Kriter</a:t>
            </a:r>
          </a:p>
          <a:p>
            <a:pPr lvl="1"/>
            <a:r>
              <a:rPr lang="tr-TR" sz="2400" dirty="0">
                <a:latin typeface="Book Antiqua" pitchFamily="18" charset="0"/>
              </a:rPr>
              <a:t>Ölçüt</a:t>
            </a:r>
          </a:p>
          <a:p>
            <a:r>
              <a:rPr lang="tr-TR" sz="2800" dirty="0">
                <a:latin typeface="Book Antiqua" pitchFamily="18" charset="0"/>
              </a:rPr>
              <a:t>Alternatifler</a:t>
            </a:r>
          </a:p>
          <a:p>
            <a:r>
              <a:rPr lang="tr-TR" sz="2800" dirty="0">
                <a:latin typeface="Book Antiqua" pitchFamily="18" charset="0"/>
              </a:rPr>
              <a:t>Karar Paydaşları ( karar sürecine katılanlar)</a:t>
            </a:r>
          </a:p>
          <a:p>
            <a:endParaRPr lang="tr-TR"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14</a:t>
            </a:fld>
            <a:endParaRPr lang="tr-TR" sz="1600" b="1">
              <a:solidFill>
                <a:schemeClr val="tx1"/>
              </a:solidFill>
            </a:endParaRPr>
          </a:p>
        </p:txBody>
      </p:sp>
    </p:spTree>
    <p:extLst>
      <p:ext uri="{BB962C8B-B14F-4D97-AF65-F5344CB8AC3E}">
        <p14:creationId xmlns:p14="http://schemas.microsoft.com/office/powerpoint/2010/main" val="3803785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Problem</a:t>
            </a:r>
          </a:p>
        </p:txBody>
      </p:sp>
      <p:sp>
        <p:nvSpPr>
          <p:cNvPr id="11" name="Content Placeholder 10"/>
          <p:cNvSpPr>
            <a:spLocks noGrp="1"/>
          </p:cNvSpPr>
          <p:nvPr>
            <p:ph idx="1"/>
          </p:nvPr>
        </p:nvSpPr>
        <p:spPr/>
        <p:txBody>
          <a:bodyPr>
            <a:normAutofit/>
          </a:bodyPr>
          <a:lstStyle/>
          <a:p>
            <a:r>
              <a:rPr lang="tr-TR" sz="2000" dirty="0">
                <a:latin typeface="Book Antiqua" pitchFamily="18" charset="0"/>
              </a:rPr>
              <a:t>Problem, gerçek durum ile gerekli (istenilen) durum arasındaki </a:t>
            </a:r>
            <a:r>
              <a:rPr lang="tr-TR" sz="2000" dirty="0">
                <a:solidFill>
                  <a:schemeClr val="accent2">
                    <a:lumMod val="75000"/>
                  </a:schemeClr>
                </a:solidFill>
                <a:latin typeface="Book Antiqua" pitchFamily="18" charset="0"/>
              </a:rPr>
              <a:t>fark</a:t>
            </a:r>
            <a:r>
              <a:rPr lang="tr-TR" sz="2000" dirty="0">
                <a:latin typeface="Book Antiqua" pitchFamily="18" charset="0"/>
              </a:rPr>
              <a:t>tır. Bir problem, </a:t>
            </a:r>
            <a:r>
              <a:rPr lang="tr-TR" sz="2000" dirty="0">
                <a:solidFill>
                  <a:schemeClr val="accent2">
                    <a:lumMod val="75000"/>
                  </a:schemeClr>
                </a:solidFill>
                <a:latin typeface="Book Antiqua" pitchFamily="18" charset="0"/>
              </a:rPr>
              <a:t>önemli</a:t>
            </a:r>
            <a:r>
              <a:rPr lang="tr-TR" sz="2000" dirty="0">
                <a:latin typeface="Book Antiqua" pitchFamily="18" charset="0"/>
              </a:rPr>
              <a:t> ve istenmeyen bir durum olmasına rağmen, muhtemelen </a:t>
            </a:r>
            <a:r>
              <a:rPr lang="tr-TR" sz="2000" dirty="0">
                <a:solidFill>
                  <a:schemeClr val="accent2">
                    <a:lumMod val="75000"/>
                  </a:schemeClr>
                </a:solidFill>
                <a:latin typeface="Book Antiqua" pitchFamily="18" charset="0"/>
              </a:rPr>
              <a:t>zorluk</a:t>
            </a:r>
            <a:r>
              <a:rPr lang="tr-TR" sz="2000" dirty="0">
                <a:latin typeface="Book Antiqua" pitchFamily="18" charset="0"/>
              </a:rPr>
              <a:t>la, bazı yöntemler kullanılarak çözülebilir (Smith, 1989) .</a:t>
            </a:r>
          </a:p>
          <a:p>
            <a:r>
              <a:rPr lang="tr-TR" sz="2000" dirty="0">
                <a:latin typeface="Book Antiqua" pitchFamily="18" charset="0"/>
              </a:rPr>
              <a:t>Genellikle, bir problemin nedenleri bilinmez. Bu durumda, problemi oluşturan nedenleri bulmak ve düzeltici faaliyetleri tanımlamak için kök neden analizi kullanılır.</a:t>
            </a:r>
          </a:p>
          <a:p>
            <a:r>
              <a:rPr lang="tr-TR" sz="2000" dirty="0">
                <a:latin typeface="Book Antiqua" pitchFamily="18" charset="0"/>
              </a:rPr>
              <a:t>Problemin karakteristiğini üç durum belirler </a:t>
            </a:r>
            <a:r>
              <a:rPr lang="en-US" sz="2000" dirty="0">
                <a:latin typeface="Book Antiqua" pitchFamily="18" charset="0"/>
              </a:rPr>
              <a:t>(Evans, 1989):</a:t>
            </a:r>
            <a:endParaRPr lang="tr-TR" sz="2000" dirty="0">
              <a:latin typeface="Book Antiqua" pitchFamily="18" charset="0"/>
            </a:endParaRPr>
          </a:p>
          <a:p>
            <a:pPr lvl="1"/>
            <a:r>
              <a:rPr lang="tr-TR" sz="2000" dirty="0">
                <a:latin typeface="Book Antiqua" pitchFamily="18" charset="0"/>
              </a:rPr>
              <a:t>Seçim yapılması gereken alternatif davranış biçimlerinin olması</a:t>
            </a:r>
          </a:p>
          <a:p>
            <a:pPr lvl="1"/>
            <a:r>
              <a:rPr lang="tr-TR" sz="2000" dirty="0">
                <a:latin typeface="Book Antiqua" pitchFamily="18" charset="0"/>
              </a:rPr>
              <a:t>Bu seçimin gelecekte önemli etkilerinin olması</a:t>
            </a:r>
          </a:p>
          <a:p>
            <a:pPr lvl="1"/>
            <a:r>
              <a:rPr lang="tr-TR" sz="2000" dirty="0">
                <a:latin typeface="Book Antiqua" pitchFamily="18" charset="0"/>
              </a:rPr>
              <a:t>Hangi davranış biçiminin seçileceğine dair kaygıların bulunması.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15</a:t>
            </a:fld>
            <a:endParaRPr lang="tr-TR" sz="1600" b="1">
              <a:solidFill>
                <a:schemeClr val="tx1"/>
              </a:solidFill>
            </a:endParaRPr>
          </a:p>
        </p:txBody>
      </p:sp>
    </p:spTree>
    <p:extLst>
      <p:ext uri="{BB962C8B-B14F-4D97-AF65-F5344CB8AC3E}">
        <p14:creationId xmlns:p14="http://schemas.microsoft.com/office/powerpoint/2010/main" val="467625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just"/>
            <a:r>
              <a:rPr lang="tr-TR" sz="3600" dirty="0">
                <a:latin typeface="Book Antiqua" pitchFamily="18" charset="0"/>
              </a:rPr>
              <a:t>Değişkenler</a:t>
            </a:r>
          </a:p>
        </p:txBody>
      </p:sp>
      <p:sp>
        <p:nvSpPr>
          <p:cNvPr id="11" name="Content Placeholder 10"/>
          <p:cNvSpPr>
            <a:spLocks noGrp="1"/>
          </p:cNvSpPr>
          <p:nvPr>
            <p:ph idx="1"/>
          </p:nvPr>
        </p:nvSpPr>
        <p:spPr/>
        <p:txBody>
          <a:bodyPr>
            <a:normAutofit/>
          </a:bodyPr>
          <a:lstStyle/>
          <a:p>
            <a:r>
              <a:rPr lang="tr-TR" sz="2000" dirty="0">
                <a:latin typeface="Book Antiqua" pitchFamily="18" charset="0"/>
              </a:rPr>
              <a:t>Amaç, başarılması veya ulaşılması istenilen ifadedir. </a:t>
            </a:r>
          </a:p>
          <a:p>
            <a:r>
              <a:rPr lang="tr-TR" sz="2000" dirty="0">
                <a:latin typeface="Book Antiqua" pitchFamily="18" charset="0"/>
              </a:rPr>
              <a:t>Kriter, alternatifleri belirli bir eksene (</a:t>
            </a:r>
            <a:r>
              <a:rPr lang="en-US" sz="2000" dirty="0">
                <a:latin typeface="Book Antiqua" pitchFamily="18" charset="0"/>
              </a:rPr>
              <a:t>significance axis</a:t>
            </a:r>
            <a:r>
              <a:rPr lang="tr-TR" sz="2000" dirty="0">
                <a:latin typeface="Book Antiqua" pitchFamily="18" charset="0"/>
              </a:rPr>
              <a:t>) veya</a:t>
            </a:r>
            <a:r>
              <a:rPr lang="en-US" sz="2000" dirty="0">
                <a:latin typeface="Book Antiqua" pitchFamily="18" charset="0"/>
              </a:rPr>
              <a:t> </a:t>
            </a:r>
            <a:r>
              <a:rPr lang="tr-TR" sz="2000" dirty="0">
                <a:latin typeface="Book Antiqua" pitchFamily="18" charset="0"/>
              </a:rPr>
              <a:t>bakış açısına bağlı olarak kıyaslama imkanı sunan bir araçtır </a:t>
            </a:r>
            <a:r>
              <a:rPr lang="en-US" sz="2000" dirty="0">
                <a:latin typeface="Book Antiqua" pitchFamily="18" charset="0"/>
              </a:rPr>
              <a:t>(</a:t>
            </a:r>
            <a:r>
              <a:rPr lang="en-US" sz="2000" dirty="0" err="1">
                <a:latin typeface="Book Antiqua" pitchFamily="18" charset="0"/>
              </a:rPr>
              <a:t>Bouyssou</a:t>
            </a:r>
            <a:r>
              <a:rPr lang="en-US" sz="2000" dirty="0">
                <a:latin typeface="Book Antiqua" pitchFamily="18" charset="0"/>
              </a:rPr>
              <a:t>, 1990)</a:t>
            </a:r>
            <a:r>
              <a:rPr lang="tr-TR" sz="2000" dirty="0">
                <a:latin typeface="Book Antiqua" pitchFamily="18" charset="0"/>
              </a:rPr>
              <a:t>.</a:t>
            </a:r>
          </a:p>
          <a:p>
            <a:r>
              <a:rPr lang="tr-TR" sz="2000" dirty="0">
                <a:latin typeface="Book Antiqua" pitchFamily="18" charset="0"/>
              </a:rPr>
              <a:t>Farklı kriterler alternatiflerin farklı boyutlarını temsil ettiklerinden, bazen aralarında uyuşmazlık (ihtilaf) </a:t>
            </a:r>
            <a:r>
              <a:rPr lang="en-US" sz="2000" dirty="0">
                <a:latin typeface="Book Antiqua" pitchFamily="18" charset="0"/>
              </a:rPr>
              <a:t> </a:t>
            </a:r>
            <a:r>
              <a:rPr lang="tr-TR" sz="2000" dirty="0">
                <a:latin typeface="Book Antiqua" pitchFamily="18" charset="0"/>
              </a:rPr>
              <a:t>oluşabilir</a:t>
            </a:r>
            <a:r>
              <a:rPr lang="en-US" sz="2000" dirty="0">
                <a:latin typeface="Book Antiqua" pitchFamily="18" charset="0"/>
              </a:rPr>
              <a:t>. </a:t>
            </a:r>
            <a:r>
              <a:rPr lang="tr-TR" sz="2000" dirty="0">
                <a:latin typeface="Book Antiqua" pitchFamily="18" charset="0"/>
              </a:rPr>
              <a:t>Örneğin</a:t>
            </a:r>
            <a:r>
              <a:rPr lang="en-US" sz="2000" dirty="0">
                <a:latin typeface="Book Antiqua" pitchFamily="18" charset="0"/>
              </a:rPr>
              <a:t>, </a:t>
            </a:r>
            <a:r>
              <a:rPr lang="tr-TR" sz="2000" dirty="0">
                <a:latin typeface="Book Antiqua" pitchFamily="18" charset="0"/>
              </a:rPr>
              <a:t>maliyet ve k</a:t>
            </a:r>
            <a:r>
              <a:rPr lang="en-US" sz="2000" dirty="0">
                <a:latin typeface="Book Antiqua" pitchFamily="18" charset="0"/>
              </a:rPr>
              <a:t>â</a:t>
            </a:r>
            <a:r>
              <a:rPr lang="tr-TR" sz="2000" dirty="0">
                <a:latin typeface="Book Antiqua" pitchFamily="18" charset="0"/>
              </a:rPr>
              <a:t>r genellikle ihtilaf içindedir. </a:t>
            </a:r>
          </a:p>
          <a:p>
            <a:r>
              <a:rPr lang="tr-TR" sz="2000" dirty="0">
                <a:latin typeface="Book Antiqua" pitchFamily="18" charset="0"/>
              </a:rPr>
              <a:t>Ölçüt ise, amaca ulaşma derecesini ölçme imkanı sunan bir karar bileşenidir</a:t>
            </a:r>
            <a:r>
              <a:rPr lang="en-US" sz="2000" dirty="0">
                <a:latin typeface="Book Antiqua" pitchFamily="18" charset="0"/>
              </a:rPr>
              <a:t> (Keeney, 1996)</a:t>
            </a:r>
            <a:r>
              <a:rPr lang="tr-TR" sz="2000" dirty="0">
                <a:latin typeface="Book Antiqua" pitchFamily="18" charset="0"/>
              </a:rPr>
              <a:t>. Bir ölçüt, bir alternatifin temel özelliğini, kalitesini ve verimlilik parametresini temsil eder</a:t>
            </a:r>
            <a:r>
              <a:rPr lang="en-US" sz="2000" dirty="0">
                <a:latin typeface="Book Antiqua" pitchFamily="18" charset="0"/>
              </a:rPr>
              <a:t> (</a:t>
            </a:r>
            <a:r>
              <a:rPr lang="en-US" sz="2000" dirty="0" err="1">
                <a:latin typeface="Book Antiqua" pitchFamily="18" charset="0"/>
              </a:rPr>
              <a:t>Evren</a:t>
            </a:r>
            <a:r>
              <a:rPr lang="en-US" sz="2000" dirty="0">
                <a:latin typeface="Book Antiqua" pitchFamily="18" charset="0"/>
              </a:rPr>
              <a:t> and </a:t>
            </a:r>
            <a:r>
              <a:rPr lang="tr-TR" sz="2000" dirty="0">
                <a:latin typeface="Book Antiqua" pitchFamily="18" charset="0"/>
              </a:rPr>
              <a:t>Ü</a:t>
            </a:r>
            <a:r>
              <a:rPr lang="en-US" sz="2000" dirty="0" err="1">
                <a:latin typeface="Book Antiqua" pitchFamily="18" charset="0"/>
              </a:rPr>
              <a:t>lengin</a:t>
            </a:r>
            <a:r>
              <a:rPr lang="en-US" sz="2000" dirty="0">
                <a:latin typeface="Book Antiqua" pitchFamily="18" charset="0"/>
              </a:rPr>
              <a:t>, 1992)</a:t>
            </a:r>
            <a:r>
              <a:rPr lang="tr-TR" sz="2000" dirty="0">
                <a:latin typeface="Book Antiqua" pitchFamily="18" charset="0"/>
              </a:rPr>
              <a:t>.</a:t>
            </a:r>
            <a:endParaRPr lang="en-US" sz="2000" dirty="0">
              <a:latin typeface="Book Antiqua" pitchFamily="18" charset="0"/>
            </a:endParaRPr>
          </a:p>
          <a:p>
            <a:endParaRPr lang="tr-TR" sz="2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16</a:t>
            </a:fld>
            <a:endParaRPr lang="tr-TR" sz="1600" b="1">
              <a:solidFill>
                <a:schemeClr val="tx1"/>
              </a:solidFill>
            </a:endParaRPr>
          </a:p>
        </p:txBody>
      </p:sp>
    </p:spTree>
    <p:extLst>
      <p:ext uri="{BB962C8B-B14F-4D97-AF65-F5344CB8AC3E}">
        <p14:creationId xmlns:p14="http://schemas.microsoft.com/office/powerpoint/2010/main" val="465306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Ölçütler</a:t>
            </a:r>
          </a:p>
        </p:txBody>
      </p:sp>
      <p:sp>
        <p:nvSpPr>
          <p:cNvPr id="11" name="Content Placeholder 10"/>
          <p:cNvSpPr>
            <a:spLocks noGrp="1"/>
          </p:cNvSpPr>
          <p:nvPr>
            <p:ph idx="1"/>
          </p:nvPr>
        </p:nvSpPr>
        <p:spPr/>
        <p:txBody>
          <a:bodyPr>
            <a:normAutofit/>
          </a:bodyPr>
          <a:lstStyle/>
          <a:p>
            <a:pPr marL="0" indent="0">
              <a:buNone/>
            </a:pPr>
            <a:r>
              <a:rPr lang="tr-TR" sz="2000" dirty="0">
                <a:latin typeface="Book Antiqua" pitchFamily="18" charset="0"/>
              </a:rPr>
              <a:t>Ölçütler yapısal olarak 3 bölümde sınıflandırılır.</a:t>
            </a:r>
            <a:endParaRPr lang="en-US" sz="2000" dirty="0">
              <a:latin typeface="Book Antiqua" pitchFamily="18" charset="0"/>
            </a:endParaRPr>
          </a:p>
          <a:p>
            <a:r>
              <a:rPr lang="tr-TR" sz="2000" dirty="0">
                <a:latin typeface="Book Antiqua" pitchFamily="18" charset="0"/>
              </a:rPr>
              <a:t>Doğal Ölçütler: Herkes tarafından aynı şekilde algılanan ve genel kullanımı olan ölçütlerdir. </a:t>
            </a:r>
            <a:endParaRPr lang="en-US" sz="2000" dirty="0">
              <a:latin typeface="Book Antiqua" pitchFamily="18" charset="0"/>
            </a:endParaRPr>
          </a:p>
          <a:p>
            <a:r>
              <a:rPr lang="tr-TR" sz="2000" dirty="0">
                <a:latin typeface="Book Antiqua" pitchFamily="18" charset="0"/>
              </a:rPr>
              <a:t>Subjektif Ölçütler: Önceden belirlenen seviyelerin sözlü açıklamalarından oluşurlar.</a:t>
            </a:r>
            <a:endParaRPr lang="en-US" sz="2000" dirty="0">
              <a:latin typeface="Book Antiqua" pitchFamily="18" charset="0"/>
            </a:endParaRPr>
          </a:p>
          <a:p>
            <a:r>
              <a:rPr lang="tr-TR" sz="2000" dirty="0">
                <a:latin typeface="Book Antiqua" pitchFamily="18" charset="0"/>
              </a:rPr>
              <a:t>Dolaylı (</a:t>
            </a:r>
            <a:r>
              <a:rPr lang="en-US" sz="2000" dirty="0">
                <a:latin typeface="Book Antiqua" pitchFamily="18" charset="0"/>
              </a:rPr>
              <a:t>Proxy) </a:t>
            </a:r>
            <a:r>
              <a:rPr lang="tr-TR" sz="2000" dirty="0">
                <a:latin typeface="Book Antiqua" pitchFamily="18" charset="0"/>
              </a:rPr>
              <a:t>Ölçütler: Başarıya ulaşma derecesini ölçmenin yetersiz olması durumunda, dolaylı ölçütlerin kullanılması gerekebilir.  (Örnek: Fischer et al. 1987) </a:t>
            </a:r>
          </a:p>
          <a:p>
            <a:pPr marL="0" indent="0">
              <a:buNone/>
            </a:pPr>
            <a:r>
              <a:rPr lang="tr-TR" sz="2000" dirty="0">
                <a:latin typeface="Book Antiqua" pitchFamily="18" charset="0"/>
              </a:rPr>
              <a:t>     (Amaç: Kirliliğin Kontrol Altında Tutulması)  </a:t>
            </a:r>
          </a:p>
          <a:p>
            <a:pPr marL="0" indent="0">
              <a:buNone/>
            </a:pPr>
            <a:r>
              <a:rPr lang="tr-TR" sz="2000" dirty="0">
                <a:latin typeface="Book Antiqua" pitchFamily="18" charset="0"/>
              </a:rPr>
              <a:t>     – Kirliliğin Kontrolünün Maliyeti</a:t>
            </a:r>
          </a:p>
          <a:p>
            <a:pPr marL="0" indent="0">
              <a:buNone/>
            </a:pPr>
            <a:r>
              <a:rPr lang="tr-TR" sz="2000" dirty="0">
                <a:latin typeface="Book Antiqua" pitchFamily="18" charset="0"/>
              </a:rPr>
              <a:t>     - Kirlilik Kaynaklı Hastalıklar</a:t>
            </a:r>
          </a:p>
          <a:p>
            <a:pPr marL="0" indent="0">
              <a:buNone/>
            </a:pPr>
            <a:r>
              <a:rPr lang="tr-TR" sz="1900" dirty="0">
                <a:latin typeface="Book Antiqua" pitchFamily="18" charset="0"/>
              </a:rPr>
              <a:t>          (Kirlilik Emisyon Seviyesi: hastalığın ölçümü </a:t>
            </a:r>
            <a:r>
              <a:rPr lang="tr-TR" sz="1900">
                <a:latin typeface="Book Antiqua" pitchFamily="18" charset="0"/>
              </a:rPr>
              <a:t>için kullanılabilecek dolaylı bir ölçüt </a:t>
            </a:r>
            <a:r>
              <a:rPr lang="tr-TR" sz="1900" dirty="0">
                <a:latin typeface="Book Antiqua" pitchFamily="18" charset="0"/>
              </a:rPr>
              <a:t>)</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17</a:t>
            </a:fld>
            <a:endParaRPr lang="tr-TR" sz="1600" b="1">
              <a:solidFill>
                <a:schemeClr val="tx1"/>
              </a:solidFill>
            </a:endParaRPr>
          </a:p>
        </p:txBody>
      </p:sp>
    </p:spTree>
    <p:extLst>
      <p:ext uri="{BB962C8B-B14F-4D97-AF65-F5344CB8AC3E}">
        <p14:creationId xmlns:p14="http://schemas.microsoft.com/office/powerpoint/2010/main" val="3305706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Ölçütler</a:t>
            </a:r>
          </a:p>
        </p:txBody>
      </p:sp>
      <p:sp>
        <p:nvSpPr>
          <p:cNvPr id="11" name="Content Placeholder 10"/>
          <p:cNvSpPr>
            <a:spLocks noGrp="1"/>
          </p:cNvSpPr>
          <p:nvPr>
            <p:ph idx="1"/>
          </p:nvPr>
        </p:nvSpPr>
        <p:spPr/>
        <p:txBody>
          <a:bodyPr>
            <a:normAutofit/>
          </a:bodyPr>
          <a:lstStyle/>
          <a:p>
            <a:pPr marL="0" indent="0">
              <a:buNone/>
            </a:pPr>
            <a:r>
              <a:rPr lang="tr-TR" sz="2000" dirty="0">
                <a:latin typeface="Book Antiqua" pitchFamily="18" charset="0"/>
              </a:rPr>
              <a:t>Ölçütler fonksiyonel olarak 3 bölümde sınıflandırılır:</a:t>
            </a:r>
            <a:endParaRPr lang="en-US" sz="2000" dirty="0">
              <a:latin typeface="Book Antiqua" pitchFamily="18" charset="0"/>
            </a:endParaRPr>
          </a:p>
          <a:p>
            <a:r>
              <a:rPr lang="tr-TR" sz="2000" dirty="0">
                <a:latin typeface="Book Antiqua" pitchFamily="18" charset="0"/>
              </a:rPr>
              <a:t>Fayda Ölçütleri: </a:t>
            </a:r>
            <a:endParaRPr lang="en-US" sz="2000" dirty="0">
              <a:latin typeface="Book Antiqua" pitchFamily="18" charset="0"/>
            </a:endParaRPr>
          </a:p>
          <a:p>
            <a:pPr marL="400050" lvl="1" indent="0">
              <a:buNone/>
            </a:pPr>
            <a:r>
              <a:rPr lang="tr-TR" sz="2000" dirty="0">
                <a:latin typeface="Book Antiqua" pitchFamily="18" charset="0"/>
              </a:rPr>
              <a:t>Monoton olarak artan faydaya sahiptir. Ölçütün değeri arttıkça tercih önceliği</a:t>
            </a:r>
            <a:r>
              <a:rPr lang="en-US" sz="2000" dirty="0">
                <a:latin typeface="Book Antiqua" pitchFamily="18" charset="0"/>
              </a:rPr>
              <a:t> </a:t>
            </a:r>
            <a:r>
              <a:rPr lang="tr-TR" sz="2000" dirty="0">
                <a:latin typeface="Book Antiqua" pitchFamily="18" charset="0"/>
              </a:rPr>
              <a:t>artar.</a:t>
            </a:r>
            <a:endParaRPr lang="en-US" sz="2000" dirty="0">
              <a:latin typeface="Book Antiqua" pitchFamily="18" charset="0"/>
            </a:endParaRPr>
          </a:p>
          <a:p>
            <a:r>
              <a:rPr lang="tr-TR" sz="2000" dirty="0">
                <a:latin typeface="Book Antiqua" pitchFamily="18" charset="0"/>
              </a:rPr>
              <a:t>Maliyet Ölçütleri:</a:t>
            </a:r>
            <a:endParaRPr lang="en-US" sz="2000" dirty="0">
              <a:latin typeface="Book Antiqua" pitchFamily="18" charset="0"/>
            </a:endParaRPr>
          </a:p>
          <a:p>
            <a:pPr marL="457200" lvl="1" indent="0">
              <a:buNone/>
            </a:pPr>
            <a:r>
              <a:rPr lang="tr-TR" sz="2000" dirty="0">
                <a:latin typeface="Book Antiqua" pitchFamily="18" charset="0"/>
              </a:rPr>
              <a:t>Monoton olarak azalan faydaya sahiptir. Ölçütün değeri arttıkça tercih önceliği</a:t>
            </a:r>
            <a:r>
              <a:rPr lang="en-US" sz="2000" dirty="0">
                <a:latin typeface="Book Antiqua" pitchFamily="18" charset="0"/>
              </a:rPr>
              <a:t> </a:t>
            </a:r>
            <a:r>
              <a:rPr lang="tr-TR" sz="2000" dirty="0">
                <a:latin typeface="Book Antiqua" pitchFamily="18" charset="0"/>
              </a:rPr>
              <a:t>azalır.</a:t>
            </a:r>
            <a:endParaRPr lang="en-US" sz="2000" dirty="0">
              <a:latin typeface="Book Antiqua" pitchFamily="18" charset="0"/>
            </a:endParaRPr>
          </a:p>
          <a:p>
            <a:r>
              <a:rPr lang="tr-TR" sz="2000" dirty="0">
                <a:latin typeface="Book Antiqua" pitchFamily="18" charset="0"/>
              </a:rPr>
              <a:t>Monoton olmayan Ölçütler:</a:t>
            </a:r>
          </a:p>
          <a:p>
            <a:pPr marL="400050" lvl="1" indent="0">
              <a:buNone/>
            </a:pPr>
            <a:r>
              <a:rPr lang="tr-TR" sz="2000" dirty="0">
                <a:latin typeface="Book Antiqua" pitchFamily="18" charset="0"/>
              </a:rPr>
              <a:t>Monoton olmayan faydaya sahiptir. Azami fayda, ölçüt aralığının ortalarında bir yerde konumlanmıştır.</a:t>
            </a:r>
            <a:endParaRPr lang="en-US" sz="2000" dirty="0">
              <a:latin typeface="Book Antiqua" pitchFamily="18" charset="0"/>
            </a:endParaRPr>
          </a:p>
          <a:p>
            <a:endParaRPr lang="en-US" sz="2000" dirty="0">
              <a:latin typeface="Book Antiqua" pitchFamily="18" charset="0"/>
            </a:endParaRPr>
          </a:p>
          <a:p>
            <a:endParaRPr lang="tr-TR" sz="2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18</a:t>
            </a:fld>
            <a:endParaRPr lang="tr-TR" sz="1600" b="1">
              <a:solidFill>
                <a:schemeClr val="tx1"/>
              </a:solidFill>
            </a:endParaRPr>
          </a:p>
        </p:txBody>
      </p:sp>
    </p:spTree>
    <p:extLst>
      <p:ext uri="{BB962C8B-B14F-4D97-AF65-F5344CB8AC3E}">
        <p14:creationId xmlns:p14="http://schemas.microsoft.com/office/powerpoint/2010/main" val="4056742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Alternatifler</a:t>
            </a:r>
          </a:p>
        </p:txBody>
      </p:sp>
      <p:sp>
        <p:nvSpPr>
          <p:cNvPr id="11" name="Content Placeholder 10"/>
          <p:cNvSpPr>
            <a:spLocks noGrp="1"/>
          </p:cNvSpPr>
          <p:nvPr>
            <p:ph idx="1"/>
          </p:nvPr>
        </p:nvSpPr>
        <p:spPr/>
        <p:txBody>
          <a:bodyPr>
            <a:normAutofit/>
          </a:bodyPr>
          <a:lstStyle/>
          <a:p>
            <a:pPr marL="0" indent="0">
              <a:buNone/>
            </a:pPr>
            <a:r>
              <a:rPr lang="tr-TR" sz="2000" dirty="0">
                <a:latin typeface="Book Antiqua" pitchFamily="18" charset="0"/>
              </a:rPr>
              <a:t>Alternatifler, karar verici için mümkün olan farklı davranış biçimlerini (adaylar, kararlar, vb.) temsil eder. </a:t>
            </a:r>
          </a:p>
          <a:p>
            <a:pPr marL="0" indent="0">
              <a:buNone/>
            </a:pPr>
            <a:r>
              <a:rPr lang="tr-TR" sz="2000" dirty="0">
                <a:latin typeface="Book Antiqua" pitchFamily="18" charset="0"/>
              </a:rPr>
              <a:t>Alternatiflerin sayısının sonlu/sonsuz olabildiği, elenebildiği, önceliklendirilebildiği ve sıralanabildiği kabul edilir.</a:t>
            </a:r>
            <a:r>
              <a:rPr lang="en-US" sz="2000" dirty="0">
                <a:latin typeface="Book Antiqua" pitchFamily="18" charset="0"/>
              </a:rPr>
              <a:t> </a:t>
            </a:r>
            <a:endParaRPr lang="tr-TR" sz="2000" dirty="0">
              <a:latin typeface="Book Antiqua" pitchFamily="18" charset="0"/>
            </a:endParaRPr>
          </a:p>
          <a:p>
            <a:pPr marL="0" indent="0">
              <a:buNone/>
            </a:pPr>
            <a:r>
              <a:rPr lang="tr-TR" sz="2000" dirty="0">
                <a:latin typeface="Book Antiqua" pitchFamily="18" charset="0"/>
              </a:rPr>
              <a:t>Bir alternatif kümesi; </a:t>
            </a:r>
          </a:p>
          <a:p>
            <a:r>
              <a:rPr lang="tr-TR" sz="2000" dirty="0">
                <a:latin typeface="Book Antiqua" pitchFamily="18" charset="0"/>
              </a:rPr>
              <a:t>Elemanlarının sonlu ve yeterli derecede küçük olduğunda listelemenin mümkün olduğu (Çok Ölçütlü Karar Verme)</a:t>
            </a:r>
          </a:p>
          <a:p>
            <a:r>
              <a:rPr lang="tr-TR" sz="2000" dirty="0">
                <a:latin typeface="Book Antiqua" pitchFamily="18" charset="0"/>
              </a:rPr>
              <a:t>Elemanlarının sonsuz veya sonlu ancak çok çok büyük bir listelemenin mümkün olduğu </a:t>
            </a:r>
            <a:r>
              <a:rPr lang="en-US" sz="2000" dirty="0">
                <a:latin typeface="Book Antiqua" pitchFamily="18" charset="0"/>
              </a:rPr>
              <a:t>(</a:t>
            </a:r>
            <a:r>
              <a:rPr lang="tr-TR" sz="2000" dirty="0">
                <a:latin typeface="Book Antiqua" pitchFamily="18" charset="0"/>
              </a:rPr>
              <a:t>Çok Amaçlı Karar Verme</a:t>
            </a:r>
            <a:r>
              <a:rPr lang="en-US" sz="2000" dirty="0">
                <a:latin typeface="Book Antiqua" pitchFamily="18" charset="0"/>
              </a:rPr>
              <a:t>)</a:t>
            </a:r>
            <a:r>
              <a:rPr lang="tr-TR" sz="2000" dirty="0">
                <a:latin typeface="Book Antiqua" pitchFamily="18" charset="0"/>
              </a:rPr>
              <a:t> durumlarda elemanları niteleyen özelliklerinin tanımlanması ile tanımlanabilir.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19</a:t>
            </a:fld>
            <a:endParaRPr lang="tr-TR" sz="1600" b="1">
              <a:solidFill>
                <a:schemeClr val="tx1"/>
              </a:solidFill>
            </a:endParaRPr>
          </a:p>
        </p:txBody>
      </p:sp>
    </p:spTree>
    <p:extLst>
      <p:ext uri="{BB962C8B-B14F-4D97-AF65-F5344CB8AC3E}">
        <p14:creationId xmlns:p14="http://schemas.microsoft.com/office/powerpoint/2010/main" val="3232703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Problem Paydaşları</a:t>
            </a:r>
          </a:p>
        </p:txBody>
      </p:sp>
      <p:sp>
        <p:nvSpPr>
          <p:cNvPr id="11" name="Content Placeholder 10"/>
          <p:cNvSpPr>
            <a:spLocks noGrp="1"/>
          </p:cNvSpPr>
          <p:nvPr>
            <p:ph idx="1"/>
          </p:nvPr>
        </p:nvSpPr>
        <p:spPr/>
        <p:txBody>
          <a:bodyPr>
            <a:normAutofit/>
          </a:bodyPr>
          <a:lstStyle/>
          <a:p>
            <a:r>
              <a:rPr lang="tr-TR" sz="2000" dirty="0">
                <a:latin typeface="Book Antiqua" pitchFamily="18" charset="0"/>
              </a:rPr>
              <a:t>Problemin Sahibi (Problem </a:t>
            </a:r>
            <a:r>
              <a:rPr lang="tr-TR" sz="2000" dirty="0" err="1">
                <a:latin typeface="Book Antiqua" pitchFamily="18" charset="0"/>
              </a:rPr>
              <a:t>Owner</a:t>
            </a:r>
            <a:r>
              <a:rPr lang="tr-TR" sz="2000" dirty="0">
                <a:latin typeface="Book Antiqua" pitchFamily="18" charset="0"/>
              </a:rPr>
              <a:t>): </a:t>
            </a:r>
          </a:p>
          <a:p>
            <a:pPr marL="400050" lvl="1" indent="0">
              <a:buNone/>
            </a:pPr>
            <a:r>
              <a:rPr lang="tr-TR" sz="2000" dirty="0">
                <a:latin typeface="Book Antiqua" pitchFamily="18" charset="0"/>
              </a:rPr>
              <a:t>Problem durumunun belirli yönleri üzerinde kontrol</a:t>
            </a:r>
            <a:r>
              <a:rPr lang="en-US" sz="2000" dirty="0">
                <a:latin typeface="Book Antiqua" pitchFamily="18" charset="0"/>
              </a:rPr>
              <a:t> </a:t>
            </a:r>
            <a:r>
              <a:rPr lang="tr-TR" sz="2000" dirty="0">
                <a:latin typeface="Book Antiqua" pitchFamily="18" charset="0"/>
              </a:rPr>
              <a:t>ve özellikle eylem seçimi yapacak kişi ya da grup.</a:t>
            </a:r>
          </a:p>
          <a:p>
            <a:r>
              <a:rPr lang="tr-TR" sz="2000" dirty="0">
                <a:latin typeface="Book Antiqua" pitchFamily="18" charset="0"/>
              </a:rPr>
              <a:t>Problemin Kullanıcısı (Problem User): </a:t>
            </a:r>
          </a:p>
          <a:p>
            <a:pPr marL="400050" lvl="1" indent="0">
              <a:buNone/>
            </a:pPr>
            <a:r>
              <a:rPr lang="tr-TR" sz="2000" dirty="0">
                <a:latin typeface="Book Antiqua" pitchFamily="18" charset="0"/>
              </a:rPr>
              <a:t>Çözümü kullanan ve/veya karar verici tarafından onaylanan kararı uygulayan kişi ya da grup. Kararı değiştirecek otoriteye sahip değildir.</a:t>
            </a:r>
            <a:endParaRPr lang="en-US" sz="2000" dirty="0">
              <a:latin typeface="Book Antiqua" pitchFamily="18" charset="0"/>
            </a:endParaRPr>
          </a:p>
          <a:p>
            <a:r>
              <a:rPr lang="tr-TR" sz="2000" dirty="0">
                <a:latin typeface="Book Antiqua" pitchFamily="18" charset="0"/>
              </a:rPr>
              <a:t>Problemin Müşterisi (Problem C</a:t>
            </a:r>
            <a:r>
              <a:rPr lang="en-US" sz="2000" dirty="0" err="1">
                <a:latin typeface="Book Antiqua" pitchFamily="18" charset="0"/>
              </a:rPr>
              <a:t>ustomer</a:t>
            </a:r>
            <a:r>
              <a:rPr lang="tr-TR" sz="2000" dirty="0">
                <a:latin typeface="Book Antiqua" pitchFamily="18" charset="0"/>
              </a:rPr>
              <a:t>): </a:t>
            </a:r>
          </a:p>
          <a:p>
            <a:pPr marL="400050" lvl="1" indent="0">
              <a:buNone/>
            </a:pPr>
            <a:r>
              <a:rPr lang="tr-TR" sz="2000" dirty="0">
                <a:latin typeface="Book Antiqua" pitchFamily="18" charset="0"/>
              </a:rPr>
              <a:t>Çözümü kullanmanın sonuçlarından faydalanan kişi ya da grup.</a:t>
            </a:r>
          </a:p>
          <a:p>
            <a:r>
              <a:rPr lang="tr-TR" sz="2000" dirty="0">
                <a:latin typeface="Book Antiqua" pitchFamily="18" charset="0"/>
              </a:rPr>
              <a:t>Problemin Analisti (Problem  Analyst / Solver):</a:t>
            </a:r>
          </a:p>
          <a:p>
            <a:pPr marL="400050" lvl="1" indent="0">
              <a:buNone/>
            </a:pPr>
            <a:r>
              <a:rPr lang="tr-TR" sz="2000" dirty="0">
                <a:latin typeface="Book Antiqua" pitchFamily="18" charset="0"/>
              </a:rPr>
              <a:t>Problemi analiz eden ve problem sahibinin onayına sunmak üzere çözüm geliştiren karar analistidir.</a:t>
            </a:r>
            <a:endParaRPr lang="en-US" sz="20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20</a:t>
            </a:fld>
            <a:endParaRPr lang="tr-TR" sz="1600" b="1">
              <a:solidFill>
                <a:schemeClr val="tx1"/>
              </a:solidFill>
            </a:endParaRPr>
          </a:p>
        </p:txBody>
      </p:sp>
    </p:spTree>
    <p:extLst>
      <p:ext uri="{BB962C8B-B14F-4D97-AF65-F5344CB8AC3E}">
        <p14:creationId xmlns:p14="http://schemas.microsoft.com/office/powerpoint/2010/main" val="417993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Bir kararın bileşenleri</a:t>
            </a:r>
          </a:p>
        </p:txBody>
      </p:sp>
      <p:sp>
        <p:nvSpPr>
          <p:cNvPr id="11" name="Content Placeholder 10"/>
          <p:cNvSpPr>
            <a:spLocks noGrp="1"/>
          </p:cNvSpPr>
          <p:nvPr>
            <p:ph idx="1"/>
          </p:nvPr>
        </p:nvSpPr>
        <p:spPr/>
        <p:txBody>
          <a:bodyPr>
            <a:normAutofit/>
          </a:bodyPr>
          <a:lstStyle/>
          <a:p>
            <a:r>
              <a:rPr lang="tr-TR" sz="2800" dirty="0">
                <a:latin typeface="Book Antiqua" pitchFamily="18" charset="0"/>
              </a:rPr>
              <a:t>Alternatifler </a:t>
            </a:r>
            <a:endParaRPr lang="en-US" sz="2800" dirty="0">
              <a:latin typeface="Book Antiqua" pitchFamily="18" charset="0"/>
            </a:endParaRPr>
          </a:p>
          <a:p>
            <a:pPr lvl="1"/>
            <a:r>
              <a:rPr lang="tr-TR" sz="2400" dirty="0">
                <a:latin typeface="Book Antiqua" pitchFamily="18" charset="0"/>
              </a:rPr>
              <a:t>Seçilebilecek muhtemel hareketler</a:t>
            </a:r>
            <a:endParaRPr lang="en-US" sz="2400" dirty="0">
              <a:latin typeface="Book Antiqua" pitchFamily="18" charset="0"/>
            </a:endParaRPr>
          </a:p>
          <a:p>
            <a:r>
              <a:rPr lang="tr-TR" sz="2800" dirty="0">
                <a:latin typeface="Book Antiqua" pitchFamily="18" charset="0"/>
              </a:rPr>
              <a:t>Bilgi</a:t>
            </a:r>
            <a:endParaRPr lang="en-US" sz="2800" dirty="0">
              <a:latin typeface="Book Antiqua" pitchFamily="18" charset="0"/>
            </a:endParaRPr>
          </a:p>
          <a:p>
            <a:pPr lvl="1"/>
            <a:r>
              <a:rPr lang="tr-TR" sz="2400" dirty="0">
                <a:latin typeface="Book Antiqua" pitchFamily="18" charset="0"/>
              </a:rPr>
              <a:t>Bilgi, alternatifler ve sonuçlar arasında yer alır.</a:t>
            </a:r>
            <a:endParaRPr lang="en-US" sz="2400" dirty="0">
              <a:latin typeface="Book Antiqua" pitchFamily="18" charset="0"/>
            </a:endParaRPr>
          </a:p>
          <a:p>
            <a:pPr lvl="1"/>
            <a:r>
              <a:rPr lang="tr-TR" sz="2400" dirty="0">
                <a:latin typeface="Book Antiqua" pitchFamily="18" charset="0"/>
              </a:rPr>
              <a:t>Belirsizlik varsa, bilgi genellikle olasılıklar şeklindedir.</a:t>
            </a:r>
            <a:endParaRPr lang="en-US" sz="2400" dirty="0">
              <a:latin typeface="Book Antiqua" pitchFamily="18" charset="0"/>
            </a:endParaRPr>
          </a:p>
          <a:p>
            <a:r>
              <a:rPr lang="tr-TR" sz="2800" dirty="0">
                <a:latin typeface="Book Antiqua" pitchFamily="18" charset="0"/>
              </a:rPr>
              <a:t>Öncelikler</a:t>
            </a:r>
            <a:endParaRPr lang="en-US" sz="2800" dirty="0">
              <a:latin typeface="Book Antiqua" pitchFamily="18" charset="0"/>
            </a:endParaRPr>
          </a:p>
          <a:p>
            <a:pPr lvl="1"/>
            <a:r>
              <a:rPr lang="tr-TR" sz="2400" dirty="0">
                <a:latin typeface="Book Antiqua" pitchFamily="18" charset="0"/>
              </a:rPr>
              <a:t>Çıktılar üzerinden sıralamasıdır.</a:t>
            </a:r>
            <a:endParaRPr lang="en-US" sz="2400" dirty="0">
              <a:latin typeface="Book Antiqua" pitchFamily="18" charset="0"/>
            </a:endParaRPr>
          </a:p>
          <a:p>
            <a:pPr lvl="1"/>
            <a:r>
              <a:rPr lang="tr-TR" sz="2400" dirty="0">
                <a:latin typeface="Book Antiqua" pitchFamily="18" charset="0"/>
              </a:rPr>
              <a:t>Değerleri temsil ederler.</a:t>
            </a:r>
            <a:endParaRPr lang="en-US" sz="2400" dirty="0">
              <a:latin typeface="Book Antiqua" pitchFamily="18" charset="0"/>
            </a:endParaRPr>
          </a:p>
        </p:txBody>
      </p:sp>
      <p:grpSp>
        <p:nvGrpSpPr>
          <p:cNvPr id="12" name="Group 4"/>
          <p:cNvGrpSpPr>
            <a:grpSpLocks/>
          </p:cNvGrpSpPr>
          <p:nvPr/>
        </p:nvGrpSpPr>
        <p:grpSpPr bwMode="auto">
          <a:xfrm>
            <a:off x="6012510" y="4077074"/>
            <a:ext cx="2376489" cy="2303464"/>
            <a:chOff x="3363" y="2073"/>
            <a:chExt cx="1497" cy="1451"/>
          </a:xfrm>
        </p:grpSpPr>
        <p:pic>
          <p:nvPicPr>
            <p:cNvPr id="13" name="Picture 5" descr="stool_1_m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1" y="2073"/>
              <a:ext cx="1235" cy="133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4" name="Text Box 6"/>
            <p:cNvSpPr txBox="1">
              <a:spLocks noChangeArrowheads="1"/>
            </p:cNvSpPr>
            <p:nvPr/>
          </p:nvSpPr>
          <p:spPr bwMode="auto">
            <a:xfrm>
              <a:off x="3363" y="3293"/>
              <a:ext cx="336"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en-US" dirty="0"/>
                <a:t>A</a:t>
              </a:r>
            </a:p>
          </p:txBody>
        </p:sp>
        <p:sp>
          <p:nvSpPr>
            <p:cNvPr id="15" name="Text Box 7"/>
            <p:cNvSpPr txBox="1">
              <a:spLocks noChangeArrowheads="1"/>
            </p:cNvSpPr>
            <p:nvPr/>
          </p:nvSpPr>
          <p:spPr bwMode="auto">
            <a:xfrm>
              <a:off x="3798" y="2976"/>
              <a:ext cx="336"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en-US" dirty="0"/>
                <a:t>I</a:t>
              </a:r>
            </a:p>
          </p:txBody>
        </p:sp>
        <p:sp>
          <p:nvSpPr>
            <p:cNvPr id="16" name="Text Box 8"/>
            <p:cNvSpPr txBox="1">
              <a:spLocks noChangeArrowheads="1"/>
            </p:cNvSpPr>
            <p:nvPr/>
          </p:nvSpPr>
          <p:spPr bwMode="auto">
            <a:xfrm>
              <a:off x="4524" y="3067"/>
              <a:ext cx="336"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en-US" dirty="0"/>
                <a:t>P</a:t>
              </a:r>
            </a:p>
          </p:txBody>
        </p:sp>
      </p:grpSp>
      <p:sp>
        <p:nvSpPr>
          <p:cNvPr id="17"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8"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9"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20"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1"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21</a:t>
            </a:fld>
            <a:endParaRPr lang="tr-TR" sz="1600" b="1">
              <a:solidFill>
                <a:schemeClr val="tx1"/>
              </a:solidFill>
            </a:endParaRPr>
          </a:p>
        </p:txBody>
      </p:sp>
    </p:spTree>
    <p:extLst>
      <p:ext uri="{BB962C8B-B14F-4D97-AF65-F5344CB8AC3E}">
        <p14:creationId xmlns:p14="http://schemas.microsoft.com/office/powerpoint/2010/main" val="668555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tr-TR" dirty="0"/>
              <a:t>Karar çerçevesi (the decision frame)</a:t>
            </a:r>
          </a:p>
        </p:txBody>
      </p:sp>
      <p:sp>
        <p:nvSpPr>
          <p:cNvPr id="11" name="Content Placeholder 10"/>
          <p:cNvSpPr>
            <a:spLocks noGrp="1"/>
          </p:cNvSpPr>
          <p:nvPr>
            <p:ph idx="1"/>
          </p:nvPr>
        </p:nvSpPr>
        <p:spPr/>
        <p:txBody>
          <a:bodyPr/>
          <a:lstStyle/>
          <a:p>
            <a:r>
              <a:rPr lang="tr-TR" dirty="0"/>
              <a:t>Doğru problemi mi çözüyorsunuz? </a:t>
            </a:r>
            <a:endParaRPr lang="en-US" dirty="0"/>
          </a:p>
          <a:p>
            <a:r>
              <a:rPr lang="tr-TR" dirty="0"/>
              <a:t>Daha geniş ve daha genel mi ya da daha küçük ve daha spesifik mi bakmalı?</a:t>
            </a:r>
            <a:endParaRPr lang="en-US" dirty="0"/>
          </a:p>
          <a:p>
            <a:endParaRPr lang="tr-TR" dirty="0"/>
          </a:p>
        </p:txBody>
      </p:sp>
      <p:sp>
        <p:nvSpPr>
          <p:cNvPr id="24" name="Slide Number Placeholder 1"/>
          <p:cNvSpPr>
            <a:spLocks noGrp="1"/>
          </p:cNvSpPr>
          <p:nvPr>
            <p:ph type="sldNum" sz="quarter" idx="12"/>
          </p:nvPr>
        </p:nvSpPr>
        <p:spPr/>
        <p:txBody>
          <a:bodyPr/>
          <a:lstStyle/>
          <a:p>
            <a:fld id="{8FF9F6D1-D1FA-4D49-BED0-40363AEE0087}" type="slidenum">
              <a:rPr lang="tr-TR" smtClean="0"/>
              <a:pPr/>
              <a:t>22</a:t>
            </a:fld>
            <a:endParaRPr lang="tr-TR"/>
          </a:p>
        </p:txBody>
      </p:sp>
      <p:sp>
        <p:nvSpPr>
          <p:cNvPr id="16"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0"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21"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2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Tree>
    <p:extLst>
      <p:ext uri="{BB962C8B-B14F-4D97-AF65-F5344CB8AC3E}">
        <p14:creationId xmlns:p14="http://schemas.microsoft.com/office/powerpoint/2010/main" val="3645941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Paradigması</a:t>
            </a:r>
            <a:endParaRPr lang="tr-TR" sz="3600" dirty="0">
              <a:solidFill>
                <a:schemeClr val="bg1">
                  <a:lumMod val="50000"/>
                </a:schemeClr>
              </a:solidFill>
              <a:latin typeface="Book Antiqua" pitchFamily="18" charset="0"/>
            </a:endParaRPr>
          </a:p>
        </p:txBody>
      </p:sp>
      <p:sp>
        <p:nvSpPr>
          <p:cNvPr id="11" name="Content Placeholder 10"/>
          <p:cNvSpPr>
            <a:spLocks noGrp="1"/>
          </p:cNvSpPr>
          <p:nvPr>
            <p:ph idx="1"/>
          </p:nvPr>
        </p:nvSpPr>
        <p:spPr>
          <a:xfrm>
            <a:off x="457200" y="1340768"/>
            <a:ext cx="8229600" cy="4916289"/>
          </a:xfrm>
        </p:spPr>
        <p:txBody>
          <a:bodyPr>
            <a:noAutofit/>
          </a:bodyPr>
          <a:lstStyle/>
          <a:p>
            <a:r>
              <a:rPr lang="tr-TR" sz="2000" dirty="0">
                <a:latin typeface="Book Antiqua" pitchFamily="18" charset="0"/>
              </a:rPr>
              <a:t>Analiz Öncesi (</a:t>
            </a:r>
            <a:r>
              <a:rPr lang="en-US" sz="2000" dirty="0">
                <a:latin typeface="Book Antiqua" pitchFamily="18" charset="0"/>
              </a:rPr>
              <a:t>Pre-analysis</a:t>
            </a:r>
            <a:r>
              <a:rPr lang="tr-TR" sz="2000" dirty="0">
                <a:latin typeface="Book Antiqua" pitchFamily="18" charset="0"/>
              </a:rPr>
              <a:t>)</a:t>
            </a:r>
            <a:endParaRPr lang="en-US" sz="2000" dirty="0">
              <a:latin typeface="Book Antiqua" pitchFamily="18" charset="0"/>
            </a:endParaRPr>
          </a:p>
          <a:p>
            <a:pPr lvl="1"/>
            <a:r>
              <a:rPr lang="tr-TR" sz="1800" dirty="0">
                <a:latin typeface="Book Antiqua" pitchFamily="18" charset="0"/>
              </a:rPr>
              <a:t>Karar durumunu tanımla ve amacı, çerçeveyi, öncelikleri ve alternatifleri anla.</a:t>
            </a:r>
            <a:endParaRPr lang="en-US" sz="1800" dirty="0">
              <a:latin typeface="Book Antiqua" pitchFamily="18" charset="0"/>
            </a:endParaRPr>
          </a:p>
          <a:p>
            <a:r>
              <a:rPr lang="tr-TR" sz="2000" dirty="0">
                <a:latin typeface="Book Antiqua" pitchFamily="18" charset="0"/>
              </a:rPr>
              <a:t>Yapısal Analiz (</a:t>
            </a:r>
            <a:r>
              <a:rPr lang="en-US" sz="2000" dirty="0">
                <a:latin typeface="Book Antiqua" pitchFamily="18" charset="0"/>
              </a:rPr>
              <a:t>Structural Analysis</a:t>
            </a:r>
            <a:r>
              <a:rPr lang="tr-TR" sz="2000" dirty="0">
                <a:latin typeface="Book Antiqua" pitchFamily="18" charset="0"/>
              </a:rPr>
              <a:t>)</a:t>
            </a:r>
            <a:endParaRPr lang="en-US" sz="2000" dirty="0">
              <a:latin typeface="Book Antiqua" pitchFamily="18" charset="0"/>
            </a:endParaRPr>
          </a:p>
          <a:p>
            <a:pPr lvl="1"/>
            <a:r>
              <a:rPr lang="tr-TR" sz="1800" dirty="0">
                <a:latin typeface="Book Antiqua" pitchFamily="18" charset="0"/>
              </a:rPr>
              <a:t>Hangi bilgilere dayanılarak, hangi kararlar ne zaman alınmalıdır? </a:t>
            </a:r>
          </a:p>
          <a:p>
            <a:pPr lvl="1"/>
            <a:r>
              <a:rPr lang="tr-TR" sz="1800" dirty="0">
                <a:latin typeface="Book Antiqua" pitchFamily="18" charset="0"/>
              </a:rPr>
              <a:t>Etki Diyagramları ve Karar Ağaçları</a:t>
            </a:r>
          </a:p>
          <a:p>
            <a:r>
              <a:rPr lang="tr-TR" sz="2000" dirty="0">
                <a:latin typeface="Book Antiqua" pitchFamily="18" charset="0"/>
              </a:rPr>
              <a:t>Belirsizlik Analizi (</a:t>
            </a:r>
            <a:r>
              <a:rPr lang="en-US" sz="2000" dirty="0">
                <a:latin typeface="Book Antiqua" pitchFamily="18" charset="0"/>
              </a:rPr>
              <a:t>Uncertainty Analysis</a:t>
            </a:r>
            <a:r>
              <a:rPr lang="tr-TR" sz="2000" dirty="0">
                <a:latin typeface="Book Antiqua" pitchFamily="18" charset="0"/>
              </a:rPr>
              <a:t>)</a:t>
            </a:r>
            <a:endParaRPr lang="en-US" sz="2000" dirty="0">
              <a:latin typeface="Book Antiqua" pitchFamily="18" charset="0"/>
            </a:endParaRPr>
          </a:p>
          <a:p>
            <a:pPr lvl="1"/>
            <a:r>
              <a:rPr lang="tr-TR" sz="1800" dirty="0">
                <a:latin typeface="Book Antiqua" pitchFamily="18" charset="0"/>
              </a:rPr>
              <a:t>Deneysel verileri kullanarak çıktılara olasılıklar ata, stokastik dinamik modeller, uzman görüşü ve subjektif yargılar</a:t>
            </a:r>
            <a:endParaRPr lang="en-US" sz="1800" dirty="0">
              <a:latin typeface="Book Antiqua" pitchFamily="18" charset="0"/>
            </a:endParaRPr>
          </a:p>
          <a:p>
            <a:r>
              <a:rPr lang="tr-TR" sz="2000" dirty="0">
                <a:latin typeface="Book Antiqua" pitchFamily="18" charset="0"/>
              </a:rPr>
              <a:t>Fayda (/Değer) Analizi (</a:t>
            </a:r>
            <a:r>
              <a:rPr lang="en-US" sz="2000" dirty="0">
                <a:latin typeface="Book Antiqua" pitchFamily="18" charset="0"/>
              </a:rPr>
              <a:t>Utility or Value Analysis</a:t>
            </a:r>
            <a:r>
              <a:rPr lang="tr-TR" sz="2000" dirty="0">
                <a:latin typeface="Book Antiqua" pitchFamily="18" charset="0"/>
              </a:rPr>
              <a:t>)</a:t>
            </a:r>
            <a:endParaRPr lang="en-US" sz="2000" dirty="0">
              <a:latin typeface="Book Antiqua" pitchFamily="18" charset="0"/>
            </a:endParaRPr>
          </a:p>
          <a:p>
            <a:pPr lvl="1"/>
            <a:r>
              <a:rPr lang="tr-TR" sz="1800" dirty="0">
                <a:latin typeface="Book Antiqua" pitchFamily="18" charset="0"/>
              </a:rPr>
              <a:t>Riske karşı olan tutumları içeren, çıktılar üzerinden önceliklendirme modeli</a:t>
            </a:r>
            <a:endParaRPr lang="en-US" sz="1800" dirty="0">
              <a:latin typeface="Book Antiqua" pitchFamily="18" charset="0"/>
            </a:endParaRPr>
          </a:p>
          <a:p>
            <a:r>
              <a:rPr lang="tr-TR" sz="2000" dirty="0">
                <a:latin typeface="Book Antiqua" pitchFamily="18" charset="0"/>
              </a:rPr>
              <a:t>Optimizasyon (</a:t>
            </a:r>
            <a:r>
              <a:rPr lang="en-US" sz="2000" dirty="0">
                <a:latin typeface="Book Antiqua" pitchFamily="18" charset="0"/>
              </a:rPr>
              <a:t>Optimization</a:t>
            </a:r>
            <a:r>
              <a:rPr lang="tr-TR" sz="2000" dirty="0">
                <a:latin typeface="Book Antiqua" pitchFamily="18" charset="0"/>
              </a:rPr>
              <a:t>)</a:t>
            </a:r>
            <a:endParaRPr lang="en-US" sz="2000" dirty="0">
              <a:latin typeface="Book Antiqua" pitchFamily="18" charset="0"/>
            </a:endParaRPr>
          </a:p>
          <a:p>
            <a:pPr lvl="1"/>
            <a:r>
              <a:rPr lang="tr-TR" sz="1800" dirty="0">
                <a:latin typeface="Book Antiqua" pitchFamily="18" charset="0"/>
              </a:rPr>
              <a:t>Dinamik programlama kullanarak en yüksek beklenen faydanın tanımlanması</a:t>
            </a:r>
            <a:endParaRPr lang="en-US" sz="2000" dirty="0">
              <a:latin typeface="Book Antiqua" pitchFamily="18" charset="0"/>
            </a:endParaRPr>
          </a:p>
          <a:p>
            <a:endParaRPr lang="tr-TR" sz="2000" dirty="0">
              <a:latin typeface="Book Antiqua" pitchFamily="18" charset="0"/>
            </a:endParaRPr>
          </a:p>
        </p:txBody>
      </p:sp>
      <p:sp>
        <p:nvSpPr>
          <p:cNvPr id="33" name="Text Box 13"/>
          <p:cNvSpPr txBox="1">
            <a:spLocks noChangeArrowheads="1"/>
          </p:cNvSpPr>
          <p:nvPr/>
        </p:nvSpPr>
        <p:spPr bwMode="auto">
          <a:xfrm>
            <a:off x="6588225" y="6145559"/>
            <a:ext cx="2232247"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tr-TR" sz="1400" dirty="0"/>
              <a:t>Baker, MIE686 Lecurenotes.</a:t>
            </a:r>
            <a:endParaRPr lang="en-US" sz="1400" dirty="0"/>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6 Dikdörtgen"/>
          <p:cNvSpPr/>
          <p:nvPr/>
        </p:nvSpPr>
        <p:spPr>
          <a:xfrm>
            <a:off x="6084032" y="-24"/>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a:t>
            </a: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23</a:t>
            </a:fld>
            <a:endParaRPr lang="tr-TR" sz="1600" b="1">
              <a:solidFill>
                <a:schemeClr val="tx1"/>
              </a:solidFill>
            </a:endParaRPr>
          </a:p>
        </p:txBody>
      </p:sp>
    </p:spTree>
    <p:extLst>
      <p:ext uri="{BB962C8B-B14F-4D97-AF65-F5344CB8AC3E}">
        <p14:creationId xmlns:p14="http://schemas.microsoft.com/office/powerpoint/2010/main" val="4024791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verme süreci</a:t>
            </a:r>
          </a:p>
        </p:txBody>
      </p:sp>
      <p:sp>
        <p:nvSpPr>
          <p:cNvPr id="11" name="Content Placeholder 10"/>
          <p:cNvSpPr>
            <a:spLocks noGrp="1"/>
          </p:cNvSpPr>
          <p:nvPr>
            <p:ph idx="1"/>
          </p:nvPr>
        </p:nvSpPr>
        <p:spPr/>
        <p:txBody>
          <a:bodyPr>
            <a:normAutofit/>
          </a:bodyPr>
          <a:lstStyle/>
          <a:p>
            <a:pPr marL="0" indent="0">
              <a:buNone/>
            </a:pPr>
            <a:r>
              <a:rPr lang="tr-TR" sz="2400" dirty="0">
                <a:latin typeface="Book Antiqua" pitchFamily="18" charset="0"/>
              </a:rPr>
              <a:t>Karar verme süreci, bulunduğu karar ortamına bağlı olarak üç sınıfa ayrılabilir (Taha,2000). Bunlar;</a:t>
            </a:r>
          </a:p>
          <a:p>
            <a:r>
              <a:rPr lang="tr-TR" sz="2400" dirty="0">
                <a:latin typeface="Book Antiqua" pitchFamily="18" charset="0"/>
              </a:rPr>
              <a:t>Verinin deterministik olması durumunda,</a:t>
            </a:r>
          </a:p>
          <a:p>
            <a:pPr marL="0" indent="0">
              <a:buNone/>
            </a:pPr>
            <a:r>
              <a:rPr lang="tr-TR" sz="2400" dirty="0">
                <a:latin typeface="Book Antiqua" pitchFamily="18" charset="0"/>
              </a:rPr>
              <a:t>	</a:t>
            </a:r>
            <a:r>
              <a:rPr lang="tr-TR" sz="2400" dirty="0">
                <a:solidFill>
                  <a:schemeClr val="accent2">
                    <a:lumMod val="75000"/>
                  </a:schemeClr>
                </a:solidFill>
                <a:latin typeface="Book Antiqua" pitchFamily="18" charset="0"/>
              </a:rPr>
              <a:t>Belirlilik altında karar verme</a:t>
            </a:r>
          </a:p>
          <a:p>
            <a:r>
              <a:rPr lang="tr-TR" sz="2400" dirty="0">
                <a:latin typeface="Book Antiqua" pitchFamily="18" charset="0"/>
              </a:rPr>
              <a:t>Verinin olasılık dağılımlarıyla tanımlandığı durumlarda,</a:t>
            </a:r>
          </a:p>
          <a:p>
            <a:pPr marL="0" indent="0">
              <a:buNone/>
            </a:pPr>
            <a:r>
              <a:rPr lang="tr-TR" sz="2400" dirty="0">
                <a:latin typeface="Book Antiqua" pitchFamily="18" charset="0"/>
              </a:rPr>
              <a:t>	</a:t>
            </a:r>
            <a:r>
              <a:rPr lang="tr-TR" sz="2400" dirty="0">
                <a:solidFill>
                  <a:schemeClr val="accent2">
                    <a:lumMod val="75000"/>
                  </a:schemeClr>
                </a:solidFill>
                <a:latin typeface="Book Antiqua" pitchFamily="18" charset="0"/>
              </a:rPr>
              <a:t>Risk altında karar verme </a:t>
            </a:r>
          </a:p>
          <a:p>
            <a:r>
              <a:rPr lang="tr-TR" sz="2400" dirty="0">
                <a:latin typeface="Book Antiqua" pitchFamily="18" charset="0"/>
              </a:rPr>
              <a:t>Verinin, karar sürecindeki ilişki derecesini temsil eden bağıl ağırlıklara atanamadığı durumlarda,</a:t>
            </a:r>
          </a:p>
          <a:p>
            <a:pPr marL="0" indent="0">
              <a:buNone/>
            </a:pPr>
            <a:r>
              <a:rPr lang="tr-TR" sz="2400" dirty="0">
                <a:latin typeface="Book Antiqua" pitchFamily="18" charset="0"/>
              </a:rPr>
              <a:t>	</a:t>
            </a:r>
            <a:r>
              <a:rPr lang="tr-TR" sz="2400" dirty="0">
                <a:solidFill>
                  <a:schemeClr val="accent2">
                    <a:lumMod val="75000"/>
                  </a:schemeClr>
                </a:solidFill>
                <a:latin typeface="Book Antiqua" pitchFamily="18" charset="0"/>
              </a:rPr>
              <a:t>Belirsizlik altında karar verme</a:t>
            </a:r>
            <a:endParaRPr lang="tr-TR" sz="2400" dirty="0">
              <a:latin typeface="Book Antiqua" pitchFamily="18" charset="0"/>
            </a:endParaRPr>
          </a:p>
          <a:p>
            <a:pPr marL="0" indent="0">
              <a:buNone/>
            </a:pPr>
            <a:r>
              <a:rPr lang="tr-TR" sz="2400" dirty="0">
                <a:latin typeface="Book Antiqua" pitchFamily="18" charset="0"/>
              </a:rPr>
              <a:t>     başlıkları altında toplanır.</a:t>
            </a:r>
          </a:p>
          <a:p>
            <a:pPr marL="0" indent="0">
              <a:buNone/>
            </a:pPr>
            <a:endParaRPr lang="tr-TR" sz="24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975177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Belirlilik altında karar verme </a:t>
            </a:r>
          </a:p>
        </p:txBody>
      </p:sp>
      <p:sp>
        <p:nvSpPr>
          <p:cNvPr id="11" name="Content Placeholder 10"/>
          <p:cNvSpPr>
            <a:spLocks noGrp="1"/>
          </p:cNvSpPr>
          <p:nvPr>
            <p:ph idx="1"/>
          </p:nvPr>
        </p:nvSpPr>
        <p:spPr>
          <a:xfrm>
            <a:off x="611560" y="1600200"/>
            <a:ext cx="8075240" cy="4525963"/>
          </a:xfrm>
        </p:spPr>
        <p:txBody>
          <a:bodyPr>
            <a:normAutofit/>
          </a:bodyPr>
          <a:lstStyle/>
          <a:p>
            <a:r>
              <a:rPr lang="tr-TR" sz="2400" dirty="0">
                <a:latin typeface="Book Antiqua" pitchFamily="18" charset="0"/>
              </a:rPr>
              <a:t>Doğrusal programlama modelleri, belirlilik altında karar vermenin bir örneğidir. Bu modeller, yalnızca alternatiflerin kendi aralarında iyi tanımlanmış matematiksel doğrusal fonksiyonlarla ilişkilendirilebileceği durumlara uygundur. </a:t>
            </a:r>
          </a:p>
          <a:p>
            <a:pPr marL="0" indent="0">
              <a:buNone/>
            </a:pPr>
            <a:endParaRPr lang="tr-TR" sz="2400" dirty="0">
              <a:latin typeface="Book Antiqua" pitchFamily="18" charset="0"/>
            </a:endParaRPr>
          </a:p>
          <a:p>
            <a:r>
              <a:rPr lang="tr-TR" sz="2400" dirty="0">
                <a:latin typeface="Book Antiqua" pitchFamily="18" charset="0"/>
              </a:rPr>
              <a:t>Örnekler, </a:t>
            </a:r>
          </a:p>
          <a:p>
            <a:pPr marL="0" indent="0">
              <a:buNone/>
            </a:pPr>
            <a:r>
              <a:rPr lang="tr-TR" sz="2400" dirty="0">
                <a:latin typeface="Book Antiqua" pitchFamily="18" charset="0"/>
              </a:rPr>
              <a:t>	Lineer Programlama, Hedef Programlama, vb.</a:t>
            </a:r>
          </a:p>
          <a:p>
            <a:pPr marL="0" indent="0">
              <a:buNone/>
            </a:pPr>
            <a:r>
              <a:rPr lang="tr-TR" sz="2400" dirty="0">
                <a:latin typeface="Book Antiqua" pitchFamily="18" charset="0"/>
              </a:rPr>
              <a:t>	WSM, WPM, AHP, TOPSIS, ELECTRE, vb.</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25</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587220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Risk Altında Karar Verme </a:t>
            </a:r>
          </a:p>
        </p:txBody>
      </p:sp>
      <p:sp>
        <p:nvSpPr>
          <p:cNvPr id="11" name="Content Placeholder 10"/>
          <p:cNvSpPr>
            <a:spLocks noGrp="1"/>
          </p:cNvSpPr>
          <p:nvPr>
            <p:ph idx="1"/>
          </p:nvPr>
        </p:nvSpPr>
        <p:spPr/>
        <p:txBody>
          <a:bodyPr>
            <a:normAutofit/>
          </a:bodyPr>
          <a:lstStyle/>
          <a:p>
            <a:r>
              <a:rPr lang="tr-TR" sz="2000" dirty="0">
                <a:latin typeface="Book Antiqua" pitchFamily="18" charset="0"/>
              </a:rPr>
              <a:t>Risk koşullarında, her bir karar alternatifine ilişkin maliyetler genellikle olasılık dağılımlarıyla tanımlanır. </a:t>
            </a:r>
          </a:p>
          <a:p>
            <a:r>
              <a:rPr lang="tr-TR" sz="2000" dirty="0">
                <a:latin typeface="Book Antiqua" pitchFamily="18" charset="0"/>
              </a:rPr>
              <a:t>Bu nedenle, risk altında karar verme, genellikle alternatiflerin beklenen karın maksimizasyonu veya beklenen maliyetin minimizasyonuna göre karşılaştırıldığı beklenen değer kriterine dayanılarak yapılır. </a:t>
            </a:r>
          </a:p>
          <a:p>
            <a:r>
              <a:rPr lang="tr-TR" sz="2000" dirty="0">
                <a:latin typeface="Book Antiqua" pitchFamily="18" charset="0"/>
              </a:rPr>
              <a:t>Bazı belirli durumlara uygulanamadığı için bu yaklaşımların kısıtlamaları vardır. </a:t>
            </a:r>
          </a:p>
          <a:p>
            <a:r>
              <a:rPr lang="tr-TR" sz="2000" dirty="0">
                <a:latin typeface="Book Antiqua" pitchFamily="18" charset="0"/>
              </a:rPr>
              <a:t>Örnekler;</a:t>
            </a:r>
          </a:p>
          <a:p>
            <a:pPr marL="0" indent="0">
              <a:buNone/>
            </a:pPr>
            <a:r>
              <a:rPr lang="tr-TR" sz="2000" dirty="0">
                <a:latin typeface="Book Antiqua" pitchFamily="18" charset="0"/>
              </a:rPr>
              <a:t>	Çeşitli beklenen değer kriterleri (ardıl olasılıklar, vb.)</a:t>
            </a:r>
          </a:p>
          <a:p>
            <a:pPr marL="0" indent="0">
              <a:buNone/>
            </a:pPr>
            <a:r>
              <a:rPr lang="tr-TR" sz="2000" dirty="0">
                <a:latin typeface="Book Antiqua" pitchFamily="18" charset="0"/>
              </a:rPr>
              <a:t> </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53730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Belirsizlik Altında Karar Verme </a:t>
            </a:r>
          </a:p>
        </p:txBody>
      </p:sp>
      <p:sp>
        <p:nvSpPr>
          <p:cNvPr id="11" name="Content Placeholder 10"/>
          <p:cNvSpPr>
            <a:spLocks noGrp="1"/>
          </p:cNvSpPr>
          <p:nvPr>
            <p:ph idx="1"/>
          </p:nvPr>
        </p:nvSpPr>
        <p:spPr/>
        <p:txBody>
          <a:bodyPr>
            <a:normAutofit/>
          </a:bodyPr>
          <a:lstStyle/>
          <a:p>
            <a:r>
              <a:rPr lang="tr-TR" sz="2000" dirty="0">
                <a:latin typeface="Book Antiqua" pitchFamily="18" charset="0"/>
              </a:rPr>
              <a:t>Belirsizlik altında karar verme, risk altında karar vermede olduğu gibi sonuçları doğal durumlara bağlı alternatif davranış biçimleri ile ilgilenir. </a:t>
            </a:r>
          </a:p>
          <a:p>
            <a:r>
              <a:rPr lang="tr-TR" sz="2000" dirty="0">
                <a:latin typeface="Book Antiqua" pitchFamily="18" charset="0"/>
              </a:rPr>
              <a:t>Risk altında ve belirsizlik altında karar verme arasındaki fark şöyledir:</a:t>
            </a:r>
          </a:p>
          <a:p>
            <a:pPr lvl="1"/>
            <a:r>
              <a:rPr lang="tr-TR" sz="2000" dirty="0">
                <a:latin typeface="Book Antiqua" pitchFamily="18" charset="0"/>
              </a:rPr>
              <a:t>Belirsizlik durumunda, ilgili doğal durumlarına bağlı olasılık dağılımı bilinmiyor ya da bilinemiyordur. </a:t>
            </a:r>
          </a:p>
          <a:p>
            <a:pPr marL="457200" lvl="1" indent="0">
              <a:buNone/>
            </a:pPr>
            <a:r>
              <a:rPr lang="tr-TR" sz="2000" dirty="0">
                <a:latin typeface="Book Antiqua" pitchFamily="18" charset="0"/>
              </a:rPr>
              <a:t>Bu bilgi eksikliği karar probleminin analizi için </a:t>
            </a:r>
            <a:r>
              <a:rPr lang="tr-TR" sz="2000" dirty="0" err="1">
                <a:solidFill>
                  <a:schemeClr val="accent2">
                    <a:lumMod val="75000"/>
                  </a:schemeClr>
                </a:solidFill>
                <a:latin typeface="Book Antiqua" pitchFamily="18" charset="0"/>
              </a:rPr>
              <a:t>Laplace</a:t>
            </a:r>
            <a:r>
              <a:rPr lang="tr-TR" sz="2000" dirty="0">
                <a:solidFill>
                  <a:schemeClr val="accent2">
                    <a:lumMod val="75000"/>
                  </a:schemeClr>
                </a:solidFill>
                <a:latin typeface="Book Antiqua" pitchFamily="18" charset="0"/>
              </a:rPr>
              <a:t>, </a:t>
            </a:r>
            <a:r>
              <a:rPr lang="tr-TR" sz="2000" dirty="0" err="1">
                <a:solidFill>
                  <a:schemeClr val="accent2">
                    <a:lumMod val="75000"/>
                  </a:schemeClr>
                </a:solidFill>
                <a:latin typeface="Book Antiqua" pitchFamily="18" charset="0"/>
              </a:rPr>
              <a:t>Minimaks</a:t>
            </a:r>
            <a:r>
              <a:rPr lang="tr-TR" sz="2000" dirty="0">
                <a:solidFill>
                  <a:schemeClr val="accent2">
                    <a:lumMod val="75000"/>
                  </a:schemeClr>
                </a:solidFill>
                <a:latin typeface="Book Antiqua" pitchFamily="18" charset="0"/>
              </a:rPr>
              <a:t>, </a:t>
            </a:r>
            <a:r>
              <a:rPr lang="tr-TR" sz="2000" dirty="0" err="1">
                <a:solidFill>
                  <a:schemeClr val="accent2">
                    <a:lumMod val="75000"/>
                  </a:schemeClr>
                </a:solidFill>
                <a:latin typeface="Book Antiqua" pitchFamily="18" charset="0"/>
              </a:rPr>
              <a:t>Savage</a:t>
            </a:r>
            <a:r>
              <a:rPr lang="tr-TR" sz="2000" dirty="0">
                <a:solidFill>
                  <a:schemeClr val="accent2">
                    <a:lumMod val="75000"/>
                  </a:schemeClr>
                </a:solidFill>
                <a:latin typeface="Book Antiqua" pitchFamily="18" charset="0"/>
              </a:rPr>
              <a:t> </a:t>
            </a:r>
            <a:r>
              <a:rPr lang="tr-TR" sz="2000" dirty="0">
                <a:latin typeface="Book Antiqua" pitchFamily="18" charset="0"/>
              </a:rPr>
              <a:t>ve</a:t>
            </a:r>
            <a:r>
              <a:rPr lang="tr-TR" sz="2000" dirty="0">
                <a:solidFill>
                  <a:schemeClr val="accent2">
                    <a:lumMod val="75000"/>
                  </a:schemeClr>
                </a:solidFill>
                <a:latin typeface="Book Antiqua" pitchFamily="18" charset="0"/>
              </a:rPr>
              <a:t> </a:t>
            </a:r>
            <a:r>
              <a:rPr lang="tr-TR" sz="2000" dirty="0" err="1">
                <a:solidFill>
                  <a:schemeClr val="accent2">
                    <a:lumMod val="75000"/>
                  </a:schemeClr>
                </a:solidFill>
                <a:latin typeface="Book Antiqua" pitchFamily="18" charset="0"/>
              </a:rPr>
              <a:t>Hurwicz</a:t>
            </a:r>
            <a:r>
              <a:rPr lang="tr-TR" sz="2000" dirty="0">
                <a:latin typeface="Book Antiqua" pitchFamily="18" charset="0"/>
              </a:rPr>
              <a:t> kriterlerini ortaya çıkarmıştır.</a:t>
            </a:r>
          </a:p>
          <a:p>
            <a:pPr marL="457200" lvl="1" indent="0">
              <a:buNone/>
            </a:pPr>
            <a:r>
              <a:rPr lang="tr-TR" sz="2000" dirty="0">
                <a:latin typeface="Book Antiqua" pitchFamily="18" charset="0"/>
              </a:rPr>
              <a:t>Bu kriterler karar vericinin belirsizlik karşısındaki tutarlılık derecesine göre farklılık göstermektedir.</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784412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Kararın Elemanları </a:t>
            </a:r>
          </a:p>
        </p:txBody>
      </p:sp>
      <p:sp>
        <p:nvSpPr>
          <p:cNvPr id="11" name="Content Placeholder 10"/>
          <p:cNvSpPr>
            <a:spLocks noGrp="1"/>
          </p:cNvSpPr>
          <p:nvPr>
            <p:ph idx="1"/>
          </p:nvPr>
        </p:nvSpPr>
        <p:spPr/>
        <p:txBody>
          <a:bodyPr>
            <a:normAutofit/>
          </a:bodyPr>
          <a:lstStyle/>
          <a:p>
            <a:r>
              <a:rPr lang="tr-TR" sz="2000" dirty="0">
                <a:latin typeface="Book Antiqua" pitchFamily="18" charset="0"/>
              </a:rPr>
              <a:t>Belirlilik altında karar vermede, iki eleman vardır (</a:t>
            </a:r>
            <a:r>
              <a:rPr lang="tr-TR" sz="2000" dirty="0" err="1">
                <a:latin typeface="Book Antiqua" pitchFamily="18" charset="0"/>
              </a:rPr>
              <a:t>Lapin</a:t>
            </a:r>
            <a:r>
              <a:rPr lang="tr-TR" sz="2000" dirty="0">
                <a:latin typeface="Book Antiqua" pitchFamily="18" charset="0"/>
              </a:rPr>
              <a:t>,  1991):</a:t>
            </a: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r>
              <a:rPr lang="tr-TR" sz="2000" dirty="0">
                <a:latin typeface="Book Antiqua" pitchFamily="18" charset="0"/>
              </a:rPr>
              <a:t>Eğer karar belirsizlik altında verilecekse o zaman üçüncü bir eleman ortaya çıkar.</a:t>
            </a:r>
          </a:p>
          <a:p>
            <a:endParaRPr lang="tr-TR" sz="2000" dirty="0">
              <a:latin typeface="Book Antiqua" pitchFamily="18" charset="0"/>
            </a:endParaRPr>
          </a:p>
          <a:p>
            <a:endParaRPr lang="tr-TR" sz="2000" dirty="0">
              <a:latin typeface="Book Antiqua" pitchFamily="18" charset="0"/>
            </a:endParaRPr>
          </a:p>
          <a:p>
            <a:endParaRPr lang="tr-TR" sz="2000" dirty="0">
              <a:latin typeface="Book Antiqua" pitchFamily="18" charset="0"/>
            </a:endParaRPr>
          </a:p>
          <a:p>
            <a:r>
              <a:rPr lang="tr-TR" sz="2000" dirty="0">
                <a:latin typeface="Book Antiqua" pitchFamily="18" charset="0"/>
              </a:rPr>
              <a:t>Böyle bir durumda, seçim kısmen seçilen davranış biçiminden kısmen de şansa bağlı olarak belirlenir.</a:t>
            </a:r>
          </a:p>
        </p:txBody>
      </p:sp>
      <p:graphicFrame>
        <p:nvGraphicFramePr>
          <p:cNvPr id="3" name="Diyagram 2"/>
          <p:cNvGraphicFramePr/>
          <p:nvPr/>
        </p:nvGraphicFramePr>
        <p:xfrm>
          <a:off x="1403648" y="2060848"/>
          <a:ext cx="5112568" cy="1296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yagram 4"/>
          <p:cNvGraphicFramePr/>
          <p:nvPr/>
        </p:nvGraphicFramePr>
        <p:xfrm>
          <a:off x="1498460" y="4293096"/>
          <a:ext cx="6096000" cy="7920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863348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Tablosu (Payoff Table)</a:t>
            </a:r>
          </a:p>
        </p:txBody>
      </p:sp>
      <p:sp>
        <p:nvSpPr>
          <p:cNvPr id="11" name="Content Placeholder 10"/>
          <p:cNvSpPr>
            <a:spLocks noGrp="1"/>
          </p:cNvSpPr>
          <p:nvPr>
            <p:ph idx="1"/>
          </p:nvPr>
        </p:nvSpPr>
        <p:spPr>
          <a:xfrm>
            <a:off x="457200" y="1600201"/>
            <a:ext cx="8229600" cy="1108720"/>
          </a:xfrm>
        </p:spPr>
        <p:txBody>
          <a:bodyPr>
            <a:normAutofit/>
          </a:bodyPr>
          <a:lstStyle/>
          <a:p>
            <a:r>
              <a:rPr lang="tr-TR" sz="2000" dirty="0">
                <a:latin typeface="Book Antiqua" pitchFamily="18" charset="0"/>
              </a:rPr>
              <a:t>Analizi kolaylaştırmak için, karar problemi genellikle karar elemanları çiftleri arasındaki ilişkiyi gösteren </a:t>
            </a:r>
            <a:r>
              <a:rPr lang="tr-TR" sz="2000" i="1" dirty="0">
                <a:latin typeface="Book Antiqua" pitchFamily="18" charset="0"/>
              </a:rPr>
              <a:t>bir karar tablosu </a:t>
            </a:r>
            <a:r>
              <a:rPr lang="tr-TR" sz="2000" dirty="0">
                <a:latin typeface="Book Antiqua" pitchFamily="18" charset="0"/>
              </a:rPr>
              <a:t>üzerinde özetlenir.</a:t>
            </a:r>
          </a:p>
          <a:p>
            <a:endParaRPr lang="tr-TR" sz="2000" dirty="0">
              <a:latin typeface="Book Antiqua" pitchFamily="18" charset="0"/>
            </a:endParaRPr>
          </a:p>
          <a:p>
            <a:pPr marL="0" indent="0">
              <a:buNone/>
            </a:pPr>
            <a:endParaRPr lang="tr-TR" sz="2000" dirty="0">
              <a:latin typeface="Book Antiqua" pitchFamily="18" charset="0"/>
            </a:endParaRPr>
          </a:p>
        </p:txBody>
      </p:sp>
      <p:graphicFrame>
        <p:nvGraphicFramePr>
          <p:cNvPr id="13" name="Tablo 12"/>
          <p:cNvGraphicFramePr>
            <a:graphicFrameLocks noGrp="1"/>
          </p:cNvGraphicFramePr>
          <p:nvPr/>
        </p:nvGraphicFramePr>
        <p:xfrm>
          <a:off x="1331640" y="3212976"/>
          <a:ext cx="6096000" cy="11582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1784424">
                  <a:extLst>
                    <a:ext uri="{9D8B030D-6E8A-4147-A177-3AD203B41FA5}">
                      <a16:colId xmlns:a16="http://schemas.microsoft.com/office/drawing/2014/main" val="20001"/>
                    </a:ext>
                  </a:extLst>
                </a:gridCol>
                <a:gridCol w="2279576">
                  <a:extLst>
                    <a:ext uri="{9D8B030D-6E8A-4147-A177-3AD203B41FA5}">
                      <a16:colId xmlns:a16="http://schemas.microsoft.com/office/drawing/2014/main" val="20002"/>
                    </a:ext>
                  </a:extLst>
                </a:gridCol>
              </a:tblGrid>
              <a:tr h="370840">
                <a:tc>
                  <a:txBody>
                    <a:bodyPr/>
                    <a:lstStyle/>
                    <a:p>
                      <a:r>
                        <a:rPr lang="tr-TR" sz="1600" dirty="0">
                          <a:latin typeface="Book Antiqua" pitchFamily="18" charset="0"/>
                        </a:rPr>
                        <a:t>Olaylar (</a:t>
                      </a:r>
                      <a:r>
                        <a:rPr lang="tr-TR" sz="1600" dirty="0" err="1">
                          <a:latin typeface="Book Antiqua" pitchFamily="18" charset="0"/>
                        </a:rPr>
                        <a:t>Events</a:t>
                      </a:r>
                      <a:r>
                        <a:rPr lang="tr-TR" sz="1600" dirty="0">
                          <a:latin typeface="Book Antiqua" pitchFamily="18" charset="0"/>
                        </a:rPr>
                        <a:t>)</a:t>
                      </a:r>
                      <a:endParaRPr lang="en-US" sz="1600" dirty="0">
                        <a:latin typeface="Book Antiqua" pitchFamily="18" charset="0"/>
                      </a:endParaRPr>
                    </a:p>
                  </a:txBody>
                  <a:tcPr anchor="b"/>
                </a:tc>
                <a:tc gridSpan="2">
                  <a:txBody>
                    <a:bodyPr/>
                    <a:lstStyle/>
                    <a:p>
                      <a:pPr algn="ctr"/>
                      <a:r>
                        <a:rPr lang="tr-TR" sz="1600" dirty="0">
                          <a:latin typeface="Book Antiqua" pitchFamily="18" charset="0"/>
                        </a:rPr>
                        <a:t>Davranış</a:t>
                      </a:r>
                      <a:r>
                        <a:rPr lang="tr-TR" sz="1600" baseline="0" dirty="0">
                          <a:latin typeface="Book Antiqua" pitchFamily="18" charset="0"/>
                        </a:rPr>
                        <a:t> Biçimi (</a:t>
                      </a:r>
                      <a:r>
                        <a:rPr lang="tr-TR" sz="1600" dirty="0" err="1">
                          <a:latin typeface="Book Antiqua" pitchFamily="18" charset="0"/>
                        </a:rPr>
                        <a:t>Acts</a:t>
                      </a:r>
                      <a:r>
                        <a:rPr lang="tr-TR" sz="1600" dirty="0">
                          <a:latin typeface="Book Antiqua" pitchFamily="18" charset="0"/>
                        </a:rPr>
                        <a:t>)</a:t>
                      </a:r>
                    </a:p>
                    <a:p>
                      <a:pPr algn="ctr"/>
                      <a:r>
                        <a:rPr lang="tr-TR" sz="1600" dirty="0">
                          <a:latin typeface="Book Antiqua" pitchFamily="18" charset="0"/>
                        </a:rPr>
                        <a:t>Şemsiye</a:t>
                      </a:r>
                      <a:r>
                        <a:rPr lang="tr-TR" sz="1600" baseline="0" dirty="0">
                          <a:latin typeface="Book Antiqua" pitchFamily="18" charset="0"/>
                        </a:rPr>
                        <a:t>ni Al         Şemsiyeni evde bırak</a:t>
                      </a:r>
                      <a:endParaRPr lang="tr-TR" sz="1600" dirty="0">
                        <a:latin typeface="Book Antiqua" pitchFamily="18" charset="0"/>
                      </a:endParaRPr>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r>
                        <a:rPr lang="tr-TR" sz="1600" baseline="0" dirty="0">
                          <a:latin typeface="Book Antiqua" pitchFamily="18" charset="0"/>
                        </a:rPr>
                        <a:t>Yağmur Yağar</a:t>
                      </a:r>
                    </a:p>
                    <a:p>
                      <a:r>
                        <a:rPr lang="tr-TR" sz="1600" baseline="0" dirty="0">
                          <a:latin typeface="Book Antiqua" pitchFamily="18" charset="0"/>
                        </a:rPr>
                        <a:t>Yağmur Yağmaz</a:t>
                      </a:r>
                    </a:p>
                  </a:txBody>
                  <a:tcPr/>
                </a:tc>
                <a:tc>
                  <a:txBody>
                    <a:bodyPr/>
                    <a:lstStyle/>
                    <a:p>
                      <a:pPr algn="ctr"/>
                      <a:r>
                        <a:rPr lang="tr-TR" sz="1600" dirty="0">
                          <a:latin typeface="Book Antiqua" pitchFamily="18" charset="0"/>
                        </a:rPr>
                        <a:t>Kuru kaldın</a:t>
                      </a:r>
                    </a:p>
                    <a:p>
                      <a:pPr algn="ctr"/>
                      <a:r>
                        <a:rPr lang="tr-TR" sz="1600" dirty="0">
                          <a:latin typeface="Book Antiqua" pitchFamily="18" charset="0"/>
                        </a:rPr>
                        <a:t>Boşuna taşıdın</a:t>
                      </a:r>
                      <a:endParaRPr lang="en-US" sz="1600" dirty="0">
                        <a:latin typeface="Book Antiqua" pitchFamily="18" charset="0"/>
                      </a:endParaRPr>
                    </a:p>
                  </a:txBody>
                  <a:tcPr/>
                </a:tc>
                <a:tc>
                  <a:txBody>
                    <a:bodyPr/>
                    <a:lstStyle/>
                    <a:p>
                      <a:pPr algn="ctr"/>
                      <a:r>
                        <a:rPr lang="tr-TR" sz="1600" dirty="0">
                          <a:latin typeface="Book Antiqua" pitchFamily="18" charset="0"/>
                        </a:rPr>
                        <a:t>Islandın</a:t>
                      </a:r>
                    </a:p>
                    <a:p>
                      <a:pPr algn="ctr"/>
                      <a:r>
                        <a:rPr lang="tr-TR" sz="1600" dirty="0">
                          <a:latin typeface="Book Antiqua" pitchFamily="18" charset="0"/>
                        </a:rPr>
                        <a:t>Her şey yolunda</a:t>
                      </a:r>
                      <a:endParaRPr lang="en-US" sz="1600" dirty="0">
                        <a:latin typeface="Book Antiqua" pitchFamily="18" charset="0"/>
                      </a:endParaRPr>
                    </a:p>
                  </a:txBody>
                  <a:tcPr/>
                </a:tc>
                <a:extLst>
                  <a:ext uri="{0D108BD9-81ED-4DB2-BD59-A6C34878D82A}">
                    <a16:rowId xmlns:a16="http://schemas.microsoft.com/office/drawing/2014/main" val="10001"/>
                  </a:ext>
                </a:extLst>
              </a:tr>
            </a:tbl>
          </a:graphicData>
        </a:graphic>
      </p:graphicFrame>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29</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217624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Karar Ağacı</a:t>
            </a:r>
          </a:p>
        </p:txBody>
      </p:sp>
      <p:graphicFrame>
        <p:nvGraphicFramePr>
          <p:cNvPr id="13" name="Tablo 12"/>
          <p:cNvGraphicFramePr>
            <a:graphicFrameLocks noGrp="1"/>
          </p:cNvGraphicFramePr>
          <p:nvPr/>
        </p:nvGraphicFramePr>
        <p:xfrm>
          <a:off x="1259632" y="1628800"/>
          <a:ext cx="6488726" cy="1036320"/>
        </p:xfrm>
        <a:graphic>
          <a:graphicData uri="http://schemas.openxmlformats.org/drawingml/2006/table">
            <a:tbl>
              <a:tblPr firstRow="1" bandRow="1">
                <a:tableStyleId>{5C22544A-7EE6-4342-B048-85BDC9FD1C3A}</a:tableStyleId>
              </a:tblPr>
              <a:tblGrid>
                <a:gridCol w="2162909">
                  <a:extLst>
                    <a:ext uri="{9D8B030D-6E8A-4147-A177-3AD203B41FA5}">
                      <a16:colId xmlns:a16="http://schemas.microsoft.com/office/drawing/2014/main" val="20000"/>
                    </a:ext>
                  </a:extLst>
                </a:gridCol>
                <a:gridCol w="1899383">
                  <a:extLst>
                    <a:ext uri="{9D8B030D-6E8A-4147-A177-3AD203B41FA5}">
                      <a16:colId xmlns:a16="http://schemas.microsoft.com/office/drawing/2014/main" val="20001"/>
                    </a:ext>
                  </a:extLst>
                </a:gridCol>
                <a:gridCol w="2426434">
                  <a:extLst>
                    <a:ext uri="{9D8B030D-6E8A-4147-A177-3AD203B41FA5}">
                      <a16:colId xmlns:a16="http://schemas.microsoft.com/office/drawing/2014/main" val="20002"/>
                    </a:ext>
                  </a:extLst>
                </a:gridCol>
              </a:tblGrid>
              <a:tr h="370840">
                <a:tc>
                  <a:txBody>
                    <a:bodyPr/>
                    <a:lstStyle/>
                    <a:p>
                      <a:r>
                        <a:rPr lang="tr-TR" sz="1400" dirty="0">
                          <a:latin typeface="Book Antiqua" pitchFamily="18" charset="0"/>
                        </a:rPr>
                        <a:t>Olaylar (</a:t>
                      </a:r>
                      <a:r>
                        <a:rPr lang="tr-TR" sz="1400" dirty="0" err="1">
                          <a:latin typeface="Book Antiqua" pitchFamily="18" charset="0"/>
                        </a:rPr>
                        <a:t>Events</a:t>
                      </a:r>
                      <a:r>
                        <a:rPr lang="tr-TR" sz="1400" dirty="0">
                          <a:latin typeface="Book Antiqua" pitchFamily="18" charset="0"/>
                        </a:rPr>
                        <a:t>)</a:t>
                      </a:r>
                      <a:endParaRPr lang="en-US" sz="1400" dirty="0">
                        <a:latin typeface="Book Antiqua" pitchFamily="18" charset="0"/>
                      </a:endParaRPr>
                    </a:p>
                  </a:txBody>
                  <a:tcPr anchor="b"/>
                </a:tc>
                <a:tc gridSpan="2">
                  <a:txBody>
                    <a:bodyPr/>
                    <a:lstStyle/>
                    <a:p>
                      <a:pPr algn="ctr"/>
                      <a:r>
                        <a:rPr lang="tr-TR" sz="1400" dirty="0">
                          <a:latin typeface="Book Antiqua" pitchFamily="18" charset="0"/>
                        </a:rPr>
                        <a:t>Davranış</a:t>
                      </a:r>
                      <a:r>
                        <a:rPr lang="tr-TR" sz="1400" baseline="0" dirty="0">
                          <a:latin typeface="Book Antiqua" pitchFamily="18" charset="0"/>
                        </a:rPr>
                        <a:t> Biçimi (</a:t>
                      </a:r>
                      <a:r>
                        <a:rPr lang="tr-TR" sz="1400" dirty="0" err="1">
                          <a:latin typeface="Book Antiqua" pitchFamily="18" charset="0"/>
                        </a:rPr>
                        <a:t>Acts</a:t>
                      </a:r>
                      <a:r>
                        <a:rPr lang="tr-TR" sz="1400" dirty="0">
                          <a:latin typeface="Book Antiqua" pitchFamily="18" charset="0"/>
                        </a:rPr>
                        <a:t>)</a:t>
                      </a:r>
                    </a:p>
                    <a:p>
                      <a:pPr algn="ctr"/>
                      <a:r>
                        <a:rPr lang="tr-TR" sz="1400" dirty="0">
                          <a:latin typeface="Book Antiqua" pitchFamily="18" charset="0"/>
                        </a:rPr>
                        <a:t>Şemsiye</a:t>
                      </a:r>
                      <a:r>
                        <a:rPr lang="tr-TR" sz="1400" baseline="0" dirty="0">
                          <a:latin typeface="Book Antiqua" pitchFamily="18" charset="0"/>
                        </a:rPr>
                        <a:t>ni Al         Şemsiyeni evde bırak</a:t>
                      </a:r>
                      <a:endParaRPr lang="tr-TR" sz="1400" dirty="0">
                        <a:latin typeface="Book Antiqua" pitchFamily="18" charset="0"/>
                      </a:endParaRPr>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r>
                        <a:rPr lang="tr-TR" sz="1400" baseline="0" dirty="0">
                          <a:latin typeface="Book Antiqua" pitchFamily="18" charset="0"/>
                        </a:rPr>
                        <a:t>Yağmur Yağar</a:t>
                      </a:r>
                    </a:p>
                    <a:p>
                      <a:r>
                        <a:rPr lang="tr-TR" sz="1400" baseline="0" dirty="0">
                          <a:latin typeface="Book Antiqua" pitchFamily="18" charset="0"/>
                        </a:rPr>
                        <a:t>Yağmur Yağmaz</a:t>
                      </a:r>
                    </a:p>
                  </a:txBody>
                  <a:tcPr/>
                </a:tc>
                <a:tc>
                  <a:txBody>
                    <a:bodyPr/>
                    <a:lstStyle/>
                    <a:p>
                      <a:pPr algn="ctr"/>
                      <a:r>
                        <a:rPr lang="tr-TR" sz="1400" dirty="0">
                          <a:latin typeface="Book Antiqua" pitchFamily="18" charset="0"/>
                        </a:rPr>
                        <a:t>Kuru kaldın</a:t>
                      </a:r>
                    </a:p>
                    <a:p>
                      <a:pPr algn="ctr"/>
                      <a:r>
                        <a:rPr lang="tr-TR" sz="1400" dirty="0">
                          <a:latin typeface="Book Antiqua" pitchFamily="18" charset="0"/>
                        </a:rPr>
                        <a:t>Boşuna taşıdın</a:t>
                      </a:r>
                      <a:endParaRPr lang="en-US" sz="1400" dirty="0">
                        <a:latin typeface="Book Antiqua" pitchFamily="18" charset="0"/>
                      </a:endParaRPr>
                    </a:p>
                  </a:txBody>
                  <a:tcPr/>
                </a:tc>
                <a:tc>
                  <a:txBody>
                    <a:bodyPr/>
                    <a:lstStyle/>
                    <a:p>
                      <a:pPr algn="ctr"/>
                      <a:r>
                        <a:rPr lang="tr-TR" sz="1400" dirty="0">
                          <a:latin typeface="Book Antiqua" pitchFamily="18" charset="0"/>
                        </a:rPr>
                        <a:t>Islandın</a:t>
                      </a:r>
                    </a:p>
                    <a:p>
                      <a:pPr algn="ctr"/>
                      <a:r>
                        <a:rPr lang="tr-TR" sz="1400" dirty="0">
                          <a:latin typeface="Book Antiqua" pitchFamily="18" charset="0"/>
                        </a:rPr>
                        <a:t>Her şey yolunda</a:t>
                      </a:r>
                      <a:endParaRPr lang="en-US" sz="1400" dirty="0">
                        <a:latin typeface="Book Antiqua" pitchFamily="18" charset="0"/>
                      </a:endParaRPr>
                    </a:p>
                  </a:txBody>
                  <a:tcPr/>
                </a:tc>
                <a:extLst>
                  <a:ext uri="{0D108BD9-81ED-4DB2-BD59-A6C34878D82A}">
                    <a16:rowId xmlns:a16="http://schemas.microsoft.com/office/drawing/2014/main" val="10001"/>
                  </a:ext>
                </a:extLst>
              </a:tr>
            </a:tbl>
          </a:graphicData>
        </a:graphic>
      </p:graphicFrame>
      <p:grpSp>
        <p:nvGrpSpPr>
          <p:cNvPr id="46" name="Grup 45"/>
          <p:cNvGrpSpPr/>
          <p:nvPr/>
        </p:nvGrpSpPr>
        <p:grpSpPr>
          <a:xfrm>
            <a:off x="1240073" y="2942917"/>
            <a:ext cx="6508285" cy="2546241"/>
            <a:chOff x="1240073" y="3158941"/>
            <a:chExt cx="6508285" cy="2546241"/>
          </a:xfrm>
        </p:grpSpPr>
        <p:sp>
          <p:nvSpPr>
            <p:cNvPr id="3" name="Dikdörtgen 2"/>
            <p:cNvSpPr/>
            <p:nvPr/>
          </p:nvSpPr>
          <p:spPr>
            <a:xfrm>
              <a:off x="2051720" y="4788840"/>
              <a:ext cx="28803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183336" y="4221088"/>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183336" y="522920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ikdörtgen 14"/>
            <p:cNvSpPr/>
            <p:nvPr/>
          </p:nvSpPr>
          <p:spPr>
            <a:xfrm>
              <a:off x="1240073" y="3158941"/>
              <a:ext cx="1796026" cy="523220"/>
            </a:xfrm>
            <a:prstGeom prst="rect">
              <a:avLst/>
            </a:prstGeom>
          </p:spPr>
          <p:txBody>
            <a:bodyPr wrap="square">
              <a:spAutoFit/>
            </a:bodyPr>
            <a:lstStyle/>
            <a:p>
              <a:pPr algn="ctr"/>
              <a:r>
                <a:rPr lang="en-US" sz="1400" dirty="0" err="1">
                  <a:latin typeface="Book Antiqua" pitchFamily="18" charset="0"/>
                </a:rPr>
                <a:t>Davranış</a:t>
              </a:r>
              <a:r>
                <a:rPr lang="en-US" sz="1400" dirty="0">
                  <a:latin typeface="Book Antiqua" pitchFamily="18" charset="0"/>
                </a:rPr>
                <a:t> </a:t>
              </a:r>
              <a:r>
                <a:rPr lang="en-US" sz="1400" dirty="0" err="1">
                  <a:latin typeface="Book Antiqua" pitchFamily="18" charset="0"/>
                </a:rPr>
                <a:t>Biçimi</a:t>
              </a:r>
              <a:r>
                <a:rPr lang="en-US" sz="1400" dirty="0">
                  <a:latin typeface="Book Antiqua" pitchFamily="18" charset="0"/>
                </a:rPr>
                <a:t> (Acts)</a:t>
              </a:r>
            </a:p>
          </p:txBody>
        </p:sp>
        <p:sp>
          <p:nvSpPr>
            <p:cNvPr id="16" name="Dikdörtgen 15"/>
            <p:cNvSpPr/>
            <p:nvPr/>
          </p:nvSpPr>
          <p:spPr>
            <a:xfrm>
              <a:off x="3513207" y="3158941"/>
              <a:ext cx="1796026" cy="523220"/>
            </a:xfrm>
            <a:prstGeom prst="rect">
              <a:avLst/>
            </a:prstGeom>
          </p:spPr>
          <p:txBody>
            <a:bodyPr wrap="square">
              <a:spAutoFit/>
            </a:bodyPr>
            <a:lstStyle/>
            <a:p>
              <a:pPr algn="ctr"/>
              <a:r>
                <a:rPr lang="tr-TR" sz="1400" dirty="0">
                  <a:latin typeface="Book Antiqua" pitchFamily="18" charset="0"/>
                </a:rPr>
                <a:t>Olay</a:t>
              </a:r>
            </a:p>
            <a:p>
              <a:pPr algn="ctr"/>
              <a:r>
                <a:rPr lang="en-US" sz="1400" dirty="0">
                  <a:latin typeface="Book Antiqua" pitchFamily="18" charset="0"/>
                </a:rPr>
                <a:t>(</a:t>
              </a:r>
              <a:r>
                <a:rPr lang="tr-TR" sz="1400" dirty="0" err="1">
                  <a:latin typeface="Book Antiqua" pitchFamily="18" charset="0"/>
                </a:rPr>
                <a:t>Event</a:t>
              </a:r>
              <a:r>
                <a:rPr lang="en-US" sz="1400" dirty="0">
                  <a:latin typeface="Book Antiqua" pitchFamily="18" charset="0"/>
                </a:rPr>
                <a:t>)</a:t>
              </a:r>
            </a:p>
          </p:txBody>
        </p:sp>
        <p:sp>
          <p:nvSpPr>
            <p:cNvPr id="17" name="Dikdörtgen 16"/>
            <p:cNvSpPr/>
            <p:nvPr/>
          </p:nvSpPr>
          <p:spPr>
            <a:xfrm>
              <a:off x="5786341" y="3158941"/>
              <a:ext cx="1796026" cy="523220"/>
            </a:xfrm>
            <a:prstGeom prst="rect">
              <a:avLst/>
            </a:prstGeom>
          </p:spPr>
          <p:txBody>
            <a:bodyPr wrap="square">
              <a:spAutoFit/>
            </a:bodyPr>
            <a:lstStyle/>
            <a:p>
              <a:pPr algn="ctr"/>
              <a:r>
                <a:rPr lang="tr-TR" sz="1400" dirty="0">
                  <a:latin typeface="Book Antiqua" pitchFamily="18" charset="0"/>
                </a:rPr>
                <a:t>Sonuç</a:t>
              </a:r>
            </a:p>
            <a:p>
              <a:pPr algn="ctr"/>
              <a:r>
                <a:rPr lang="en-US" sz="1400" dirty="0">
                  <a:latin typeface="Book Antiqua" pitchFamily="18" charset="0"/>
                </a:rPr>
                <a:t>(</a:t>
              </a:r>
              <a:r>
                <a:rPr lang="tr-TR" sz="1400" dirty="0" err="1">
                  <a:latin typeface="Book Antiqua" pitchFamily="18" charset="0"/>
                </a:rPr>
                <a:t>Outcome</a:t>
              </a:r>
              <a:r>
                <a:rPr lang="en-US" sz="1400" dirty="0">
                  <a:latin typeface="Book Antiqua" pitchFamily="18" charset="0"/>
                </a:rPr>
                <a:t>)</a:t>
              </a:r>
            </a:p>
          </p:txBody>
        </p:sp>
        <p:cxnSp>
          <p:nvCxnSpPr>
            <p:cNvPr id="24" name="Düz Bağlayıcı 23"/>
            <p:cNvCxnSpPr>
              <a:stCxn id="3" idx="3"/>
              <a:endCxn id="5" idx="2"/>
            </p:cNvCxnSpPr>
            <p:nvPr/>
          </p:nvCxnSpPr>
          <p:spPr>
            <a:xfrm flipV="1">
              <a:off x="2339752" y="4365104"/>
              <a:ext cx="1843584" cy="567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Düz Bağlayıcı 25"/>
            <p:cNvCxnSpPr>
              <a:stCxn id="3" idx="3"/>
              <a:endCxn id="14" idx="2"/>
            </p:cNvCxnSpPr>
            <p:nvPr/>
          </p:nvCxnSpPr>
          <p:spPr>
            <a:xfrm>
              <a:off x="2339752" y="4932856"/>
              <a:ext cx="1843584" cy="440360"/>
            </a:xfrm>
            <a:prstGeom prst="line">
              <a:avLst/>
            </a:prstGeom>
          </p:spPr>
          <p:style>
            <a:lnRef idx="1">
              <a:schemeClr val="accent1"/>
            </a:lnRef>
            <a:fillRef idx="0">
              <a:schemeClr val="accent1"/>
            </a:fillRef>
            <a:effectRef idx="0">
              <a:schemeClr val="accent1"/>
            </a:effectRef>
            <a:fontRef idx="minor">
              <a:schemeClr val="tx1"/>
            </a:fontRef>
          </p:style>
        </p:cxnSp>
        <p:sp>
          <p:nvSpPr>
            <p:cNvPr id="27" name="Dikdörtgen 26"/>
            <p:cNvSpPr/>
            <p:nvPr/>
          </p:nvSpPr>
          <p:spPr>
            <a:xfrm>
              <a:off x="6046599" y="3808729"/>
              <a:ext cx="1701759" cy="307777"/>
            </a:xfrm>
            <a:prstGeom prst="rect">
              <a:avLst/>
            </a:prstGeom>
          </p:spPr>
          <p:txBody>
            <a:bodyPr wrap="square">
              <a:spAutoFit/>
            </a:bodyPr>
            <a:lstStyle/>
            <a:p>
              <a:r>
                <a:rPr lang="tr-TR" sz="1400" dirty="0">
                  <a:latin typeface="Book Antiqua" pitchFamily="18" charset="0"/>
                </a:rPr>
                <a:t>Kuru kaldın</a:t>
              </a:r>
            </a:p>
          </p:txBody>
        </p:sp>
        <p:sp>
          <p:nvSpPr>
            <p:cNvPr id="28" name="Dikdörtgen 27"/>
            <p:cNvSpPr/>
            <p:nvPr/>
          </p:nvSpPr>
          <p:spPr>
            <a:xfrm>
              <a:off x="6046599" y="4330225"/>
              <a:ext cx="1354858" cy="307777"/>
            </a:xfrm>
            <a:prstGeom prst="rect">
              <a:avLst/>
            </a:prstGeom>
          </p:spPr>
          <p:txBody>
            <a:bodyPr wrap="square">
              <a:spAutoFit/>
            </a:bodyPr>
            <a:lstStyle/>
            <a:p>
              <a:r>
                <a:rPr lang="tr-TR" sz="1400" dirty="0">
                  <a:latin typeface="Book Antiqua" pitchFamily="18" charset="0"/>
                </a:rPr>
                <a:t>Boşuna taşıdın</a:t>
              </a:r>
              <a:endParaRPr lang="en-US" sz="1400" dirty="0">
                <a:latin typeface="Book Antiqua" pitchFamily="18" charset="0"/>
              </a:endParaRPr>
            </a:p>
          </p:txBody>
        </p:sp>
        <p:sp>
          <p:nvSpPr>
            <p:cNvPr id="29" name="Dikdörtgen 28"/>
            <p:cNvSpPr/>
            <p:nvPr/>
          </p:nvSpPr>
          <p:spPr>
            <a:xfrm>
              <a:off x="6046599" y="4851721"/>
              <a:ext cx="832279" cy="307777"/>
            </a:xfrm>
            <a:prstGeom prst="rect">
              <a:avLst/>
            </a:prstGeom>
          </p:spPr>
          <p:txBody>
            <a:bodyPr wrap="square">
              <a:spAutoFit/>
            </a:bodyPr>
            <a:lstStyle/>
            <a:p>
              <a:r>
                <a:rPr lang="tr-TR" sz="1400" dirty="0">
                  <a:latin typeface="Book Antiqua" pitchFamily="18" charset="0"/>
                </a:rPr>
                <a:t>Islandın</a:t>
              </a:r>
              <a:endParaRPr lang="en-US" sz="1400" dirty="0">
                <a:latin typeface="Book Antiqua" pitchFamily="18" charset="0"/>
              </a:endParaRPr>
            </a:p>
          </p:txBody>
        </p:sp>
        <p:sp>
          <p:nvSpPr>
            <p:cNvPr id="30" name="Dikdörtgen 29"/>
            <p:cNvSpPr/>
            <p:nvPr/>
          </p:nvSpPr>
          <p:spPr>
            <a:xfrm>
              <a:off x="6046599" y="5373216"/>
              <a:ext cx="1503938" cy="307777"/>
            </a:xfrm>
            <a:prstGeom prst="rect">
              <a:avLst/>
            </a:prstGeom>
          </p:spPr>
          <p:txBody>
            <a:bodyPr wrap="square">
              <a:spAutoFit/>
            </a:bodyPr>
            <a:lstStyle/>
            <a:p>
              <a:r>
                <a:rPr lang="tr-TR" sz="1400" dirty="0">
                  <a:latin typeface="Book Antiqua" pitchFamily="18" charset="0"/>
                </a:rPr>
                <a:t>Her şey yolunda</a:t>
              </a:r>
              <a:endParaRPr lang="en-US" sz="1400" dirty="0">
                <a:latin typeface="Book Antiqua" pitchFamily="18" charset="0"/>
              </a:endParaRPr>
            </a:p>
          </p:txBody>
        </p:sp>
        <p:cxnSp>
          <p:nvCxnSpPr>
            <p:cNvPr id="32" name="Düz Bağlayıcı 31"/>
            <p:cNvCxnSpPr>
              <a:stCxn id="5" idx="6"/>
              <a:endCxn id="27" idx="1"/>
            </p:cNvCxnSpPr>
            <p:nvPr/>
          </p:nvCxnSpPr>
          <p:spPr>
            <a:xfrm flipV="1">
              <a:off x="4471368" y="3962618"/>
              <a:ext cx="1575231" cy="40248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Düz Bağlayıcı 33"/>
            <p:cNvCxnSpPr>
              <a:stCxn id="5" idx="6"/>
              <a:endCxn id="28" idx="1"/>
            </p:cNvCxnSpPr>
            <p:nvPr/>
          </p:nvCxnSpPr>
          <p:spPr>
            <a:xfrm>
              <a:off x="4471368" y="4365104"/>
              <a:ext cx="1575231" cy="11901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Düz Bağlayıcı 35"/>
            <p:cNvCxnSpPr>
              <a:stCxn id="14" idx="6"/>
              <a:endCxn id="29" idx="1"/>
            </p:cNvCxnSpPr>
            <p:nvPr/>
          </p:nvCxnSpPr>
          <p:spPr>
            <a:xfrm flipV="1">
              <a:off x="4471368" y="5005610"/>
              <a:ext cx="1575231" cy="36760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Düz Bağlayıcı 37"/>
            <p:cNvCxnSpPr>
              <a:stCxn id="14" idx="6"/>
              <a:endCxn id="30" idx="1"/>
            </p:cNvCxnSpPr>
            <p:nvPr/>
          </p:nvCxnSpPr>
          <p:spPr>
            <a:xfrm>
              <a:off x="4471368" y="5373216"/>
              <a:ext cx="1575231" cy="153889"/>
            </a:xfrm>
            <a:prstGeom prst="line">
              <a:avLst/>
            </a:prstGeom>
          </p:spPr>
          <p:style>
            <a:lnRef idx="1">
              <a:schemeClr val="accent1"/>
            </a:lnRef>
            <a:fillRef idx="0">
              <a:schemeClr val="accent1"/>
            </a:fillRef>
            <a:effectRef idx="0">
              <a:schemeClr val="accent1"/>
            </a:effectRef>
            <a:fontRef idx="minor">
              <a:schemeClr val="tx1"/>
            </a:fontRef>
          </p:style>
        </p:cxnSp>
        <p:sp>
          <p:nvSpPr>
            <p:cNvPr id="39" name="Dikdörtgen 38"/>
            <p:cNvSpPr/>
            <p:nvPr/>
          </p:nvSpPr>
          <p:spPr>
            <a:xfrm rot="20462338">
              <a:off x="2410664" y="4317707"/>
              <a:ext cx="1701759" cy="261610"/>
            </a:xfrm>
            <a:prstGeom prst="rect">
              <a:avLst/>
            </a:prstGeom>
          </p:spPr>
          <p:txBody>
            <a:bodyPr wrap="square">
              <a:spAutoFit/>
            </a:bodyPr>
            <a:lstStyle/>
            <a:p>
              <a:r>
                <a:rPr lang="tr-TR" sz="1100" dirty="0">
                  <a:latin typeface="Book Antiqua" pitchFamily="18" charset="0"/>
                </a:rPr>
                <a:t>Şemsiyeni al</a:t>
              </a:r>
            </a:p>
          </p:txBody>
        </p:sp>
        <p:sp>
          <p:nvSpPr>
            <p:cNvPr id="41" name="Dikdörtgen 40"/>
            <p:cNvSpPr/>
            <p:nvPr/>
          </p:nvSpPr>
          <p:spPr>
            <a:xfrm rot="20710876">
              <a:off x="4493406" y="3867905"/>
              <a:ext cx="1701759" cy="261610"/>
            </a:xfrm>
            <a:prstGeom prst="rect">
              <a:avLst/>
            </a:prstGeom>
          </p:spPr>
          <p:txBody>
            <a:bodyPr wrap="square">
              <a:spAutoFit/>
            </a:bodyPr>
            <a:lstStyle/>
            <a:p>
              <a:r>
                <a:rPr lang="tr-TR" sz="1100" dirty="0">
                  <a:latin typeface="Book Antiqua" pitchFamily="18" charset="0"/>
                </a:rPr>
                <a:t>Yağmur yağar</a:t>
              </a:r>
            </a:p>
          </p:txBody>
        </p:sp>
        <p:sp>
          <p:nvSpPr>
            <p:cNvPr id="42" name="Dikdörtgen 41"/>
            <p:cNvSpPr/>
            <p:nvPr/>
          </p:nvSpPr>
          <p:spPr>
            <a:xfrm rot="192063">
              <a:off x="4458353" y="4421363"/>
              <a:ext cx="1701759" cy="261610"/>
            </a:xfrm>
            <a:prstGeom prst="rect">
              <a:avLst/>
            </a:prstGeom>
          </p:spPr>
          <p:txBody>
            <a:bodyPr wrap="square">
              <a:spAutoFit/>
            </a:bodyPr>
            <a:lstStyle/>
            <a:p>
              <a:r>
                <a:rPr lang="tr-TR" sz="1100" dirty="0">
                  <a:latin typeface="Book Antiqua" pitchFamily="18" charset="0"/>
                </a:rPr>
                <a:t>Yağmur yağmaz</a:t>
              </a:r>
            </a:p>
          </p:txBody>
        </p:sp>
        <p:sp>
          <p:nvSpPr>
            <p:cNvPr id="43" name="Dikdörtgen 42"/>
            <p:cNvSpPr/>
            <p:nvPr/>
          </p:nvSpPr>
          <p:spPr>
            <a:xfrm rot="192063">
              <a:off x="4428563" y="5443572"/>
              <a:ext cx="1701759" cy="261610"/>
            </a:xfrm>
            <a:prstGeom prst="rect">
              <a:avLst/>
            </a:prstGeom>
          </p:spPr>
          <p:txBody>
            <a:bodyPr wrap="square">
              <a:spAutoFit/>
            </a:bodyPr>
            <a:lstStyle/>
            <a:p>
              <a:r>
                <a:rPr lang="tr-TR" sz="1100" dirty="0">
                  <a:latin typeface="Book Antiqua" pitchFamily="18" charset="0"/>
                </a:rPr>
                <a:t>Yağmur yağmaz</a:t>
              </a:r>
            </a:p>
          </p:txBody>
        </p:sp>
        <p:sp>
          <p:nvSpPr>
            <p:cNvPr id="44" name="Dikdörtgen 43"/>
            <p:cNvSpPr/>
            <p:nvPr/>
          </p:nvSpPr>
          <p:spPr>
            <a:xfrm rot="20706667">
              <a:off x="4405675" y="4916082"/>
              <a:ext cx="1701759" cy="261610"/>
            </a:xfrm>
            <a:prstGeom prst="rect">
              <a:avLst/>
            </a:prstGeom>
          </p:spPr>
          <p:txBody>
            <a:bodyPr wrap="square">
              <a:spAutoFit/>
            </a:bodyPr>
            <a:lstStyle/>
            <a:p>
              <a:r>
                <a:rPr lang="tr-TR" sz="1100" dirty="0">
                  <a:latin typeface="Book Antiqua" pitchFamily="18" charset="0"/>
                </a:rPr>
                <a:t>Yağmur yağar</a:t>
              </a:r>
            </a:p>
          </p:txBody>
        </p:sp>
        <p:sp>
          <p:nvSpPr>
            <p:cNvPr id="45" name="Dikdörtgen 44"/>
            <p:cNvSpPr/>
            <p:nvPr/>
          </p:nvSpPr>
          <p:spPr>
            <a:xfrm rot="886049">
              <a:off x="2346885" y="5232260"/>
              <a:ext cx="1943189" cy="261610"/>
            </a:xfrm>
            <a:prstGeom prst="rect">
              <a:avLst/>
            </a:prstGeom>
          </p:spPr>
          <p:txBody>
            <a:bodyPr wrap="square">
              <a:spAutoFit/>
            </a:bodyPr>
            <a:lstStyle/>
            <a:p>
              <a:r>
                <a:rPr lang="tr-TR" sz="1100" dirty="0">
                  <a:latin typeface="Book Antiqua" pitchFamily="18" charset="0"/>
                </a:rPr>
                <a:t>Şemsiyeni evde bırak</a:t>
              </a:r>
            </a:p>
          </p:txBody>
        </p:sp>
      </p:grpSp>
      <p:sp>
        <p:nvSpPr>
          <p:cNvPr id="50" name="Dikdörtgen 49"/>
          <p:cNvSpPr/>
          <p:nvPr/>
        </p:nvSpPr>
        <p:spPr>
          <a:xfrm>
            <a:off x="1331640" y="5805264"/>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148064" y="5805264"/>
            <a:ext cx="235827"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Dikdörtgen 51"/>
          <p:cNvSpPr/>
          <p:nvPr/>
        </p:nvSpPr>
        <p:spPr>
          <a:xfrm>
            <a:off x="1547664" y="5816297"/>
            <a:ext cx="3124574" cy="276999"/>
          </a:xfrm>
          <a:prstGeom prst="rect">
            <a:avLst/>
          </a:prstGeom>
        </p:spPr>
        <p:txBody>
          <a:bodyPr wrap="none">
            <a:spAutoFit/>
          </a:bodyPr>
          <a:lstStyle/>
          <a:p>
            <a:pPr algn="ctr"/>
            <a:r>
              <a:rPr lang="tr-TR" sz="1200" dirty="0">
                <a:latin typeface="Book Antiqua" pitchFamily="18" charset="0"/>
              </a:rPr>
              <a:t>Davranış seçimi noktaları  (</a:t>
            </a:r>
            <a:r>
              <a:rPr lang="tr-TR" sz="1200" dirty="0" err="1">
                <a:latin typeface="Book Antiqua" pitchFamily="18" charset="0"/>
              </a:rPr>
              <a:t>Act-fork</a:t>
            </a:r>
            <a:r>
              <a:rPr lang="tr-TR" sz="1200" dirty="0">
                <a:latin typeface="Book Antiqua" pitchFamily="18" charset="0"/>
              </a:rPr>
              <a:t> </a:t>
            </a:r>
            <a:r>
              <a:rPr lang="tr-TR" sz="1200" dirty="0" err="1">
                <a:latin typeface="Book Antiqua" pitchFamily="18" charset="0"/>
              </a:rPr>
              <a:t>nodes</a:t>
            </a:r>
            <a:r>
              <a:rPr lang="tr-TR" sz="1200" dirty="0">
                <a:latin typeface="Book Antiqua" pitchFamily="18" charset="0"/>
              </a:rPr>
              <a:t>)</a:t>
            </a:r>
          </a:p>
        </p:txBody>
      </p:sp>
      <p:sp>
        <p:nvSpPr>
          <p:cNvPr id="53" name="Dikdörtgen 52"/>
          <p:cNvSpPr/>
          <p:nvPr/>
        </p:nvSpPr>
        <p:spPr>
          <a:xfrm>
            <a:off x="5368770" y="5810053"/>
            <a:ext cx="3023585" cy="276999"/>
          </a:xfrm>
          <a:prstGeom prst="rect">
            <a:avLst/>
          </a:prstGeom>
        </p:spPr>
        <p:txBody>
          <a:bodyPr wrap="none">
            <a:spAutoFit/>
          </a:bodyPr>
          <a:lstStyle/>
          <a:p>
            <a:pPr algn="ctr"/>
            <a:r>
              <a:rPr lang="tr-TR" sz="1200" dirty="0">
                <a:latin typeface="Book Antiqua" pitchFamily="18" charset="0"/>
              </a:rPr>
              <a:t>Olay Ayrımı noktaları  (</a:t>
            </a:r>
            <a:r>
              <a:rPr lang="tr-TR" sz="1200" dirty="0" err="1">
                <a:latin typeface="Book Antiqua" pitchFamily="18" charset="0"/>
              </a:rPr>
              <a:t>event-fork</a:t>
            </a:r>
            <a:r>
              <a:rPr lang="tr-TR" sz="1200" dirty="0">
                <a:latin typeface="Book Antiqua" pitchFamily="18" charset="0"/>
              </a:rPr>
              <a:t> </a:t>
            </a:r>
            <a:r>
              <a:rPr lang="tr-TR" sz="1200" dirty="0" err="1">
                <a:latin typeface="Book Antiqua" pitchFamily="18" charset="0"/>
              </a:rPr>
              <a:t>nodes</a:t>
            </a:r>
            <a:r>
              <a:rPr lang="tr-TR" sz="1200" dirty="0">
                <a:latin typeface="Book Antiqua" pitchFamily="18" charset="0"/>
              </a:rPr>
              <a:t>)</a:t>
            </a:r>
          </a:p>
        </p:txBody>
      </p:sp>
      <p:sp>
        <p:nvSpPr>
          <p:cNvPr id="37"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4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47"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48"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30</a:t>
            </a:fld>
            <a:endParaRPr lang="tr-TR" sz="1600" b="1">
              <a:solidFill>
                <a:schemeClr val="tx1"/>
              </a:solidFill>
            </a:endParaRPr>
          </a:p>
        </p:txBody>
      </p:sp>
      <p:sp>
        <p:nvSpPr>
          <p:cNvPr id="49"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662269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800" dirty="0">
                <a:latin typeface="Book Antiqua" pitchFamily="18" charset="0"/>
              </a:rPr>
              <a:t>Belirsizlik Altında Karar Verme</a:t>
            </a:r>
            <a:endParaRPr lang="en-US" sz="28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457200" y="1556792"/>
                <a:ext cx="8229600" cy="4536503"/>
              </a:xfrm>
            </p:spPr>
            <p:txBody>
              <a:bodyPr>
                <a:normAutofit/>
              </a:bodyPr>
              <a:lstStyle/>
              <a:p>
                <a:pPr marL="0" indent="0">
                  <a:buNone/>
                </a:pPr>
                <a:r>
                  <a:rPr lang="tr-TR" sz="2000" i="1" dirty="0">
                    <a:latin typeface="Book Antiqua" pitchFamily="18" charset="0"/>
                  </a:rPr>
                  <a:t>m</a:t>
                </a:r>
                <a:r>
                  <a:rPr lang="tr-TR" sz="2000" dirty="0">
                    <a:latin typeface="Book Antiqua" pitchFamily="18" charset="0"/>
                  </a:rPr>
                  <a:t> alternatif </a:t>
                </a:r>
                <a:r>
                  <a:rPr lang="tr-TR" sz="2000" i="1" dirty="0">
                    <a:latin typeface="Book Antiqua" pitchFamily="18" charset="0"/>
                  </a:rPr>
                  <a:t>n </a:t>
                </a:r>
                <a:r>
                  <a:rPr lang="tr-TR" sz="2000" dirty="0">
                    <a:latin typeface="Book Antiqua" pitchFamily="18" charset="0"/>
                  </a:rPr>
                  <a:t> doğal durumlu (olaylı) bir karar probleminin sonuç matrisi şöyledir:</a:t>
                </a: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a:rPr>
                          <m:t>𝑎</m:t>
                        </m:r>
                      </m:e>
                      <m:sub>
                        <m:r>
                          <a:rPr lang="tr-TR" sz="2000" b="0" i="1" smtClean="0">
                            <a:latin typeface="Cambria Math"/>
                          </a:rPr>
                          <m:t>𝑖</m:t>
                        </m:r>
                      </m:sub>
                    </m:sSub>
                    <m:r>
                      <a:rPr lang="tr-TR" sz="2000" b="0" i="0" smtClean="0">
                        <a:latin typeface="Cambria Math"/>
                      </a:rPr>
                      <m:t>,</m:t>
                    </m:r>
                  </m:oMath>
                </a14:m>
                <a:r>
                  <a:rPr lang="tr-TR" sz="2000" b="0" i="0" dirty="0">
                    <a:latin typeface="Book Antiqua" pitchFamily="18" charset="0"/>
                  </a:rPr>
                  <a:t> </a:t>
                </a:r>
                <a14:m>
                  <m:oMath xmlns:m="http://schemas.openxmlformats.org/officeDocument/2006/math">
                    <m:r>
                      <m:rPr>
                        <m:sty m:val="p"/>
                      </m:rPr>
                      <a:rPr lang="tr-TR" sz="2000">
                        <a:latin typeface="Cambria Math"/>
                      </a:rPr>
                      <m:t>i</m:t>
                    </m:r>
                    <m:r>
                      <a:rPr lang="tr-TR" sz="2000">
                        <a:latin typeface="Cambria Math"/>
                      </a:rPr>
                      <m:t> </m:t>
                    </m:r>
                    <m:r>
                      <m:rPr>
                        <m:sty m:val="p"/>
                      </m:rPr>
                      <a:rPr lang="tr-TR" sz="2000">
                        <a:latin typeface="Cambria Math"/>
                      </a:rPr>
                      <m:t>faaliyetini</m:t>
                    </m:r>
                  </m:oMath>
                </a14:m>
                <a:r>
                  <a:rPr lang="tr-TR" sz="2000" b="0" i="0" dirty="0">
                    <a:latin typeface="Book Antiqua" pitchFamily="18" charset="0"/>
                  </a:rPr>
                  <a:t> </a:t>
                </a:r>
                <a14:m>
                  <m:oMath xmlns:m="http://schemas.openxmlformats.org/officeDocument/2006/math">
                    <m:r>
                      <a:rPr lang="tr-TR" sz="2000" b="0" i="0" smtClean="0">
                        <a:latin typeface="Cambria Math"/>
                      </a:rPr>
                      <m:t>, </m:t>
                    </m:r>
                  </m:oMath>
                </a14:m>
                <a:endParaRPr lang="tr-TR" sz="2000" b="0" i="0" dirty="0">
                  <a:latin typeface="Cambria Math"/>
                </a:endParaRPr>
              </a:p>
              <a:p>
                <a14:m>
                  <m:oMath xmlns:m="http://schemas.openxmlformats.org/officeDocument/2006/math">
                    <m:sSub>
                      <m:sSubPr>
                        <m:ctrlPr>
                          <a:rPr lang="tr-TR" sz="2000" i="1" smtClean="0">
                            <a:latin typeface="Cambria Math" panose="02040503050406030204" pitchFamily="18" charset="0"/>
                          </a:rPr>
                        </m:ctrlPr>
                      </m:sSubPr>
                      <m:e>
                        <m:r>
                          <a:rPr lang="tr-TR" sz="2000" b="0" i="1" smtClean="0">
                            <a:latin typeface="Cambria Math"/>
                          </a:rPr>
                          <m:t>𝑠</m:t>
                        </m:r>
                      </m:e>
                      <m:sub>
                        <m:r>
                          <a:rPr lang="tr-TR" sz="2000" b="0" i="1" smtClean="0">
                            <a:latin typeface="Cambria Math"/>
                          </a:rPr>
                          <m:t>𝑗</m:t>
                        </m:r>
                      </m:sub>
                    </m:sSub>
                    <m:r>
                      <a:rPr lang="tr-TR" sz="2000">
                        <a:latin typeface="Cambria Math"/>
                      </a:rPr>
                      <m:t>, </m:t>
                    </m:r>
                  </m:oMath>
                </a14:m>
                <a:r>
                  <a:rPr lang="tr-TR" sz="2000" dirty="0">
                    <a:latin typeface="Book Antiqua" pitchFamily="18" charset="0"/>
                  </a:rPr>
                  <a:t>j olay𝚤n𝚤 ve </a:t>
                </a:r>
                <a:endParaRPr lang="tr-TR" sz="2000" dirty="0">
                  <a:latin typeface="Cambria Math"/>
                </a:endParaRPr>
              </a:p>
              <a:p>
                <a14:m>
                  <m:oMath xmlns:m="http://schemas.openxmlformats.org/officeDocument/2006/math">
                    <m:r>
                      <a:rPr lang="tr-TR" sz="2000">
                        <a:latin typeface="Cambria Math"/>
                      </a:rPr>
                      <m:t>𝑣</m:t>
                    </m:r>
                    <m:d>
                      <m:dPr>
                        <m:ctrlPr>
                          <a:rPr lang="tr-TR" sz="2000" i="1">
                            <a:latin typeface="Cambria Math" panose="02040503050406030204" pitchFamily="18" charset="0"/>
                          </a:rPr>
                        </m:ctrlPr>
                      </m:dPr>
                      <m:e>
                        <m:sSub>
                          <m:sSubPr>
                            <m:ctrlPr>
                              <a:rPr lang="tr-TR" sz="2000" i="1">
                                <a:latin typeface="Cambria Math" panose="02040503050406030204" pitchFamily="18" charset="0"/>
                              </a:rPr>
                            </m:ctrlPr>
                          </m:sSubPr>
                          <m:e>
                            <m:r>
                              <a:rPr lang="tr-TR" sz="2000">
                                <a:latin typeface="Cambria Math"/>
                              </a:rPr>
                              <m:t>𝑎</m:t>
                            </m:r>
                          </m:e>
                          <m:sub>
                            <m:r>
                              <a:rPr lang="tr-TR" sz="2000">
                                <a:latin typeface="Cambria Math"/>
                              </a:rPr>
                              <m:t>1</m:t>
                            </m:r>
                          </m:sub>
                        </m:sSub>
                        <m:r>
                          <a:rPr lang="tr-TR" sz="2000">
                            <a:latin typeface="Cambria Math"/>
                          </a:rPr>
                          <m:t>,</m:t>
                        </m:r>
                        <m:sSub>
                          <m:sSubPr>
                            <m:ctrlPr>
                              <a:rPr lang="tr-TR" sz="2000" i="1">
                                <a:latin typeface="Cambria Math" panose="02040503050406030204" pitchFamily="18" charset="0"/>
                              </a:rPr>
                            </m:ctrlPr>
                          </m:sSubPr>
                          <m:e>
                            <m:r>
                              <a:rPr lang="tr-TR" sz="2000">
                                <a:latin typeface="Cambria Math"/>
                              </a:rPr>
                              <m:t>𝑠</m:t>
                            </m:r>
                          </m:e>
                          <m:sub>
                            <m:r>
                              <a:rPr lang="tr-TR" sz="2000">
                                <a:latin typeface="Cambria Math"/>
                              </a:rPr>
                              <m:t>1</m:t>
                            </m:r>
                          </m:sub>
                        </m:sSub>
                      </m:e>
                    </m:d>
                  </m:oMath>
                </a14:m>
                <a:r>
                  <a:rPr lang="tr-TR" sz="2000" dirty="0">
                    <a:latin typeface="Book Antiqua" pitchFamily="18" charset="0"/>
                  </a:rPr>
                  <a:t> ise, </a:t>
                </a:r>
                <a14:m>
                  <m:oMath xmlns:m="http://schemas.openxmlformats.org/officeDocument/2006/math">
                    <m:sSub>
                      <m:sSubPr>
                        <m:ctrlPr>
                          <a:rPr lang="tr-TR" sz="2000" i="1">
                            <a:latin typeface="Cambria Math" panose="02040503050406030204" pitchFamily="18" charset="0"/>
                          </a:rPr>
                        </m:ctrlPr>
                      </m:sSubPr>
                      <m:e>
                        <m:r>
                          <a:rPr lang="tr-TR" sz="2000">
                            <a:latin typeface="Cambria Math"/>
                          </a:rPr>
                          <m:t>𝑎</m:t>
                        </m:r>
                      </m:e>
                      <m:sub>
                        <m:r>
                          <a:rPr lang="tr-TR" sz="2000">
                            <a:latin typeface="Cambria Math"/>
                          </a:rPr>
                          <m:t>1</m:t>
                        </m:r>
                      </m:sub>
                    </m:sSub>
                    <m:r>
                      <a:rPr lang="tr-TR" sz="2000" b="0" i="0" smtClean="0">
                        <a:latin typeface="Cambria Math"/>
                      </a:rPr>
                      <m:t> </m:t>
                    </m:r>
                    <m:r>
                      <m:rPr>
                        <m:sty m:val="p"/>
                      </m:rPr>
                      <a:rPr lang="tr-TR" sz="2000" b="0" i="0" smtClean="0">
                        <a:latin typeface="Cambria Math"/>
                      </a:rPr>
                      <m:t>ile</m:t>
                    </m:r>
                    <m:r>
                      <a:rPr lang="tr-TR" sz="2000" b="0" i="0" smtClean="0">
                        <a:latin typeface="Cambria Math"/>
                      </a:rPr>
                      <m:t>  </m:t>
                    </m:r>
                    <m:sSub>
                      <m:sSubPr>
                        <m:ctrlPr>
                          <a:rPr lang="tr-TR" sz="2000" i="1">
                            <a:latin typeface="Cambria Math" panose="02040503050406030204" pitchFamily="18" charset="0"/>
                          </a:rPr>
                        </m:ctrlPr>
                      </m:sSubPr>
                      <m:e>
                        <m:r>
                          <a:rPr lang="tr-TR" sz="2000">
                            <a:latin typeface="Cambria Math"/>
                          </a:rPr>
                          <m:t>𝑠</m:t>
                        </m:r>
                      </m:e>
                      <m:sub>
                        <m:r>
                          <a:rPr lang="tr-TR" sz="2000">
                            <a:latin typeface="Cambria Math"/>
                          </a:rPr>
                          <m:t>1</m:t>
                        </m:r>
                      </m:sub>
                    </m:sSub>
                  </m:oMath>
                </a14:m>
                <a:r>
                  <a:rPr lang="tr-TR" sz="2000" dirty="0">
                    <a:latin typeface="Book Antiqua" pitchFamily="18" charset="0"/>
                  </a:rPr>
                  <a:t>’in sonucunu göstermektedir</a:t>
                </a: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endParaRPr lang="en-US" sz="2000"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457200" y="1556792"/>
                <a:ext cx="8229600" cy="4536503"/>
              </a:xfrm>
              <a:blipFill rotWithShape="1">
                <a:blip r:embed="rId3"/>
                <a:stretch>
                  <a:fillRect l="-741" t="-67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nvGraphicFramePr>
            <p:xfrm>
              <a:off x="1331640" y="2348880"/>
              <a:ext cx="5735960" cy="2225040"/>
            </p:xfrm>
            <a:graphic>
              <a:graphicData uri="http://schemas.openxmlformats.org/drawingml/2006/table">
                <a:tbl>
                  <a:tblPr firstRow="1" bandRow="1">
                    <a:tableStyleId>{2D5ABB26-0587-4C30-8999-92F81FD0307C}</a:tableStyleId>
                  </a:tblPr>
                  <a:tblGrid>
                    <a:gridCol w="864096">
                      <a:extLst>
                        <a:ext uri="{9D8B030D-6E8A-4147-A177-3AD203B41FA5}">
                          <a16:colId xmlns:a16="http://schemas.microsoft.com/office/drawing/2014/main" val="20000"/>
                        </a:ext>
                      </a:extLst>
                    </a:gridCol>
                    <a:gridCol w="1430288">
                      <a:extLst>
                        <a:ext uri="{9D8B030D-6E8A-4147-A177-3AD203B41FA5}">
                          <a16:colId xmlns:a16="http://schemas.microsoft.com/office/drawing/2014/main" val="20001"/>
                        </a:ext>
                      </a:extLst>
                    </a:gridCol>
                    <a:gridCol w="1147192">
                      <a:extLst>
                        <a:ext uri="{9D8B030D-6E8A-4147-A177-3AD203B41FA5}">
                          <a16:colId xmlns:a16="http://schemas.microsoft.com/office/drawing/2014/main" val="20002"/>
                        </a:ext>
                      </a:extLst>
                    </a:gridCol>
                    <a:gridCol w="1147192">
                      <a:extLst>
                        <a:ext uri="{9D8B030D-6E8A-4147-A177-3AD203B41FA5}">
                          <a16:colId xmlns:a16="http://schemas.microsoft.com/office/drawing/2014/main" val="20003"/>
                        </a:ext>
                      </a:extLst>
                    </a:gridCol>
                    <a:gridCol w="1147192">
                      <a:extLst>
                        <a:ext uri="{9D8B030D-6E8A-4147-A177-3AD203B41FA5}">
                          <a16:colId xmlns:a16="http://schemas.microsoft.com/office/drawing/2014/main" val="20004"/>
                        </a:ext>
                      </a:extLst>
                    </a:gridCol>
                  </a:tblGrid>
                  <a:tr h="370840">
                    <a:tc>
                      <a:txBody>
                        <a:bodyPr/>
                        <a:lstStyle/>
                        <a:p>
                          <a:pPr algn="ctr"/>
                          <a:endParaRPr lang="tr-TR"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1</m:t>
                                    </m:r>
                                  </m:sub>
                                </m:sSub>
                              </m:oMath>
                            </m:oMathPara>
                          </a14:m>
                          <a:endParaRPr lang="tr-TR" dirty="0"/>
                        </a:p>
                      </a:txBody>
                      <a:tcPr>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2</m:t>
                                    </m:r>
                                  </m:sub>
                                </m:sSub>
                              </m:oMath>
                            </m:oMathPara>
                          </a14:m>
                          <a:endParaRPr lang="tr-TR" dirty="0"/>
                        </a:p>
                      </a:txBody>
                      <a:tcPr>
                        <a:lnB w="12700" cap="flat" cmpd="sng" algn="ctr">
                          <a:solidFill>
                            <a:schemeClr val="tx1"/>
                          </a:solidFill>
                          <a:prstDash val="solid"/>
                          <a:round/>
                          <a:headEnd type="none" w="med" len="med"/>
                          <a:tailEnd type="none" w="med" len="med"/>
                        </a:lnB>
                      </a:tcPr>
                    </a:tc>
                    <a:tc>
                      <a:txBody>
                        <a:bodyPr/>
                        <a:lstStyle/>
                        <a:p>
                          <a:pPr algn="ctr"/>
                          <a:r>
                            <a:rPr lang="tr-TR" dirty="0"/>
                            <a:t>...</a:t>
                          </a:r>
                        </a:p>
                      </a:txBody>
                      <a:tcPr>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𝑛</m:t>
                                    </m:r>
                                  </m:sub>
                                </m:sSub>
                              </m:oMath>
                            </m:oMathPara>
                          </a14:m>
                          <a:endParaRPr lang="tr-TR"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1</m:t>
                                    </m:r>
                                  </m:sub>
                                </m:sSub>
                              </m:oMath>
                            </m:oMathPara>
                          </a14:m>
                          <a:endParaRPr lang="tr-TR" dirty="0"/>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1</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1</m:t>
                                        </m:r>
                                      </m:sub>
                                    </m:sSub>
                                  </m:e>
                                </m:d>
                              </m:oMath>
                            </m:oMathPara>
                          </a14:m>
                          <a:endParaRPr lang="tr-TR"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1</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2</m:t>
                                        </m:r>
                                      </m:sub>
                                    </m:sSub>
                                  </m:e>
                                </m:d>
                              </m:oMath>
                            </m:oMathPara>
                          </a14:m>
                          <a:endParaRPr lang="tr-TR" dirty="0"/>
                        </a:p>
                      </a:txBody>
                      <a:tcPr>
                        <a:lnT w="12700" cap="flat" cmpd="sng" algn="ctr">
                          <a:solidFill>
                            <a:schemeClr val="tx1"/>
                          </a:solidFill>
                          <a:prstDash val="solid"/>
                          <a:round/>
                          <a:headEnd type="none" w="med" len="med"/>
                          <a:tailEnd type="none" w="med" len="med"/>
                        </a:lnT>
                      </a:tcPr>
                    </a:tc>
                    <a:tc>
                      <a:txBody>
                        <a:bodyPr/>
                        <a:lstStyle/>
                        <a:p>
                          <a:pPr algn="ctr"/>
                          <a:r>
                            <a:rPr lang="tr-TR"/>
                            <a:t>...</a:t>
                          </a:r>
                          <a:endParaRPr lang="tr-TR" dirty="0"/>
                        </a:p>
                      </a:txBody>
                      <a:tcPr>
                        <a:lnT w="12700" cap="flat" cmpd="sng" algn="ctr">
                          <a:solidFill>
                            <a:schemeClr val="tx1"/>
                          </a:solidFill>
                          <a:prstDash val="solid"/>
                          <a:round/>
                          <a:headEnd type="none" w="med" len="med"/>
                          <a:tailEnd type="none" w="med" len="med"/>
                        </a:lnT>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1</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𝑛</m:t>
                                        </m:r>
                                      </m:sub>
                                    </m:sSub>
                                  </m:e>
                                </m:d>
                              </m:oMath>
                            </m:oMathPara>
                          </a14:m>
                          <a:endParaRPr lang="tr-TR"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2</m:t>
                                    </m:r>
                                  </m:sub>
                                </m:sSub>
                              </m:oMath>
                            </m:oMathPara>
                          </a14:m>
                          <a:endParaRPr lang="tr-TR" dirty="0"/>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2</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1</m:t>
                                        </m:r>
                                      </m:sub>
                                    </m:sSub>
                                  </m:e>
                                </m:d>
                              </m:oMath>
                            </m:oMathPara>
                          </a14:m>
                          <a:endParaRPr lang="tr-TR" dirty="0"/>
                        </a:p>
                      </a:txBody>
                      <a:tcPr>
                        <a:lnL w="12700" cap="flat" cmpd="sng" algn="ctr">
                          <a:solidFill>
                            <a:schemeClr val="tx1"/>
                          </a:solidFill>
                          <a:prstDash val="solid"/>
                          <a:round/>
                          <a:headEnd type="none" w="med" len="med"/>
                          <a:tailEnd type="none" w="med" len="med"/>
                        </a:lnL>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2</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2</m:t>
                                        </m:r>
                                      </m:sub>
                                    </m:sSub>
                                  </m:e>
                                </m:d>
                              </m:oMath>
                            </m:oMathPara>
                          </a14:m>
                          <a:endParaRPr lang="tr-TR" dirty="0"/>
                        </a:p>
                      </a:txBody>
                      <a:tcPr/>
                    </a:tc>
                    <a:tc>
                      <a:txBody>
                        <a:bodyPr/>
                        <a:lstStyle/>
                        <a:p>
                          <a:pPr algn="ctr"/>
                          <a:r>
                            <a:rPr lang="tr-TR" dirty="0"/>
                            <a:t>...</a:t>
                          </a:r>
                        </a:p>
                      </a:txBody>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2</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𝑛</m:t>
                                        </m:r>
                                      </m:sub>
                                    </m:sSub>
                                  </m:e>
                                </m:d>
                              </m:oMath>
                            </m:oMathPara>
                          </a14:m>
                          <a:endParaRPr lang="tr-TR"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pPr algn="ctr"/>
                          <a:r>
                            <a:rPr lang="tr-TR"/>
                            <a:t>...</a:t>
                          </a:r>
                          <a:endParaRPr lang="tr-TR" dirty="0"/>
                        </a:p>
                      </a:txBody>
                      <a:tcPr>
                        <a:lnR w="12700" cap="flat" cmpd="sng" algn="ctr">
                          <a:solidFill>
                            <a:schemeClr val="tx1"/>
                          </a:solidFill>
                          <a:prstDash val="solid"/>
                          <a:round/>
                          <a:headEnd type="none" w="med" len="med"/>
                          <a:tailEnd type="none" w="med" len="med"/>
                        </a:lnR>
                      </a:tcPr>
                    </a:tc>
                    <a:tc>
                      <a:txBody>
                        <a:bodyPr/>
                        <a:lstStyle/>
                        <a:p>
                          <a:pPr algn="ctr"/>
                          <a:r>
                            <a:rPr lang="tr-TR"/>
                            <a:t>...</a:t>
                          </a:r>
                          <a:endParaRPr lang="tr-TR" dirty="0"/>
                        </a:p>
                      </a:txBody>
                      <a:tcPr>
                        <a:lnL w="12700" cap="flat" cmpd="sng" algn="ctr">
                          <a:solidFill>
                            <a:schemeClr val="tx1"/>
                          </a:solidFill>
                          <a:prstDash val="solid"/>
                          <a:round/>
                          <a:headEnd type="none" w="med" len="med"/>
                          <a:tailEnd type="none" w="med" len="med"/>
                        </a:lnL>
                      </a:tcPr>
                    </a:tc>
                    <a:tc>
                      <a:txBody>
                        <a:bodyPr/>
                        <a:lstStyle/>
                        <a:p>
                          <a:pPr algn="ctr"/>
                          <a:r>
                            <a:rPr lang="tr-TR"/>
                            <a:t>...</a:t>
                          </a:r>
                          <a:endParaRPr lang="tr-TR" dirty="0"/>
                        </a:p>
                      </a:txBody>
                      <a:tcPr/>
                    </a:tc>
                    <a:tc>
                      <a:txBody>
                        <a:bodyPr/>
                        <a:lstStyle/>
                        <a:p>
                          <a:pPr algn="ctr"/>
                          <a:r>
                            <a:rPr lang="tr-TR" dirty="0"/>
                            <a:t>...</a:t>
                          </a:r>
                        </a:p>
                      </a:txBody>
                      <a:tcPr/>
                    </a:tc>
                    <a:tc>
                      <a:txBody>
                        <a:bodyPr/>
                        <a:lstStyle/>
                        <a:p>
                          <a:pPr algn="ctr"/>
                          <a:r>
                            <a:rPr lang="tr-TR" dirty="0"/>
                            <a: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pPr algn="ctr"/>
                          <a:r>
                            <a:rPr lang="tr-TR"/>
                            <a:t>...</a:t>
                          </a:r>
                          <a:endParaRPr lang="tr-TR" dirty="0"/>
                        </a:p>
                      </a:txBody>
                      <a:tcPr>
                        <a:lnR w="12700" cap="flat" cmpd="sng" algn="ctr">
                          <a:solidFill>
                            <a:schemeClr val="tx1"/>
                          </a:solidFill>
                          <a:prstDash val="solid"/>
                          <a:round/>
                          <a:headEnd type="none" w="med" len="med"/>
                          <a:tailEnd type="none" w="med" len="med"/>
                        </a:lnR>
                      </a:tcPr>
                    </a:tc>
                    <a:tc>
                      <a:txBody>
                        <a:bodyPr/>
                        <a:lstStyle/>
                        <a:p>
                          <a:pPr algn="ctr"/>
                          <a:r>
                            <a:rPr lang="tr-TR"/>
                            <a:t>...</a:t>
                          </a:r>
                          <a:endParaRPr lang="tr-TR" dirty="0"/>
                        </a:p>
                      </a:txBody>
                      <a:tcPr>
                        <a:lnL w="12700" cap="flat" cmpd="sng" algn="ctr">
                          <a:solidFill>
                            <a:schemeClr val="tx1"/>
                          </a:solidFill>
                          <a:prstDash val="solid"/>
                          <a:round/>
                          <a:headEnd type="none" w="med" len="med"/>
                          <a:tailEnd type="none" w="med" len="med"/>
                        </a:lnL>
                      </a:tcPr>
                    </a:tc>
                    <a:tc>
                      <a:txBody>
                        <a:bodyPr/>
                        <a:lstStyle/>
                        <a:p>
                          <a:pPr algn="ctr"/>
                          <a:r>
                            <a:rPr lang="tr-TR"/>
                            <a:t>...</a:t>
                          </a:r>
                          <a:endParaRPr lang="tr-TR" dirty="0"/>
                        </a:p>
                      </a:txBody>
                      <a:tcPr/>
                    </a:tc>
                    <a:tc>
                      <a:txBody>
                        <a:bodyPr/>
                        <a:lstStyle/>
                        <a:p>
                          <a:pPr algn="ctr"/>
                          <a:r>
                            <a:rPr lang="tr-TR"/>
                            <a:t>...</a:t>
                          </a:r>
                          <a:endParaRPr lang="tr-TR" dirty="0"/>
                        </a:p>
                      </a:txBody>
                      <a:tcPr/>
                    </a:tc>
                    <a:tc>
                      <a:txBody>
                        <a:bodyPr/>
                        <a:lstStyle/>
                        <a:p>
                          <a:pPr algn="ctr"/>
                          <a:r>
                            <a:rPr lang="tr-TR" dirty="0"/>
                            <a: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𝑚</m:t>
                                    </m:r>
                                  </m:sub>
                                </m:sSub>
                              </m:oMath>
                            </m:oMathPara>
                          </a14:m>
                          <a:endParaRPr lang="tr-TR" dirty="0"/>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𝑚</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1</m:t>
                                        </m:r>
                                      </m:sub>
                                    </m:sSub>
                                  </m:e>
                                </m:d>
                              </m:oMath>
                            </m:oMathPara>
                          </a14:m>
                          <a:endParaRPr lang="tr-TR"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𝑚</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2</m:t>
                                        </m:r>
                                      </m:sub>
                                    </m:sSub>
                                  </m:e>
                                </m:d>
                              </m:oMath>
                            </m:oMathPara>
                          </a14:m>
                          <a:endParaRPr lang="tr-TR" dirty="0"/>
                        </a:p>
                      </a:txBody>
                      <a:tcPr>
                        <a:lnB w="12700" cap="flat" cmpd="sng" algn="ctr">
                          <a:solidFill>
                            <a:schemeClr val="tx1"/>
                          </a:solidFill>
                          <a:prstDash val="solid"/>
                          <a:round/>
                          <a:headEnd type="none" w="med" len="med"/>
                          <a:tailEnd type="none" w="med" len="med"/>
                        </a:lnB>
                      </a:tcPr>
                    </a:tc>
                    <a:tc>
                      <a:txBody>
                        <a:bodyPr/>
                        <a:lstStyle/>
                        <a:p>
                          <a:pPr algn="ctr"/>
                          <a:r>
                            <a:rPr lang="tr-TR" dirty="0"/>
                            <a:t>...</a:t>
                          </a:r>
                        </a:p>
                      </a:txBody>
                      <a:tcPr>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tr-TR" smtClean="0">
                                    <a:latin typeface="Cambria Math"/>
                                  </a:rPr>
                                  <m:t>𝑣</m:t>
                                </m:r>
                                <m:d>
                                  <m:dPr>
                                    <m:ctrlPr>
                                      <a:rPr lang="tr-TR" i="1" smtClean="0">
                                        <a:latin typeface="Cambria Math" panose="02040503050406030204" pitchFamily="18" charset="0"/>
                                      </a:rPr>
                                    </m:ctrlPr>
                                  </m:dPr>
                                  <m:e>
                                    <m:sSub>
                                      <m:sSubPr>
                                        <m:ctrlPr>
                                          <a:rPr lang="tr-TR" i="1" smtClean="0">
                                            <a:latin typeface="Cambria Math" panose="02040503050406030204" pitchFamily="18" charset="0"/>
                                          </a:rPr>
                                        </m:ctrlPr>
                                      </m:sSubPr>
                                      <m:e>
                                        <m:r>
                                          <a:rPr lang="tr-TR" smtClean="0">
                                            <a:latin typeface="Cambria Math"/>
                                          </a:rPr>
                                          <m:t>𝑎</m:t>
                                        </m:r>
                                      </m:e>
                                      <m:sub>
                                        <m:r>
                                          <a:rPr lang="tr-TR" smtClean="0">
                                            <a:latin typeface="Cambria Math"/>
                                          </a:rPr>
                                          <m:t>𝑚</m:t>
                                        </m:r>
                                      </m:sub>
                                    </m:sSub>
                                    <m:r>
                                      <a:rPr lang="tr-TR" smtClean="0">
                                        <a:latin typeface="Cambria Math"/>
                                      </a:rPr>
                                      <m:t>,</m:t>
                                    </m:r>
                                    <m:sSub>
                                      <m:sSubPr>
                                        <m:ctrlPr>
                                          <a:rPr lang="tr-TR" i="1" smtClean="0">
                                            <a:latin typeface="Cambria Math" panose="02040503050406030204" pitchFamily="18" charset="0"/>
                                          </a:rPr>
                                        </m:ctrlPr>
                                      </m:sSubPr>
                                      <m:e>
                                        <m:r>
                                          <a:rPr lang="tr-TR" smtClean="0">
                                            <a:latin typeface="Cambria Math"/>
                                          </a:rPr>
                                          <m:t>𝑠</m:t>
                                        </m:r>
                                      </m:e>
                                      <m:sub>
                                        <m:r>
                                          <a:rPr lang="tr-TR" smtClean="0">
                                            <a:latin typeface="Cambria Math"/>
                                          </a:rPr>
                                          <m:t>𝑛</m:t>
                                        </m:r>
                                      </m:sub>
                                    </m:sSub>
                                  </m:e>
                                </m:d>
                              </m:oMath>
                            </m:oMathPara>
                          </a14:m>
                          <a:endParaRPr lang="tr-TR"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1586675400"/>
                  </p:ext>
                </p:extLst>
              </p:nvPr>
            </p:nvGraphicFramePr>
            <p:xfrm>
              <a:off x="1331640" y="2348880"/>
              <a:ext cx="5735960" cy="2225040"/>
            </p:xfrm>
            <a:graphic>
              <a:graphicData uri="http://schemas.openxmlformats.org/drawingml/2006/table">
                <a:tbl>
                  <a:tblPr firstRow="1" bandRow="1">
                    <a:tableStyleId>{2D5ABB26-0587-4C30-8999-92F81FD0307C}</a:tableStyleId>
                  </a:tblPr>
                  <a:tblGrid>
                    <a:gridCol w="864096"/>
                    <a:gridCol w="1430288"/>
                    <a:gridCol w="1147192"/>
                    <a:gridCol w="1147192"/>
                    <a:gridCol w="1147192"/>
                  </a:tblGrid>
                  <a:tr h="370840">
                    <a:tc>
                      <a:txBody>
                        <a:bodyPr/>
                        <a:lstStyle/>
                        <a:p>
                          <a:pPr algn="ctr"/>
                          <a:endParaRPr lang="tr-TR" dirty="0"/>
                        </a:p>
                      </a:txBody>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60684" t="-8197" r="-241880" b="-522951"/>
                          </a:stretch>
                        </a:blipFill>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198942" t="-8197" r="-199471" b="-522951"/>
                          </a:stretch>
                        </a:blipFill>
                      </a:tcPr>
                    </a:tc>
                    <a:tc>
                      <a:txBody>
                        <a:bodyPr/>
                        <a:lstStyle/>
                        <a:p>
                          <a:pPr algn="ctr"/>
                          <a:r>
                            <a:rPr lang="tr-TR" dirty="0" smtClean="0"/>
                            <a:t>...</a:t>
                          </a:r>
                          <a:endParaRPr lang="tr-TR" dirty="0"/>
                        </a:p>
                      </a:txBody>
                      <a:tcPr>
                        <a:lnB w="12700" cap="flat" cmpd="sng" algn="ctr">
                          <a:solidFill>
                            <a:schemeClr val="tx1"/>
                          </a:solidFill>
                          <a:prstDash val="solid"/>
                          <a:round/>
                          <a:headEnd type="none" w="med" len="med"/>
                          <a:tailEnd type="none" w="med" len="med"/>
                        </a:lnB>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400532" t="-8197" r="-532" b="-522951"/>
                          </a:stretch>
                        </a:blipFill>
                      </a:tcPr>
                    </a:tc>
                  </a:tr>
                  <a:tr h="370840">
                    <a:tc>
                      <a:txBody>
                        <a:bodyPr/>
                        <a:lstStyle/>
                        <a:p>
                          <a:endParaRPr lang="tr-TR"/>
                        </a:p>
                      </a:txBody>
                      <a:tcPr>
                        <a:lnR w="12700" cap="flat" cmpd="sng" algn="ctr">
                          <a:solidFill>
                            <a:schemeClr val="tx1"/>
                          </a:solidFill>
                          <a:prstDash val="solid"/>
                          <a:round/>
                          <a:headEnd type="none" w="med" len="med"/>
                          <a:tailEnd type="none" w="med" len="med"/>
                        </a:lnR>
                        <a:blipFill rotWithShape="1">
                          <a:blip r:embed="rId4"/>
                          <a:stretch>
                            <a:fillRect t="-108197" r="-563380" b="-422951"/>
                          </a:stretch>
                        </a:blipFill>
                      </a:tcPr>
                    </a:tc>
                    <a:tc>
                      <a:txBody>
                        <a:bodyPr/>
                        <a:lstStyle/>
                        <a:p>
                          <a:endParaRPr lang="tr-T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blipFill rotWithShape="1">
                          <a:blip r:embed="rId4"/>
                          <a:stretch>
                            <a:fillRect l="-60684" t="-108197" r="-241880" b="-422951"/>
                          </a:stretch>
                        </a:blipFill>
                      </a:tcPr>
                    </a:tc>
                    <a:tc>
                      <a:txBody>
                        <a:bodyPr/>
                        <a:lstStyle/>
                        <a:p>
                          <a:endParaRPr lang="tr-TR"/>
                        </a:p>
                      </a:txBody>
                      <a:tcPr>
                        <a:lnT w="12700" cap="flat" cmpd="sng" algn="ctr">
                          <a:solidFill>
                            <a:schemeClr val="tx1"/>
                          </a:solidFill>
                          <a:prstDash val="solid"/>
                          <a:round/>
                          <a:headEnd type="none" w="med" len="med"/>
                          <a:tailEnd type="none" w="med" len="med"/>
                        </a:lnT>
                        <a:blipFill rotWithShape="1">
                          <a:blip r:embed="rId4"/>
                          <a:stretch>
                            <a:fillRect l="-198942" t="-108197" r="-199471" b="-422951"/>
                          </a:stretch>
                        </a:blipFill>
                      </a:tcPr>
                    </a:tc>
                    <a:tc>
                      <a:txBody>
                        <a:bodyPr/>
                        <a:lstStyle/>
                        <a:p>
                          <a:pPr algn="ctr"/>
                          <a:r>
                            <a:rPr lang="tr-TR" smtClean="0"/>
                            <a:t>...</a:t>
                          </a:r>
                          <a:endParaRPr lang="tr-TR" dirty="0"/>
                        </a:p>
                      </a:txBody>
                      <a:tcPr>
                        <a:lnT w="12700" cap="flat" cmpd="sng" algn="ctr">
                          <a:solidFill>
                            <a:schemeClr val="tx1"/>
                          </a:solidFill>
                          <a:prstDash val="solid"/>
                          <a:round/>
                          <a:headEnd type="none" w="med" len="med"/>
                          <a:tailEnd type="none" w="med" len="med"/>
                        </a:lnT>
                      </a:tcPr>
                    </a:tc>
                    <a:tc>
                      <a:txBody>
                        <a:bodyPr/>
                        <a:lstStyle/>
                        <a:p>
                          <a:endParaRPr lang="tr-T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blipFill rotWithShape="1">
                          <a:blip r:embed="rId4"/>
                          <a:stretch>
                            <a:fillRect l="-400532" t="-108197" r="-532" b="-422951"/>
                          </a:stretch>
                        </a:blipFill>
                      </a:tcPr>
                    </a:tc>
                  </a:tr>
                  <a:tr h="370840">
                    <a:tc>
                      <a:txBody>
                        <a:bodyPr/>
                        <a:lstStyle/>
                        <a:p>
                          <a:endParaRPr lang="tr-TR"/>
                        </a:p>
                      </a:txBody>
                      <a:tcPr>
                        <a:lnR w="12700" cap="flat" cmpd="sng" algn="ctr">
                          <a:solidFill>
                            <a:schemeClr val="tx1"/>
                          </a:solidFill>
                          <a:prstDash val="solid"/>
                          <a:round/>
                          <a:headEnd type="none" w="med" len="med"/>
                          <a:tailEnd type="none" w="med" len="med"/>
                        </a:lnR>
                        <a:blipFill rotWithShape="1">
                          <a:blip r:embed="rId4"/>
                          <a:stretch>
                            <a:fillRect t="-208197" r="-563380" b="-322951"/>
                          </a:stretch>
                        </a:blipFill>
                      </a:tcPr>
                    </a:tc>
                    <a:tc>
                      <a:txBody>
                        <a:bodyPr/>
                        <a:lstStyle/>
                        <a:p>
                          <a:endParaRPr lang="tr-TR"/>
                        </a:p>
                      </a:txBody>
                      <a:tcPr>
                        <a:lnL w="12700" cap="flat" cmpd="sng" algn="ctr">
                          <a:solidFill>
                            <a:schemeClr val="tx1"/>
                          </a:solidFill>
                          <a:prstDash val="solid"/>
                          <a:round/>
                          <a:headEnd type="none" w="med" len="med"/>
                          <a:tailEnd type="none" w="med" len="med"/>
                        </a:lnL>
                        <a:blipFill rotWithShape="1">
                          <a:blip r:embed="rId4"/>
                          <a:stretch>
                            <a:fillRect l="-60684" t="-208197" r="-241880" b="-322951"/>
                          </a:stretch>
                        </a:blipFill>
                      </a:tcPr>
                    </a:tc>
                    <a:tc>
                      <a:txBody>
                        <a:bodyPr/>
                        <a:lstStyle/>
                        <a:p>
                          <a:endParaRPr lang="tr-TR"/>
                        </a:p>
                      </a:txBody>
                      <a:tcPr>
                        <a:blipFill rotWithShape="1">
                          <a:blip r:embed="rId4"/>
                          <a:stretch>
                            <a:fillRect l="-198942" t="-208197" r="-199471" b="-322951"/>
                          </a:stretch>
                        </a:blipFill>
                      </a:tcPr>
                    </a:tc>
                    <a:tc>
                      <a:txBody>
                        <a:bodyPr/>
                        <a:lstStyle/>
                        <a:p>
                          <a:pPr algn="ctr"/>
                          <a:r>
                            <a:rPr lang="tr-TR" dirty="0" smtClean="0"/>
                            <a:t>...</a:t>
                          </a:r>
                          <a:endParaRPr lang="tr-TR" dirty="0"/>
                        </a:p>
                      </a:txBody>
                      <a:tcPr/>
                    </a:tc>
                    <a:tc>
                      <a:txBody>
                        <a:bodyPr/>
                        <a:lstStyle/>
                        <a:p>
                          <a:endParaRPr lang="tr-TR"/>
                        </a:p>
                      </a:txBody>
                      <a:tcPr>
                        <a:lnR w="12700" cap="flat" cmpd="sng" algn="ctr">
                          <a:solidFill>
                            <a:schemeClr val="tx1"/>
                          </a:solidFill>
                          <a:prstDash val="solid"/>
                          <a:round/>
                          <a:headEnd type="none" w="med" len="med"/>
                          <a:tailEnd type="none" w="med" len="med"/>
                        </a:lnR>
                        <a:blipFill rotWithShape="1">
                          <a:blip r:embed="rId4"/>
                          <a:stretch>
                            <a:fillRect l="-400532" t="-208197" r="-532" b="-322951"/>
                          </a:stretch>
                        </a:blipFill>
                      </a:tcPr>
                    </a:tc>
                  </a:tr>
                  <a:tr h="370840">
                    <a:tc>
                      <a:txBody>
                        <a:bodyPr/>
                        <a:lstStyle/>
                        <a:p>
                          <a:pPr algn="ctr"/>
                          <a:r>
                            <a:rPr lang="tr-TR" smtClean="0"/>
                            <a:t>...</a:t>
                          </a:r>
                          <a:endParaRPr lang="tr-TR" dirty="0"/>
                        </a:p>
                      </a:txBody>
                      <a:tcPr>
                        <a:lnR w="12700" cap="flat" cmpd="sng" algn="ctr">
                          <a:solidFill>
                            <a:schemeClr val="tx1"/>
                          </a:solidFill>
                          <a:prstDash val="solid"/>
                          <a:round/>
                          <a:headEnd type="none" w="med" len="med"/>
                          <a:tailEnd type="none" w="med" len="med"/>
                        </a:lnR>
                      </a:tcPr>
                    </a:tc>
                    <a:tc>
                      <a:txBody>
                        <a:bodyPr/>
                        <a:lstStyle/>
                        <a:p>
                          <a:pPr algn="ctr"/>
                          <a:r>
                            <a:rPr lang="tr-TR" smtClean="0"/>
                            <a:t>...</a:t>
                          </a:r>
                          <a:endParaRPr lang="tr-TR" dirty="0"/>
                        </a:p>
                      </a:txBody>
                      <a:tcPr>
                        <a:lnL w="12700" cap="flat" cmpd="sng" algn="ctr">
                          <a:solidFill>
                            <a:schemeClr val="tx1"/>
                          </a:solidFill>
                          <a:prstDash val="solid"/>
                          <a:round/>
                          <a:headEnd type="none" w="med" len="med"/>
                          <a:tailEnd type="none" w="med" len="med"/>
                        </a:lnL>
                      </a:tcPr>
                    </a:tc>
                    <a:tc>
                      <a:txBody>
                        <a:bodyPr/>
                        <a:lstStyle/>
                        <a:p>
                          <a:pPr algn="ctr"/>
                          <a:r>
                            <a:rPr lang="tr-TR" smtClean="0"/>
                            <a:t>...</a:t>
                          </a:r>
                          <a:endParaRPr lang="tr-TR" dirty="0"/>
                        </a:p>
                      </a:txBody>
                      <a:tcPr/>
                    </a:tc>
                    <a:tc>
                      <a:txBody>
                        <a:bodyPr/>
                        <a:lstStyle/>
                        <a:p>
                          <a:pPr algn="ctr"/>
                          <a:r>
                            <a:rPr lang="tr-TR" dirty="0" smtClean="0"/>
                            <a:t>...</a:t>
                          </a:r>
                          <a:endParaRPr lang="tr-TR" dirty="0"/>
                        </a:p>
                      </a:txBody>
                      <a:tcPr/>
                    </a:tc>
                    <a:tc>
                      <a:txBody>
                        <a:bodyPr/>
                        <a:lstStyle/>
                        <a:p>
                          <a:pPr algn="ctr"/>
                          <a:r>
                            <a:rPr lang="tr-TR" dirty="0" smtClean="0"/>
                            <a:t>...</a:t>
                          </a:r>
                          <a:endParaRPr lang="tr-TR" dirty="0"/>
                        </a:p>
                      </a:txBody>
                      <a:tcPr>
                        <a:lnR w="12700" cap="flat" cmpd="sng" algn="ctr">
                          <a:solidFill>
                            <a:schemeClr val="tx1"/>
                          </a:solidFill>
                          <a:prstDash val="solid"/>
                          <a:round/>
                          <a:headEnd type="none" w="med" len="med"/>
                          <a:tailEnd type="none" w="med" len="med"/>
                        </a:lnR>
                      </a:tcPr>
                    </a:tc>
                  </a:tr>
                  <a:tr h="370840">
                    <a:tc>
                      <a:txBody>
                        <a:bodyPr/>
                        <a:lstStyle/>
                        <a:p>
                          <a:pPr algn="ctr"/>
                          <a:r>
                            <a:rPr lang="tr-TR" smtClean="0"/>
                            <a:t>...</a:t>
                          </a:r>
                          <a:endParaRPr lang="tr-TR" dirty="0"/>
                        </a:p>
                      </a:txBody>
                      <a:tcPr>
                        <a:lnR w="12700" cap="flat" cmpd="sng" algn="ctr">
                          <a:solidFill>
                            <a:schemeClr val="tx1"/>
                          </a:solidFill>
                          <a:prstDash val="solid"/>
                          <a:round/>
                          <a:headEnd type="none" w="med" len="med"/>
                          <a:tailEnd type="none" w="med" len="med"/>
                        </a:lnR>
                      </a:tcPr>
                    </a:tc>
                    <a:tc>
                      <a:txBody>
                        <a:bodyPr/>
                        <a:lstStyle/>
                        <a:p>
                          <a:pPr algn="ctr"/>
                          <a:r>
                            <a:rPr lang="tr-TR" smtClean="0"/>
                            <a:t>...</a:t>
                          </a:r>
                          <a:endParaRPr lang="tr-TR" dirty="0"/>
                        </a:p>
                      </a:txBody>
                      <a:tcPr>
                        <a:lnL w="12700" cap="flat" cmpd="sng" algn="ctr">
                          <a:solidFill>
                            <a:schemeClr val="tx1"/>
                          </a:solidFill>
                          <a:prstDash val="solid"/>
                          <a:round/>
                          <a:headEnd type="none" w="med" len="med"/>
                          <a:tailEnd type="none" w="med" len="med"/>
                        </a:lnL>
                      </a:tcPr>
                    </a:tc>
                    <a:tc>
                      <a:txBody>
                        <a:bodyPr/>
                        <a:lstStyle/>
                        <a:p>
                          <a:pPr algn="ctr"/>
                          <a:r>
                            <a:rPr lang="tr-TR" smtClean="0"/>
                            <a:t>...</a:t>
                          </a:r>
                          <a:endParaRPr lang="tr-TR" dirty="0"/>
                        </a:p>
                      </a:txBody>
                      <a:tcPr/>
                    </a:tc>
                    <a:tc>
                      <a:txBody>
                        <a:bodyPr/>
                        <a:lstStyle/>
                        <a:p>
                          <a:pPr algn="ctr"/>
                          <a:r>
                            <a:rPr lang="tr-TR" smtClean="0"/>
                            <a:t>...</a:t>
                          </a:r>
                          <a:endParaRPr lang="tr-TR" dirty="0"/>
                        </a:p>
                      </a:txBody>
                      <a:tcPr/>
                    </a:tc>
                    <a:tc>
                      <a:txBody>
                        <a:bodyPr/>
                        <a:lstStyle/>
                        <a:p>
                          <a:pPr algn="ctr"/>
                          <a:r>
                            <a:rPr lang="tr-TR" dirty="0" smtClean="0"/>
                            <a:t>...</a:t>
                          </a:r>
                          <a:endParaRPr lang="tr-TR" dirty="0"/>
                        </a:p>
                      </a:txBody>
                      <a:tcPr>
                        <a:lnR w="12700" cap="flat" cmpd="sng" algn="ctr">
                          <a:solidFill>
                            <a:schemeClr val="tx1"/>
                          </a:solidFill>
                          <a:prstDash val="solid"/>
                          <a:round/>
                          <a:headEnd type="none" w="med" len="med"/>
                          <a:tailEnd type="none" w="med" len="med"/>
                        </a:lnR>
                      </a:tcPr>
                    </a:tc>
                  </a:tr>
                  <a:tr h="370840">
                    <a:tc>
                      <a:txBody>
                        <a:bodyPr/>
                        <a:lstStyle/>
                        <a:p>
                          <a:endParaRPr lang="tr-TR"/>
                        </a:p>
                      </a:txBody>
                      <a:tcPr>
                        <a:lnR w="12700" cap="flat" cmpd="sng" algn="ctr">
                          <a:solidFill>
                            <a:schemeClr val="tx1"/>
                          </a:solidFill>
                          <a:prstDash val="solid"/>
                          <a:round/>
                          <a:headEnd type="none" w="med" len="med"/>
                          <a:tailEnd type="none" w="med" len="med"/>
                        </a:lnR>
                        <a:blipFill rotWithShape="1">
                          <a:blip r:embed="rId4"/>
                          <a:stretch>
                            <a:fillRect t="-506557" r="-563380" b="-24590"/>
                          </a:stretch>
                        </a:blipFill>
                      </a:tcPr>
                    </a:tc>
                    <a:tc>
                      <a:txBody>
                        <a:bodyPr/>
                        <a:lstStyle/>
                        <a:p>
                          <a:endParaRPr lang="tr-T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rotWithShape="1">
                          <a:blip r:embed="rId4"/>
                          <a:stretch>
                            <a:fillRect l="-60684" t="-506557" r="-241880" b="-24590"/>
                          </a:stretch>
                        </a:blipFill>
                      </a:tcPr>
                    </a:tc>
                    <a:tc>
                      <a:txBody>
                        <a:bodyPr/>
                        <a:lstStyle/>
                        <a:p>
                          <a:endParaRPr lang="tr-TR"/>
                        </a:p>
                      </a:txBody>
                      <a:tcPr>
                        <a:lnB w="12700" cap="flat" cmpd="sng" algn="ctr">
                          <a:solidFill>
                            <a:schemeClr val="tx1"/>
                          </a:solidFill>
                          <a:prstDash val="solid"/>
                          <a:round/>
                          <a:headEnd type="none" w="med" len="med"/>
                          <a:tailEnd type="none" w="med" len="med"/>
                        </a:lnB>
                        <a:blipFill rotWithShape="1">
                          <a:blip r:embed="rId4"/>
                          <a:stretch>
                            <a:fillRect l="-198942" t="-506557" r="-199471" b="-24590"/>
                          </a:stretch>
                        </a:blipFill>
                      </a:tcPr>
                    </a:tc>
                    <a:tc>
                      <a:txBody>
                        <a:bodyPr/>
                        <a:lstStyle/>
                        <a:p>
                          <a:pPr algn="ctr"/>
                          <a:r>
                            <a:rPr lang="tr-TR" dirty="0" smtClean="0"/>
                            <a:t>...</a:t>
                          </a:r>
                          <a:endParaRPr lang="tr-TR" dirty="0"/>
                        </a:p>
                      </a:txBody>
                      <a:tcPr>
                        <a:lnB w="12700" cap="flat" cmpd="sng" algn="ctr">
                          <a:solidFill>
                            <a:schemeClr val="tx1"/>
                          </a:solidFill>
                          <a:prstDash val="solid"/>
                          <a:round/>
                          <a:headEnd type="none" w="med" len="med"/>
                          <a:tailEnd type="none" w="med" len="med"/>
                        </a:lnB>
                      </a:tcPr>
                    </a:tc>
                    <a:tc>
                      <a:txBody>
                        <a:bodyPr/>
                        <a:lstStyle/>
                        <a:p>
                          <a:endParaRPr lang="tr-T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rotWithShape="1">
                          <a:blip r:embed="rId4"/>
                          <a:stretch>
                            <a:fillRect l="-400532" t="-506557" r="-532" b="-24590"/>
                          </a:stretch>
                        </a:blipFill>
                      </a:tcPr>
                    </a:tc>
                  </a:tr>
                </a:tbl>
              </a:graphicData>
            </a:graphic>
          </p:graphicFrame>
        </mc:Fallback>
      </mc:AlternateContent>
      <p:sp>
        <p:nvSpPr>
          <p:cNvPr id="10"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1"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2"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31</a:t>
            </a:fld>
            <a:endParaRPr lang="tr-TR" sz="1600" b="1">
              <a:solidFill>
                <a:schemeClr val="tx1"/>
              </a:solidFill>
            </a:endParaRPr>
          </a:p>
        </p:txBody>
      </p:sp>
      <p:sp>
        <p:nvSpPr>
          <p:cNvPr id="14"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2406161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-1</a:t>
            </a:r>
            <a:endParaRPr lang="en-US" sz="2400" dirty="0">
              <a:latin typeface="Book Antiqua" pitchFamily="18" charset="0"/>
            </a:endParaRPr>
          </a:p>
        </p:txBody>
      </p:sp>
      <p:sp>
        <p:nvSpPr>
          <p:cNvPr id="6147" name="Rectangle 3"/>
          <p:cNvSpPr>
            <a:spLocks noGrp="1" noChangeArrowheads="1"/>
          </p:cNvSpPr>
          <p:nvPr>
            <p:ph type="body" idx="1"/>
          </p:nvPr>
        </p:nvSpPr>
        <p:spPr>
          <a:xfrm>
            <a:off x="395536" y="1625930"/>
            <a:ext cx="8229600" cy="1584175"/>
          </a:xfrm>
        </p:spPr>
        <p:txBody>
          <a:bodyPr>
            <a:normAutofit/>
          </a:bodyPr>
          <a:lstStyle/>
          <a:p>
            <a:pPr marL="0" indent="0">
              <a:buNone/>
            </a:pPr>
            <a:r>
              <a:rPr lang="tr-TR" sz="2000" i="1" dirty="0">
                <a:latin typeface="Book Antiqua" pitchFamily="18" charset="0"/>
              </a:rPr>
              <a:t>1. Maximax</a:t>
            </a:r>
          </a:p>
          <a:p>
            <a:pPr marL="0" indent="0">
              <a:buNone/>
            </a:pPr>
            <a:r>
              <a:rPr lang="tr-TR" sz="2000" dirty="0">
                <a:latin typeface="Book Antiqua" pitchFamily="18" charset="0"/>
              </a:rPr>
              <a:t>En yüksek iyimserliğe göre karar verir. </a:t>
            </a:r>
          </a:p>
        </p:txBody>
      </p:sp>
      <mc:AlternateContent xmlns:mc="http://schemas.openxmlformats.org/markup-compatibility/2006" xmlns:a14="http://schemas.microsoft.com/office/drawing/2010/main">
        <mc:Choice Requires="a14">
          <p:sp>
            <p:nvSpPr>
              <p:cNvPr id="9" name="TextBox 8"/>
              <p:cNvSpPr txBox="1"/>
              <p:nvPr/>
            </p:nvSpPr>
            <p:spPr>
              <a:xfrm>
                <a:off x="2974156" y="2780928"/>
                <a:ext cx="2147446" cy="5385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tr-TR" i="1" smtClean="0">
                              <a:latin typeface="Cambria Math" panose="02040503050406030204" pitchFamily="18" charset="0"/>
                            </a:rPr>
                          </m:ctrlPr>
                        </m:funcPr>
                        <m:fName>
                          <m:limLow>
                            <m:limLowPr>
                              <m:ctrlPr>
                                <a:rPr lang="tr-TR" i="1" smtClean="0">
                                  <a:latin typeface="Cambria Math" panose="02040503050406030204" pitchFamily="18" charset="0"/>
                                </a:rPr>
                              </m:ctrlPr>
                            </m:limLowPr>
                            <m:e>
                              <m:r>
                                <m:rPr>
                                  <m:sty m:val="p"/>
                                </m:rPr>
                                <a:rPr lang="tr-TR" i="0" smtClean="0">
                                  <a:latin typeface="Cambria Math"/>
                                </a:rPr>
                                <m:t>max</m:t>
                              </m:r>
                            </m:e>
                            <m:lim>
                              <m:sSub>
                                <m:sSubPr>
                                  <m:ctrlPr>
                                    <a:rPr lang="tr-TR" i="1" smtClean="0">
                                      <a:latin typeface="Cambria Math" panose="02040503050406030204" pitchFamily="18" charset="0"/>
                                    </a:rPr>
                                  </m:ctrlPr>
                                </m:sSubPr>
                                <m:e>
                                  <m:r>
                                    <a:rPr lang="tr-TR" b="0" i="1" smtClean="0">
                                      <a:latin typeface="Cambria Math"/>
                                    </a:rPr>
                                    <m:t>𝑎</m:t>
                                  </m:r>
                                </m:e>
                                <m:sub>
                                  <m:r>
                                    <a:rPr lang="tr-TR" b="0" i="1" smtClean="0">
                                      <a:latin typeface="Cambria Math"/>
                                    </a:rPr>
                                    <m:t>𝑖</m:t>
                                  </m:r>
                                </m:sub>
                              </m:sSub>
                            </m:lim>
                          </m:limLow>
                        </m:fName>
                        <m:e>
                          <m:d>
                            <m:dPr>
                              <m:begChr m:val="{"/>
                              <m:endChr m:val="}"/>
                              <m:ctrlPr>
                                <a:rPr lang="tr-TR" i="1" smtClean="0">
                                  <a:latin typeface="Cambria Math" panose="02040503050406030204" pitchFamily="18" charset="0"/>
                                </a:rPr>
                              </m:ctrlPr>
                            </m:dPr>
                            <m:e>
                              <m:func>
                                <m:funcPr>
                                  <m:ctrlPr>
                                    <a:rPr lang="tr-TR" i="1" smtClean="0">
                                      <a:latin typeface="Cambria Math" panose="02040503050406030204" pitchFamily="18" charset="0"/>
                                      <a:ea typeface="Cambria Math"/>
                                    </a:rPr>
                                  </m:ctrlPr>
                                </m:funcPr>
                                <m:fName>
                                  <m:limLow>
                                    <m:limLowPr>
                                      <m:ctrlPr>
                                        <a:rPr lang="tr-TR" i="1" smtClean="0">
                                          <a:latin typeface="Cambria Math" panose="02040503050406030204" pitchFamily="18" charset="0"/>
                                          <a:ea typeface="Cambria Math"/>
                                        </a:rPr>
                                      </m:ctrlPr>
                                    </m:limLowPr>
                                    <m:e>
                                      <m:r>
                                        <m:rPr>
                                          <m:sty m:val="p"/>
                                        </m:rPr>
                                        <a:rPr lang="tr-TR" i="0" smtClean="0">
                                          <a:latin typeface="Cambria Math"/>
                                          <a:ea typeface="Cambria Math"/>
                                        </a:rPr>
                                        <m:t>max</m:t>
                                      </m:r>
                                    </m:e>
                                    <m:lim>
                                      <m:sSub>
                                        <m:sSubPr>
                                          <m:ctrlPr>
                                            <a:rPr lang="tr-TR" i="1" smtClean="0">
                                              <a:latin typeface="Cambria Math" panose="02040503050406030204" pitchFamily="18" charset="0"/>
                                              <a:ea typeface="Cambria Math"/>
                                            </a:rPr>
                                          </m:ctrlPr>
                                        </m:sSubPr>
                                        <m:e>
                                          <m:r>
                                            <a:rPr lang="tr-TR" b="0" i="1" smtClean="0">
                                              <a:latin typeface="Cambria Math"/>
                                              <a:ea typeface="Cambria Math"/>
                                            </a:rPr>
                                            <m:t>𝑠</m:t>
                                          </m:r>
                                        </m:e>
                                        <m:sub>
                                          <m:r>
                                            <a:rPr lang="tr-TR" b="0" i="1" smtClean="0">
                                              <a:latin typeface="Cambria Math"/>
                                              <a:ea typeface="Cambria Math"/>
                                            </a:rPr>
                                            <m:t>𝑗</m:t>
                                          </m:r>
                                        </m:sub>
                                      </m:sSub>
                                    </m:lim>
                                  </m:limLow>
                                </m:fName>
                                <m:e>
                                  <m:r>
                                    <a:rPr lang="tr-TR" b="0" i="1" smtClean="0">
                                      <a:latin typeface="Cambria Math"/>
                                      <a:ea typeface="Cambria Math"/>
                                    </a:rPr>
                                    <m:t>𝑣</m:t>
                                  </m:r>
                                  <m:d>
                                    <m:dPr>
                                      <m:ctrlPr>
                                        <a:rPr lang="tr-TR" b="0" i="1" smtClean="0">
                                          <a:latin typeface="Cambria Math" panose="02040503050406030204" pitchFamily="18" charset="0"/>
                                          <a:ea typeface="Cambria Math"/>
                                        </a:rPr>
                                      </m:ctrlPr>
                                    </m:dPr>
                                    <m:e>
                                      <m:sSub>
                                        <m:sSubPr>
                                          <m:ctrlPr>
                                            <a:rPr lang="tr-TR" b="0" i="1" smtClean="0">
                                              <a:latin typeface="Cambria Math" panose="02040503050406030204" pitchFamily="18" charset="0"/>
                                              <a:ea typeface="Cambria Math"/>
                                            </a:rPr>
                                          </m:ctrlPr>
                                        </m:sSubPr>
                                        <m:e>
                                          <m:r>
                                            <a:rPr lang="tr-TR" b="0" i="1" smtClean="0">
                                              <a:latin typeface="Cambria Math"/>
                                              <a:ea typeface="Cambria Math"/>
                                            </a:rPr>
                                            <m:t>𝑎</m:t>
                                          </m:r>
                                        </m:e>
                                        <m:sub>
                                          <m:r>
                                            <a:rPr lang="tr-TR" b="0" i="1" smtClean="0">
                                              <a:latin typeface="Cambria Math"/>
                                              <a:ea typeface="Cambria Math"/>
                                            </a:rPr>
                                            <m:t>𝑖</m:t>
                                          </m:r>
                                        </m:sub>
                                      </m:sSub>
                                      <m:r>
                                        <a:rPr lang="tr-TR" b="0" i="1" smtClean="0">
                                          <a:latin typeface="Cambria Math"/>
                                          <a:ea typeface="Cambria Math"/>
                                        </a:rPr>
                                        <m:t>,</m:t>
                                      </m:r>
                                      <m:sSub>
                                        <m:sSubPr>
                                          <m:ctrlPr>
                                            <a:rPr lang="tr-TR" b="0" i="1" smtClean="0">
                                              <a:latin typeface="Cambria Math" panose="02040503050406030204" pitchFamily="18" charset="0"/>
                                              <a:ea typeface="Cambria Math"/>
                                            </a:rPr>
                                          </m:ctrlPr>
                                        </m:sSubPr>
                                        <m:e>
                                          <m:r>
                                            <a:rPr lang="tr-TR" b="0" i="1" smtClean="0">
                                              <a:latin typeface="Cambria Math"/>
                                              <a:ea typeface="Cambria Math"/>
                                            </a:rPr>
                                            <m:t>𝑠</m:t>
                                          </m:r>
                                        </m:e>
                                        <m:sub>
                                          <m:r>
                                            <a:rPr lang="tr-TR" b="0" i="1" smtClean="0">
                                              <a:latin typeface="Cambria Math"/>
                                              <a:ea typeface="Cambria Math"/>
                                            </a:rPr>
                                            <m:t>𝑗</m:t>
                                          </m:r>
                                        </m:sub>
                                      </m:sSub>
                                    </m:e>
                                  </m:d>
                                </m:e>
                              </m:func>
                            </m:e>
                          </m:d>
                        </m:e>
                      </m:func>
                    </m:oMath>
                  </m:oMathPara>
                </a14:m>
                <a:endParaRPr lang="tr-TR" dirty="0"/>
              </a:p>
            </p:txBody>
          </p:sp>
        </mc:Choice>
        <mc:Fallback xmlns="">
          <p:sp>
            <p:nvSpPr>
              <p:cNvPr id="9" name="TextBox 8"/>
              <p:cNvSpPr txBox="1">
                <a:spLocks noRot="1" noChangeAspect="1" noMove="1" noResize="1" noEditPoints="1" noAdjustHandles="1" noChangeArrowheads="1" noChangeShapeType="1" noTextEdit="1"/>
              </p:cNvSpPr>
              <p:nvPr/>
            </p:nvSpPr>
            <p:spPr>
              <a:xfrm>
                <a:off x="2974156" y="2780928"/>
                <a:ext cx="2147446" cy="538545"/>
              </a:xfrm>
              <a:prstGeom prst="rect">
                <a:avLst/>
              </a:prstGeom>
              <a:blipFill rotWithShape="1">
                <a:blip r:embed="rId2"/>
                <a:stretch>
                  <a:fillRect b="-3371"/>
                </a:stretch>
              </a:blipFill>
            </p:spPr>
            <p:txBody>
              <a:bodyPr/>
              <a:lstStyle/>
              <a:p>
                <a:r>
                  <a:rPr lang="tr-TR">
                    <a:noFill/>
                  </a:rPr>
                  <a:t> </a:t>
                </a:r>
              </a:p>
            </p:txBody>
          </p:sp>
        </mc:Fallback>
      </mc:AlternateContent>
      <p:graphicFrame>
        <p:nvGraphicFramePr>
          <p:cNvPr id="12" name="Table 11"/>
          <p:cNvGraphicFramePr>
            <a:graphicFrameLocks noGrp="1"/>
          </p:cNvGraphicFramePr>
          <p:nvPr/>
        </p:nvGraphicFramePr>
        <p:xfrm>
          <a:off x="1475656" y="3573016"/>
          <a:ext cx="5553920" cy="1854200"/>
        </p:xfrm>
        <a:graphic>
          <a:graphicData uri="http://schemas.openxmlformats.org/drawingml/2006/table">
            <a:tbl>
              <a:tblPr firstRow="1" bandRow="1">
                <a:tableStyleId>{5940675A-B579-460E-94D1-54222C63F5DA}</a:tableStyleId>
              </a:tblPr>
              <a:tblGrid>
                <a:gridCol w="1579078">
                  <a:extLst>
                    <a:ext uri="{9D8B030D-6E8A-4147-A177-3AD203B41FA5}">
                      <a16:colId xmlns:a16="http://schemas.microsoft.com/office/drawing/2014/main" val="20000"/>
                    </a:ext>
                  </a:extLst>
                </a:gridCol>
                <a:gridCol w="1197882">
                  <a:extLst>
                    <a:ext uri="{9D8B030D-6E8A-4147-A177-3AD203B41FA5}">
                      <a16:colId xmlns:a16="http://schemas.microsoft.com/office/drawing/2014/main" val="20001"/>
                    </a:ext>
                  </a:extLst>
                </a:gridCol>
                <a:gridCol w="1388480">
                  <a:extLst>
                    <a:ext uri="{9D8B030D-6E8A-4147-A177-3AD203B41FA5}">
                      <a16:colId xmlns:a16="http://schemas.microsoft.com/office/drawing/2014/main" val="20002"/>
                    </a:ext>
                  </a:extLst>
                </a:gridCol>
                <a:gridCol w="1388480">
                  <a:extLst>
                    <a:ext uri="{9D8B030D-6E8A-4147-A177-3AD203B41FA5}">
                      <a16:colId xmlns:a16="http://schemas.microsoft.com/office/drawing/2014/main" val="20003"/>
                    </a:ext>
                  </a:extLst>
                </a:gridCol>
              </a:tblGrid>
              <a:tr h="37084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Doğal Durum- Olay  (Talep Seviyesi)</a:t>
                      </a: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10000"/>
                  </a:ext>
                </a:extLst>
              </a:tr>
              <a:tr h="370840">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a:solidFill>
                            <a:srgbClr val="000000"/>
                          </a:solidFill>
                          <a:effectLst/>
                          <a:latin typeface="Book Antiqua" pitchFamily="18" charset="0"/>
                        </a:rPr>
                        <a:t>Yüksek</a:t>
                      </a:r>
                    </a:p>
                  </a:txBody>
                  <a:tcPr marL="9525" marR="9525" marT="9525" marB="0" anchor="b"/>
                </a:tc>
                <a:extLst>
                  <a:ext uri="{0D108BD9-81ED-4DB2-BD59-A6C34878D82A}">
                    <a16:rowId xmlns:a16="http://schemas.microsoft.com/office/drawing/2014/main" val="10001"/>
                  </a:ext>
                </a:extLst>
              </a:tr>
              <a:tr h="370840">
                <a:tc>
                  <a:txBody>
                    <a:bodyPr/>
                    <a:lstStyle/>
                    <a:p>
                      <a:pPr algn="ctr" fontAlgn="b"/>
                      <a:r>
                        <a:rPr lang="tr-TR" sz="1600" b="0" i="0" u="none" strike="noStrike">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extLst>
                  <a:ext uri="{0D108BD9-81ED-4DB2-BD59-A6C34878D82A}">
                    <a16:rowId xmlns:a16="http://schemas.microsoft.com/office/drawing/2014/main" val="10002"/>
                  </a:ext>
                </a:extLst>
              </a:tr>
              <a:tr h="370840">
                <a:tc>
                  <a:txBody>
                    <a:bodyPr/>
                    <a:lstStyle/>
                    <a:p>
                      <a:pPr algn="ctr" fontAlgn="b"/>
                      <a:r>
                        <a:rPr lang="tr-TR" sz="1600" b="0" i="0" u="none" strike="noStrike">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extLst>
                  <a:ext uri="{0D108BD9-81ED-4DB2-BD59-A6C34878D82A}">
                    <a16:rowId xmlns:a16="http://schemas.microsoft.com/office/drawing/2014/main" val="10003"/>
                  </a:ext>
                </a:extLst>
              </a:tr>
              <a:tr h="37084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3" name="Oval 12"/>
          <p:cNvSpPr/>
          <p:nvPr/>
        </p:nvSpPr>
        <p:spPr>
          <a:xfrm>
            <a:off x="5652120" y="5085184"/>
            <a:ext cx="1296144" cy="43204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2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32</a:t>
            </a:fld>
            <a:endParaRPr lang="tr-TR" sz="1600" b="1">
              <a:solidFill>
                <a:schemeClr val="tx1"/>
              </a:solidFill>
            </a:endParaRPr>
          </a:p>
        </p:txBody>
      </p:sp>
      <p:sp>
        <p:nvSpPr>
          <p:cNvPr id="2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122413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- 2</a:t>
            </a:r>
            <a:endParaRPr lang="en-US" sz="24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395536" y="1340768"/>
                <a:ext cx="8229600" cy="2952328"/>
              </a:xfrm>
            </p:spPr>
            <p:txBody>
              <a:bodyPr>
                <a:normAutofit/>
              </a:bodyPr>
              <a:lstStyle/>
              <a:p>
                <a:pPr marL="0" indent="0">
                  <a:buNone/>
                </a:pPr>
                <a:r>
                  <a:rPr lang="tr-TR" sz="2000" i="1" dirty="0">
                    <a:latin typeface="Book Antiqua" pitchFamily="18" charset="0"/>
                  </a:rPr>
                  <a:t>2. Maksimin (The Maximin Payoff Criterion) – (Minimaks)</a:t>
                </a:r>
              </a:p>
              <a:p>
                <a:pPr marL="0" indent="0">
                  <a:buNone/>
                </a:pPr>
                <a:r>
                  <a:rPr lang="tr-TR" sz="2000" dirty="0">
                    <a:latin typeface="Book Antiqua" pitchFamily="18" charset="0"/>
                  </a:rPr>
                  <a:t>Maksimin kriteri, karar vericiye kötünün en iyisini başarmasından daha kötü bir sonuç alamayacağını garantileyen bir prosedürdür. </a:t>
                </a:r>
                <a14:m>
                  <m:oMath xmlns:m="http://schemas.openxmlformats.org/officeDocument/2006/math">
                    <m:r>
                      <a:rPr lang="tr-TR" sz="2000">
                        <a:latin typeface="Cambria Math"/>
                      </a:rPr>
                      <m:t>𝑣</m:t>
                    </m:r>
                    <m:d>
                      <m:dPr>
                        <m:ctrlPr>
                          <a:rPr lang="tr-TR" sz="2000" i="1">
                            <a:latin typeface="Cambria Math" panose="02040503050406030204" pitchFamily="18" charset="0"/>
                          </a:rPr>
                        </m:ctrlPr>
                      </m:dPr>
                      <m:e>
                        <m:sSub>
                          <m:sSubPr>
                            <m:ctrlPr>
                              <a:rPr lang="tr-TR" sz="2000" i="1">
                                <a:latin typeface="Cambria Math" panose="02040503050406030204" pitchFamily="18" charset="0"/>
                              </a:rPr>
                            </m:ctrlPr>
                          </m:sSubPr>
                          <m:e>
                            <m:r>
                              <a:rPr lang="tr-TR" sz="2000">
                                <a:latin typeface="Cambria Math"/>
                              </a:rPr>
                              <m:t>𝑎</m:t>
                            </m:r>
                          </m:e>
                          <m:sub>
                            <m:r>
                              <m:rPr>
                                <m:sty m:val="p"/>
                              </m:rPr>
                              <a:rPr lang="tr-TR" sz="2000" b="0" i="0" smtClean="0">
                                <a:latin typeface="Cambria Math"/>
                              </a:rPr>
                              <m:t>i</m:t>
                            </m:r>
                          </m:sub>
                        </m:sSub>
                        <m:r>
                          <a:rPr lang="tr-TR" sz="2000">
                            <a:latin typeface="Cambria Math"/>
                          </a:rPr>
                          <m:t>,</m:t>
                        </m:r>
                        <m:sSub>
                          <m:sSubPr>
                            <m:ctrlPr>
                              <a:rPr lang="tr-TR" sz="2000" i="1">
                                <a:latin typeface="Cambria Math" panose="02040503050406030204" pitchFamily="18" charset="0"/>
                              </a:rPr>
                            </m:ctrlPr>
                          </m:sSubPr>
                          <m:e>
                            <m:r>
                              <a:rPr lang="tr-TR" sz="2000">
                                <a:latin typeface="Cambria Math"/>
                              </a:rPr>
                              <m:t>𝑠</m:t>
                            </m:r>
                          </m:e>
                          <m:sub>
                            <m:r>
                              <m:rPr>
                                <m:sty m:val="p"/>
                              </m:rPr>
                              <a:rPr lang="tr-TR" sz="2000" b="0" i="0" smtClean="0">
                                <a:latin typeface="Cambria Math"/>
                              </a:rPr>
                              <m:t>j</m:t>
                            </m:r>
                          </m:sub>
                        </m:sSub>
                      </m:e>
                    </m:d>
                  </m:oMath>
                </a14:m>
                <a:r>
                  <a:rPr lang="tr-TR" sz="2000" dirty="0">
                    <a:latin typeface="Book Antiqua" pitchFamily="18" charset="0"/>
                  </a:rPr>
                  <a:t> kazanç olması durumunda,</a:t>
                </a:r>
              </a:p>
              <a:p>
                <a:pPr marL="0" indent="0">
                  <a:buNone/>
                </a:pPr>
                <a14:m>
                  <m:oMathPara xmlns:m="http://schemas.openxmlformats.org/officeDocument/2006/math">
                    <m:oMathParaPr>
                      <m:jc m:val="centerGroup"/>
                    </m:oMathParaPr>
                    <m:oMath xmlns:m="http://schemas.openxmlformats.org/officeDocument/2006/math">
                      <m:func>
                        <m:funcPr>
                          <m:ctrlPr>
                            <a:rPr lang="tr-TR" sz="2000" i="1" smtClean="0">
                              <a:latin typeface="Cambria Math" panose="02040503050406030204" pitchFamily="18" charset="0"/>
                            </a:rPr>
                          </m:ctrlPr>
                        </m:funcPr>
                        <m:fName>
                          <m:limLow>
                            <m:limLowPr>
                              <m:ctrlPr>
                                <a:rPr lang="tr-TR" sz="2000" i="1" smtClean="0">
                                  <a:latin typeface="Cambria Math" panose="02040503050406030204" pitchFamily="18" charset="0"/>
                                </a:rPr>
                              </m:ctrlPr>
                            </m:limLowPr>
                            <m:e>
                              <m:r>
                                <m:rPr>
                                  <m:sty m:val="p"/>
                                </m:rPr>
                                <a:rPr lang="tr-TR" sz="2000" i="0" smtClean="0">
                                  <a:latin typeface="Cambria Math"/>
                                </a:rPr>
                                <m:t>max</m:t>
                              </m:r>
                            </m:e>
                            <m:lim>
                              <m:sSub>
                                <m:sSubPr>
                                  <m:ctrlPr>
                                    <a:rPr lang="tr-TR" sz="2000" i="1">
                                      <a:latin typeface="Cambria Math" panose="02040503050406030204" pitchFamily="18" charset="0"/>
                                    </a:rPr>
                                  </m:ctrlPr>
                                </m:sSubPr>
                                <m:e>
                                  <m:r>
                                    <a:rPr lang="tr-TR" sz="2000">
                                      <a:latin typeface="Cambria Math"/>
                                    </a:rPr>
                                    <m:t>𝑎</m:t>
                                  </m:r>
                                </m:e>
                                <m:sub>
                                  <m:r>
                                    <m:rPr>
                                      <m:sty m:val="p"/>
                                    </m:rPr>
                                    <a:rPr lang="tr-TR" sz="2000">
                                      <a:latin typeface="Cambria Math"/>
                                    </a:rPr>
                                    <m:t>i</m:t>
                                  </m:r>
                                </m:sub>
                              </m:sSub>
                            </m:lim>
                          </m:limLow>
                        </m:fName>
                        <m:e>
                          <m:d>
                            <m:dPr>
                              <m:begChr m:val="{"/>
                              <m:endChr m:val="}"/>
                              <m:ctrlPr>
                                <a:rPr lang="tr-TR" sz="2000" i="1">
                                  <a:latin typeface="Cambria Math" panose="02040503050406030204" pitchFamily="18" charset="0"/>
                                </a:rPr>
                              </m:ctrlPr>
                            </m:dPr>
                            <m:e>
                              <m:func>
                                <m:funcPr>
                                  <m:ctrlPr>
                                    <a:rPr lang="tr-TR" sz="2000" i="1" smtClean="0">
                                      <a:latin typeface="Cambria Math" panose="02040503050406030204" pitchFamily="18" charset="0"/>
                                    </a:rPr>
                                  </m:ctrlPr>
                                </m:funcPr>
                                <m:fName>
                                  <m:limLow>
                                    <m:limLowPr>
                                      <m:ctrlPr>
                                        <a:rPr lang="tr-TR" sz="2000" i="1" smtClean="0">
                                          <a:latin typeface="Cambria Math" panose="02040503050406030204" pitchFamily="18" charset="0"/>
                                        </a:rPr>
                                      </m:ctrlPr>
                                    </m:limLowPr>
                                    <m:e>
                                      <m:r>
                                        <m:rPr>
                                          <m:sty m:val="p"/>
                                        </m:rPr>
                                        <a:rPr lang="tr-TR" sz="2000" i="0" smtClean="0">
                                          <a:latin typeface="Cambria Math"/>
                                        </a:rPr>
                                        <m:t>min</m:t>
                                      </m:r>
                                    </m:e>
                                    <m:lim>
                                      <m:sSub>
                                        <m:sSubPr>
                                          <m:ctrlPr>
                                            <a:rPr lang="tr-TR" sz="2000" i="1">
                                              <a:latin typeface="Cambria Math" panose="02040503050406030204" pitchFamily="18" charset="0"/>
                                            </a:rPr>
                                          </m:ctrlPr>
                                        </m:sSubPr>
                                        <m:e>
                                          <m:r>
                                            <a:rPr lang="tr-TR" sz="2000">
                                              <a:latin typeface="Cambria Math"/>
                                            </a:rPr>
                                            <m:t>𝑠</m:t>
                                          </m:r>
                                        </m:e>
                                        <m:sub>
                                          <m:r>
                                            <m:rPr>
                                              <m:sty m:val="p"/>
                                            </m:rPr>
                                            <a:rPr lang="tr-TR" sz="2000">
                                              <a:latin typeface="Cambria Math"/>
                                            </a:rPr>
                                            <m:t>j</m:t>
                                          </m:r>
                                        </m:sub>
                                      </m:sSub>
                                    </m:lim>
                                  </m:limLow>
                                </m:fName>
                                <m:e>
                                  <m:r>
                                    <a:rPr lang="tr-TR" sz="2000">
                                      <a:latin typeface="Cambria Math"/>
                                    </a:rPr>
                                    <m:t>𝑣</m:t>
                                  </m:r>
                                  <m:d>
                                    <m:dPr>
                                      <m:ctrlPr>
                                        <a:rPr lang="tr-TR" sz="2000" i="1">
                                          <a:latin typeface="Cambria Math" panose="02040503050406030204" pitchFamily="18" charset="0"/>
                                        </a:rPr>
                                      </m:ctrlPr>
                                    </m:dPr>
                                    <m:e>
                                      <m:sSub>
                                        <m:sSubPr>
                                          <m:ctrlPr>
                                            <a:rPr lang="tr-TR" sz="2000" i="1">
                                              <a:latin typeface="Cambria Math" panose="02040503050406030204" pitchFamily="18" charset="0"/>
                                            </a:rPr>
                                          </m:ctrlPr>
                                        </m:sSubPr>
                                        <m:e>
                                          <m:r>
                                            <a:rPr lang="tr-TR" sz="2000">
                                              <a:latin typeface="Cambria Math"/>
                                            </a:rPr>
                                            <m:t>𝑎</m:t>
                                          </m:r>
                                        </m:e>
                                        <m:sub>
                                          <m:r>
                                            <m:rPr>
                                              <m:sty m:val="p"/>
                                            </m:rPr>
                                            <a:rPr lang="tr-TR" sz="2000">
                                              <a:latin typeface="Cambria Math"/>
                                            </a:rPr>
                                            <m:t>i</m:t>
                                          </m:r>
                                        </m:sub>
                                      </m:sSub>
                                      <m:r>
                                        <a:rPr lang="tr-TR" sz="2000">
                                          <a:latin typeface="Cambria Math"/>
                                        </a:rPr>
                                        <m:t>,</m:t>
                                      </m:r>
                                      <m:sSub>
                                        <m:sSubPr>
                                          <m:ctrlPr>
                                            <a:rPr lang="tr-TR" sz="2000" i="1">
                                              <a:latin typeface="Cambria Math" panose="02040503050406030204" pitchFamily="18" charset="0"/>
                                            </a:rPr>
                                          </m:ctrlPr>
                                        </m:sSubPr>
                                        <m:e>
                                          <m:r>
                                            <a:rPr lang="tr-TR" sz="2000">
                                              <a:latin typeface="Cambria Math"/>
                                            </a:rPr>
                                            <m:t>𝑠</m:t>
                                          </m:r>
                                        </m:e>
                                        <m:sub>
                                          <m:r>
                                            <m:rPr>
                                              <m:sty m:val="p"/>
                                            </m:rPr>
                                            <a:rPr lang="tr-TR" sz="2000">
                                              <a:latin typeface="Cambria Math"/>
                                            </a:rPr>
                                            <m:t>j</m:t>
                                          </m:r>
                                        </m:sub>
                                      </m:sSub>
                                    </m:e>
                                  </m:d>
                                </m:e>
                              </m:func>
                            </m:e>
                          </m:d>
                        </m:e>
                      </m:func>
                    </m:oMath>
                  </m:oMathPara>
                </a14:m>
                <a:endParaRPr lang="tr-TR" sz="2000" dirty="0">
                  <a:latin typeface="Book Antiqua" pitchFamily="18" charset="0"/>
                </a:endParaRPr>
              </a:p>
              <a:p>
                <a:pPr marL="0" indent="0">
                  <a:buNone/>
                </a:pPr>
                <a14:m>
                  <m:oMath xmlns:m="http://schemas.openxmlformats.org/officeDocument/2006/math">
                    <m:r>
                      <a:rPr lang="tr-TR" sz="2000">
                        <a:latin typeface="Cambria Math"/>
                      </a:rPr>
                      <m:t>𝑣</m:t>
                    </m:r>
                    <m:d>
                      <m:dPr>
                        <m:ctrlPr>
                          <a:rPr lang="tr-TR" sz="2000" i="1">
                            <a:latin typeface="Cambria Math" panose="02040503050406030204" pitchFamily="18" charset="0"/>
                          </a:rPr>
                        </m:ctrlPr>
                      </m:dPr>
                      <m:e>
                        <m:sSub>
                          <m:sSubPr>
                            <m:ctrlPr>
                              <a:rPr lang="tr-TR" sz="2000" i="1">
                                <a:latin typeface="Cambria Math" panose="02040503050406030204" pitchFamily="18" charset="0"/>
                              </a:rPr>
                            </m:ctrlPr>
                          </m:sSubPr>
                          <m:e>
                            <m:r>
                              <a:rPr lang="tr-TR" sz="2000">
                                <a:latin typeface="Cambria Math"/>
                              </a:rPr>
                              <m:t>𝑎</m:t>
                            </m:r>
                          </m:e>
                          <m:sub>
                            <m:r>
                              <m:rPr>
                                <m:sty m:val="p"/>
                              </m:rPr>
                              <a:rPr lang="tr-TR" sz="2000">
                                <a:latin typeface="Cambria Math"/>
                              </a:rPr>
                              <m:t>i</m:t>
                            </m:r>
                          </m:sub>
                        </m:sSub>
                        <m:r>
                          <a:rPr lang="tr-TR" sz="2000">
                            <a:latin typeface="Cambria Math"/>
                          </a:rPr>
                          <m:t>,</m:t>
                        </m:r>
                        <m:sSub>
                          <m:sSubPr>
                            <m:ctrlPr>
                              <a:rPr lang="tr-TR" sz="2000" i="1">
                                <a:latin typeface="Cambria Math" panose="02040503050406030204" pitchFamily="18" charset="0"/>
                              </a:rPr>
                            </m:ctrlPr>
                          </m:sSubPr>
                          <m:e>
                            <m:r>
                              <a:rPr lang="tr-TR" sz="2000">
                                <a:latin typeface="Cambria Math"/>
                              </a:rPr>
                              <m:t>𝑠</m:t>
                            </m:r>
                          </m:e>
                          <m:sub>
                            <m:r>
                              <m:rPr>
                                <m:sty m:val="p"/>
                              </m:rPr>
                              <a:rPr lang="tr-TR" sz="2000">
                                <a:latin typeface="Cambria Math"/>
                              </a:rPr>
                              <m:t>j</m:t>
                            </m:r>
                          </m:sub>
                        </m:sSub>
                      </m:e>
                    </m:d>
                  </m:oMath>
                </a14:m>
                <a:r>
                  <a:rPr lang="tr-TR" sz="2000" dirty="0">
                    <a:latin typeface="Book Antiqua" pitchFamily="18" charset="0"/>
                  </a:rPr>
                  <a:t> kayıp olması durumunda,</a:t>
                </a:r>
              </a:p>
              <a:p>
                <a:pPr marL="0" indent="0">
                  <a:buNone/>
                </a:pPr>
                <a14:m>
                  <m:oMathPara xmlns:m="http://schemas.openxmlformats.org/officeDocument/2006/math">
                    <m:oMathParaPr>
                      <m:jc m:val="centerGroup"/>
                    </m:oMathParaPr>
                    <m:oMath xmlns:m="http://schemas.openxmlformats.org/officeDocument/2006/math">
                      <m:func>
                        <m:funcPr>
                          <m:ctrlPr>
                            <a:rPr lang="tr-TR" sz="2000" i="1" smtClean="0">
                              <a:latin typeface="Cambria Math" panose="02040503050406030204" pitchFamily="18" charset="0"/>
                            </a:rPr>
                          </m:ctrlPr>
                        </m:funcPr>
                        <m:fName>
                          <m:limLow>
                            <m:limLowPr>
                              <m:ctrlPr>
                                <a:rPr lang="tr-TR" sz="2000" i="1" smtClean="0">
                                  <a:latin typeface="Cambria Math" panose="02040503050406030204" pitchFamily="18" charset="0"/>
                                </a:rPr>
                              </m:ctrlPr>
                            </m:limLowPr>
                            <m:e>
                              <m:r>
                                <m:rPr>
                                  <m:sty m:val="p"/>
                                </m:rPr>
                                <a:rPr lang="tr-TR" sz="2000" i="0" smtClean="0">
                                  <a:latin typeface="Cambria Math"/>
                                </a:rPr>
                                <m:t>min</m:t>
                              </m:r>
                            </m:e>
                            <m:lim>
                              <m:sSub>
                                <m:sSubPr>
                                  <m:ctrlPr>
                                    <a:rPr lang="tr-TR" sz="2000" i="1">
                                      <a:latin typeface="Cambria Math" panose="02040503050406030204" pitchFamily="18" charset="0"/>
                                    </a:rPr>
                                  </m:ctrlPr>
                                </m:sSubPr>
                                <m:e>
                                  <m:r>
                                    <a:rPr lang="tr-TR" sz="2000">
                                      <a:latin typeface="Cambria Math"/>
                                    </a:rPr>
                                    <m:t>𝑎</m:t>
                                  </m:r>
                                </m:e>
                                <m:sub>
                                  <m:r>
                                    <m:rPr>
                                      <m:sty m:val="p"/>
                                    </m:rPr>
                                    <a:rPr lang="tr-TR" sz="2000">
                                      <a:latin typeface="Cambria Math"/>
                                    </a:rPr>
                                    <m:t>i</m:t>
                                  </m:r>
                                </m:sub>
                              </m:sSub>
                            </m:lim>
                          </m:limLow>
                        </m:fName>
                        <m:e>
                          <m:d>
                            <m:dPr>
                              <m:begChr m:val="{"/>
                              <m:endChr m:val="}"/>
                              <m:ctrlPr>
                                <a:rPr lang="tr-TR" sz="2000" i="1" smtClean="0">
                                  <a:latin typeface="Cambria Math" panose="02040503050406030204" pitchFamily="18" charset="0"/>
                                </a:rPr>
                              </m:ctrlPr>
                            </m:dPr>
                            <m:e>
                              <m:func>
                                <m:funcPr>
                                  <m:ctrlPr>
                                    <a:rPr lang="tr-TR" sz="2000" i="1" smtClean="0">
                                      <a:latin typeface="Cambria Math" panose="02040503050406030204" pitchFamily="18" charset="0"/>
                                    </a:rPr>
                                  </m:ctrlPr>
                                </m:funcPr>
                                <m:fName>
                                  <m:limLow>
                                    <m:limLowPr>
                                      <m:ctrlPr>
                                        <a:rPr lang="tr-TR" sz="2000" i="1" smtClean="0">
                                          <a:latin typeface="Cambria Math" panose="02040503050406030204" pitchFamily="18" charset="0"/>
                                        </a:rPr>
                                      </m:ctrlPr>
                                    </m:limLowPr>
                                    <m:e>
                                      <m:r>
                                        <m:rPr>
                                          <m:sty m:val="p"/>
                                        </m:rPr>
                                        <a:rPr lang="tr-TR" sz="2000" i="0" smtClean="0">
                                          <a:latin typeface="Cambria Math"/>
                                        </a:rPr>
                                        <m:t>max</m:t>
                                      </m:r>
                                    </m:e>
                                    <m:lim>
                                      <m:sSub>
                                        <m:sSubPr>
                                          <m:ctrlPr>
                                            <a:rPr lang="tr-TR" sz="2000" i="1">
                                              <a:latin typeface="Cambria Math" panose="02040503050406030204" pitchFamily="18" charset="0"/>
                                            </a:rPr>
                                          </m:ctrlPr>
                                        </m:sSubPr>
                                        <m:e>
                                          <m:r>
                                            <a:rPr lang="tr-TR" sz="2000">
                                              <a:latin typeface="Cambria Math"/>
                                            </a:rPr>
                                            <m:t>𝑠</m:t>
                                          </m:r>
                                        </m:e>
                                        <m:sub>
                                          <m:r>
                                            <m:rPr>
                                              <m:sty m:val="p"/>
                                            </m:rPr>
                                            <a:rPr lang="tr-TR" sz="2000">
                                              <a:latin typeface="Cambria Math"/>
                                            </a:rPr>
                                            <m:t>j</m:t>
                                          </m:r>
                                        </m:sub>
                                      </m:sSub>
                                    </m:lim>
                                  </m:limLow>
                                </m:fName>
                                <m:e>
                                  <m:r>
                                    <a:rPr lang="tr-TR" sz="2000">
                                      <a:latin typeface="Cambria Math"/>
                                    </a:rPr>
                                    <m:t>𝑣</m:t>
                                  </m:r>
                                  <m:d>
                                    <m:dPr>
                                      <m:ctrlPr>
                                        <a:rPr lang="tr-TR" sz="2000" i="1">
                                          <a:latin typeface="Cambria Math" panose="02040503050406030204" pitchFamily="18" charset="0"/>
                                        </a:rPr>
                                      </m:ctrlPr>
                                    </m:dPr>
                                    <m:e>
                                      <m:sSub>
                                        <m:sSubPr>
                                          <m:ctrlPr>
                                            <a:rPr lang="tr-TR" sz="2000" i="1">
                                              <a:latin typeface="Cambria Math" panose="02040503050406030204" pitchFamily="18" charset="0"/>
                                            </a:rPr>
                                          </m:ctrlPr>
                                        </m:sSubPr>
                                        <m:e>
                                          <m:r>
                                            <a:rPr lang="tr-TR" sz="2000">
                                              <a:latin typeface="Cambria Math"/>
                                            </a:rPr>
                                            <m:t>𝑎</m:t>
                                          </m:r>
                                        </m:e>
                                        <m:sub>
                                          <m:r>
                                            <m:rPr>
                                              <m:sty m:val="p"/>
                                            </m:rPr>
                                            <a:rPr lang="tr-TR" sz="2000">
                                              <a:latin typeface="Cambria Math"/>
                                            </a:rPr>
                                            <m:t>i</m:t>
                                          </m:r>
                                        </m:sub>
                                      </m:sSub>
                                      <m:r>
                                        <a:rPr lang="tr-TR" sz="2000">
                                          <a:latin typeface="Cambria Math"/>
                                        </a:rPr>
                                        <m:t>,</m:t>
                                      </m:r>
                                      <m:sSub>
                                        <m:sSubPr>
                                          <m:ctrlPr>
                                            <a:rPr lang="tr-TR" sz="2000" i="1">
                                              <a:latin typeface="Cambria Math" panose="02040503050406030204" pitchFamily="18" charset="0"/>
                                            </a:rPr>
                                          </m:ctrlPr>
                                        </m:sSubPr>
                                        <m:e>
                                          <m:r>
                                            <a:rPr lang="tr-TR" sz="2000">
                                              <a:latin typeface="Cambria Math"/>
                                            </a:rPr>
                                            <m:t>𝑠</m:t>
                                          </m:r>
                                        </m:e>
                                        <m:sub>
                                          <m:r>
                                            <m:rPr>
                                              <m:sty m:val="p"/>
                                            </m:rPr>
                                            <a:rPr lang="tr-TR" sz="2000">
                                              <a:latin typeface="Cambria Math"/>
                                            </a:rPr>
                                            <m:t>j</m:t>
                                          </m:r>
                                        </m:sub>
                                      </m:sSub>
                                    </m:e>
                                  </m:d>
                                </m:e>
                              </m:func>
                            </m:e>
                          </m:d>
                        </m:e>
                      </m:func>
                    </m:oMath>
                  </m:oMathPara>
                </a14:m>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i="1"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395536" y="1340768"/>
                <a:ext cx="8229600" cy="2952328"/>
              </a:xfrm>
              <a:blipFill>
                <a:blip r:embed="rId2"/>
                <a:stretch>
                  <a:fillRect l="-815" t="-1240"/>
                </a:stretch>
              </a:blipFill>
            </p:spPr>
            <p:txBody>
              <a:bodyPr/>
              <a:lstStyle/>
              <a:p>
                <a:r>
                  <a:rPr lang="en-US">
                    <a:noFill/>
                  </a:rPr>
                  <a:t> </a:t>
                </a:r>
              </a:p>
            </p:txBody>
          </p:sp>
        </mc:Fallback>
      </mc:AlternateContent>
      <p:graphicFrame>
        <p:nvGraphicFramePr>
          <p:cNvPr id="9" name="Table 8"/>
          <p:cNvGraphicFramePr>
            <a:graphicFrameLocks noGrp="1"/>
          </p:cNvGraphicFramePr>
          <p:nvPr/>
        </p:nvGraphicFramePr>
        <p:xfrm>
          <a:off x="827584" y="4365104"/>
          <a:ext cx="6942400" cy="1854200"/>
        </p:xfrm>
        <a:graphic>
          <a:graphicData uri="http://schemas.openxmlformats.org/drawingml/2006/table">
            <a:tbl>
              <a:tblPr firstRow="1" bandRow="1">
                <a:tableStyleId>{5940675A-B579-460E-94D1-54222C63F5DA}</a:tableStyleId>
              </a:tblPr>
              <a:tblGrid>
                <a:gridCol w="1579078">
                  <a:extLst>
                    <a:ext uri="{9D8B030D-6E8A-4147-A177-3AD203B41FA5}">
                      <a16:colId xmlns:a16="http://schemas.microsoft.com/office/drawing/2014/main" val="20000"/>
                    </a:ext>
                  </a:extLst>
                </a:gridCol>
                <a:gridCol w="1197882">
                  <a:extLst>
                    <a:ext uri="{9D8B030D-6E8A-4147-A177-3AD203B41FA5}">
                      <a16:colId xmlns:a16="http://schemas.microsoft.com/office/drawing/2014/main" val="20001"/>
                    </a:ext>
                  </a:extLst>
                </a:gridCol>
                <a:gridCol w="1388480">
                  <a:extLst>
                    <a:ext uri="{9D8B030D-6E8A-4147-A177-3AD203B41FA5}">
                      <a16:colId xmlns:a16="http://schemas.microsoft.com/office/drawing/2014/main" val="20002"/>
                    </a:ext>
                  </a:extLst>
                </a:gridCol>
                <a:gridCol w="1388480">
                  <a:extLst>
                    <a:ext uri="{9D8B030D-6E8A-4147-A177-3AD203B41FA5}">
                      <a16:colId xmlns:a16="http://schemas.microsoft.com/office/drawing/2014/main" val="20003"/>
                    </a:ext>
                  </a:extLst>
                </a:gridCol>
                <a:gridCol w="1388480">
                  <a:extLst>
                    <a:ext uri="{9D8B030D-6E8A-4147-A177-3AD203B41FA5}">
                      <a16:colId xmlns:a16="http://schemas.microsoft.com/office/drawing/2014/main" val="20004"/>
                    </a:ext>
                  </a:extLst>
                </a:gridCol>
              </a:tblGrid>
              <a:tr h="37084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fontAlgn="b"/>
                      <a:r>
                        <a:rPr lang="tr-TR" sz="1600" b="0" i="0" u="none" strike="noStrike" dirty="0">
                          <a:solidFill>
                            <a:srgbClr val="000000"/>
                          </a:solidFill>
                          <a:effectLst/>
                          <a:latin typeface="Book Antiqua" pitchFamily="18" charset="0"/>
                        </a:rPr>
                        <a:t>Minimum</a:t>
                      </a:r>
                    </a:p>
                  </a:txBody>
                  <a:tcPr/>
                </a:tc>
                <a:extLst>
                  <a:ext uri="{0D108BD9-81ED-4DB2-BD59-A6C34878D82A}">
                    <a16:rowId xmlns:a16="http://schemas.microsoft.com/office/drawing/2014/main" val="10000"/>
                  </a:ext>
                </a:extLst>
              </a:tr>
              <a:tr h="370840">
                <a:tc vMerge="1">
                  <a:txBody>
                    <a:bodyPr/>
                    <a:lstStyle/>
                    <a:p>
                      <a:endParaRPr lang="tr-TR" dirty="0"/>
                    </a:p>
                  </a:txBody>
                  <a:tcPr/>
                </a:tc>
                <a:tc>
                  <a:txBody>
                    <a:bodyPr/>
                    <a:lstStyle/>
                    <a:p>
                      <a:pPr algn="ctr" fontAlgn="b"/>
                      <a:r>
                        <a:rPr lang="tr-TR" sz="1600" b="0" i="0" u="none" strike="noStrike">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a:solidFill>
                            <a:srgbClr val="000000"/>
                          </a:solidFill>
                          <a:effectLst/>
                          <a:latin typeface="Book Antiqua" pitchFamily="18" charset="0"/>
                        </a:rPr>
                        <a:t>Yüksek</a:t>
                      </a:r>
                    </a:p>
                  </a:txBody>
                  <a:tcPr marL="9525" marR="9525" marT="9525" marB="0" anchor="b"/>
                </a:tc>
                <a:tc vMerge="1">
                  <a:txBody>
                    <a:bodyPr/>
                    <a:lstStyle/>
                    <a:p>
                      <a:pPr algn="l" fontAlgn="b"/>
                      <a:endParaRPr lang="tr-TR" sz="1100" b="0" i="0" u="none" strike="noStrike" dirty="0">
                        <a:solidFill>
                          <a:srgbClr val="000000"/>
                        </a:solidFill>
                        <a:effectLst/>
                        <a:latin typeface="Arial"/>
                      </a:endParaRPr>
                    </a:p>
                  </a:txBody>
                  <a:tcPr marL="9525" marR="9525" marT="9525" marB="0" anchor="b"/>
                </a:tc>
                <a:extLst>
                  <a:ext uri="{0D108BD9-81ED-4DB2-BD59-A6C34878D82A}">
                    <a16:rowId xmlns:a16="http://schemas.microsoft.com/office/drawing/2014/main" val="10001"/>
                  </a:ext>
                </a:extLst>
              </a:tr>
              <a:tr h="370840">
                <a:tc>
                  <a:txBody>
                    <a:bodyPr/>
                    <a:lstStyle/>
                    <a:p>
                      <a:pPr algn="ctr" fontAlgn="b"/>
                      <a:r>
                        <a:rPr lang="tr-TR" sz="1600" b="0" i="0" u="none" strike="noStrike">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extLst>
                  <a:ext uri="{0D108BD9-81ED-4DB2-BD59-A6C34878D82A}">
                    <a16:rowId xmlns:a16="http://schemas.microsoft.com/office/drawing/2014/main" val="10002"/>
                  </a:ext>
                </a:extLst>
              </a:tr>
              <a:tr h="370840">
                <a:tc>
                  <a:txBody>
                    <a:bodyPr/>
                    <a:lstStyle/>
                    <a:p>
                      <a:pPr algn="ctr" fontAlgn="b"/>
                      <a:r>
                        <a:rPr lang="tr-TR" sz="1600" b="0" i="0" u="none" strike="noStrike">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extLst>
                  <a:ext uri="{0D108BD9-81ED-4DB2-BD59-A6C34878D82A}">
                    <a16:rowId xmlns:a16="http://schemas.microsoft.com/office/drawing/2014/main" val="10003"/>
                  </a:ext>
                </a:extLst>
              </a:tr>
              <a:tr h="37084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Oval 9"/>
          <p:cNvSpPr/>
          <p:nvPr/>
        </p:nvSpPr>
        <p:spPr>
          <a:xfrm>
            <a:off x="6401832" y="5085184"/>
            <a:ext cx="1296144" cy="576064"/>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cxnSp>
        <p:nvCxnSpPr>
          <p:cNvPr id="11" name="Straight Arrow Connector 10"/>
          <p:cNvCxnSpPr>
            <a:stCxn id="12" idx="0"/>
          </p:cNvCxnSpPr>
          <p:nvPr/>
        </p:nvCxnSpPr>
        <p:spPr>
          <a:xfrm flipH="1">
            <a:off x="7308304" y="4941168"/>
            <a:ext cx="1093072" cy="135647"/>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7787522" y="4941168"/>
            <a:ext cx="1227708" cy="369332"/>
          </a:xfrm>
          <a:prstGeom prst="rect">
            <a:avLst/>
          </a:prstGeom>
          <a:noFill/>
        </p:spPr>
        <p:txBody>
          <a:bodyPr wrap="none" rtlCol="0">
            <a:spAutoFit/>
          </a:bodyPr>
          <a:lstStyle/>
          <a:p>
            <a:r>
              <a:rPr lang="tr-TR" dirty="0"/>
              <a:t>Maksimum</a:t>
            </a:r>
          </a:p>
        </p:txBody>
      </p:sp>
      <p:sp>
        <p:nvSpPr>
          <p:cNvPr id="13"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33</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12441733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-3</a:t>
            </a:r>
            <a:endParaRPr lang="en-US" sz="2400" dirty="0">
              <a:latin typeface="Book Antiqua" pitchFamily="18" charset="0"/>
            </a:endParaRPr>
          </a:p>
        </p:txBody>
      </p:sp>
      <p:sp>
        <p:nvSpPr>
          <p:cNvPr id="6147" name="Rectangle 3"/>
          <p:cNvSpPr>
            <a:spLocks noGrp="1" noChangeArrowheads="1"/>
          </p:cNvSpPr>
          <p:nvPr>
            <p:ph type="body" idx="1"/>
          </p:nvPr>
        </p:nvSpPr>
        <p:spPr>
          <a:xfrm>
            <a:off x="457200" y="1600201"/>
            <a:ext cx="8229600" cy="3845024"/>
          </a:xfrm>
        </p:spPr>
        <p:txBody>
          <a:bodyPr>
            <a:normAutofit/>
          </a:bodyPr>
          <a:lstStyle/>
          <a:p>
            <a:pPr marL="0" indent="0">
              <a:buNone/>
            </a:pPr>
            <a:r>
              <a:rPr lang="tr-TR" sz="2000" i="1" dirty="0">
                <a:latin typeface="Book Antiqua" pitchFamily="18" charset="0"/>
              </a:rPr>
              <a:t>3. Maksimum olabilirlik Kriteri (Maximum Likelihood Criterion)</a:t>
            </a:r>
          </a:p>
          <a:p>
            <a:pPr marL="0" indent="0">
              <a:buNone/>
            </a:pPr>
            <a:r>
              <a:rPr lang="tr-TR" sz="2000" dirty="0">
                <a:latin typeface="Book Antiqua" pitchFamily="18" charset="0"/>
              </a:rPr>
              <a:t> Gerçekleşmesi en mümkün olan olay üzerinden karar verir.</a:t>
            </a:r>
          </a:p>
        </p:txBody>
      </p:sp>
      <p:sp>
        <p:nvSpPr>
          <p:cNvPr id="10" name="Oval 9"/>
          <p:cNvSpPr/>
          <p:nvPr/>
        </p:nvSpPr>
        <p:spPr>
          <a:xfrm>
            <a:off x="4572000" y="3717032"/>
            <a:ext cx="1296144" cy="576064"/>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cxnSp>
        <p:nvCxnSpPr>
          <p:cNvPr id="11" name="Straight Arrow Connector 10"/>
          <p:cNvCxnSpPr/>
          <p:nvPr/>
        </p:nvCxnSpPr>
        <p:spPr>
          <a:xfrm flipV="1">
            <a:off x="4007244" y="4161584"/>
            <a:ext cx="576064" cy="72008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3347864" y="4869160"/>
            <a:ext cx="2339167" cy="369332"/>
          </a:xfrm>
          <a:prstGeom prst="rect">
            <a:avLst/>
          </a:prstGeom>
          <a:noFill/>
        </p:spPr>
        <p:txBody>
          <a:bodyPr wrap="none" rtlCol="0">
            <a:spAutoFit/>
          </a:bodyPr>
          <a:lstStyle/>
          <a:p>
            <a:r>
              <a:rPr lang="tr-TR" dirty="0"/>
              <a:t>Maksimum row payoff </a:t>
            </a:r>
          </a:p>
        </p:txBody>
      </p:sp>
      <p:sp>
        <p:nvSpPr>
          <p:cNvPr id="2" name="Rectangle 1"/>
          <p:cNvSpPr/>
          <p:nvPr/>
        </p:nvSpPr>
        <p:spPr>
          <a:xfrm>
            <a:off x="962948" y="5434557"/>
            <a:ext cx="4473147" cy="369332"/>
          </a:xfrm>
          <a:prstGeom prst="rect">
            <a:avLst/>
          </a:prstGeom>
        </p:spPr>
        <p:txBody>
          <a:bodyPr wrap="square">
            <a:spAutoFit/>
          </a:bodyPr>
          <a:lstStyle/>
          <a:p>
            <a:r>
              <a:rPr lang="tr-TR" dirty="0"/>
              <a:t>Maksimum Likelihood Act: SA</a:t>
            </a:r>
          </a:p>
        </p:txBody>
      </p:sp>
      <p:graphicFrame>
        <p:nvGraphicFramePr>
          <p:cNvPr id="14" name="Table 13"/>
          <p:cNvGraphicFramePr>
            <a:graphicFrameLocks noGrp="1"/>
          </p:cNvGraphicFramePr>
          <p:nvPr/>
        </p:nvGraphicFramePr>
        <p:xfrm>
          <a:off x="962948" y="2708920"/>
          <a:ext cx="6840760" cy="1800199"/>
        </p:xfrm>
        <a:graphic>
          <a:graphicData uri="http://schemas.openxmlformats.org/drawingml/2006/table">
            <a:tbl>
              <a:tblPr firstRow="1" bandRow="1">
                <a:tableStyleId>{5940675A-B579-460E-94D1-54222C63F5DA}</a:tableStyleId>
              </a:tblPr>
              <a:tblGrid>
                <a:gridCol w="1944949">
                  <a:extLst>
                    <a:ext uri="{9D8B030D-6E8A-4147-A177-3AD203B41FA5}">
                      <a16:colId xmlns:a16="http://schemas.microsoft.com/office/drawing/2014/main" val="20000"/>
                    </a:ext>
                  </a:extLst>
                </a:gridCol>
                <a:gridCol w="1475431">
                  <a:extLst>
                    <a:ext uri="{9D8B030D-6E8A-4147-A177-3AD203B41FA5}">
                      <a16:colId xmlns:a16="http://schemas.microsoft.com/office/drawing/2014/main" val="20001"/>
                    </a:ext>
                  </a:extLst>
                </a:gridCol>
                <a:gridCol w="1710190">
                  <a:extLst>
                    <a:ext uri="{9D8B030D-6E8A-4147-A177-3AD203B41FA5}">
                      <a16:colId xmlns:a16="http://schemas.microsoft.com/office/drawing/2014/main" val="20002"/>
                    </a:ext>
                  </a:extLst>
                </a:gridCol>
                <a:gridCol w="1710190">
                  <a:extLst>
                    <a:ext uri="{9D8B030D-6E8A-4147-A177-3AD203B41FA5}">
                      <a16:colId xmlns:a16="http://schemas.microsoft.com/office/drawing/2014/main" val="20003"/>
                    </a:ext>
                  </a:extLst>
                </a:gridCol>
              </a:tblGrid>
              <a:tr h="34492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Olay (Talep Seviyesi)</a:t>
                      </a: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10000"/>
                  </a:ext>
                </a:extLst>
              </a:tr>
              <a:tr h="420519">
                <a:tc vMerge="1">
                  <a:txBody>
                    <a:bodyPr/>
                    <a:lstStyle/>
                    <a:p>
                      <a:endParaRPr lang="tr-TR" dirty="0"/>
                    </a:p>
                  </a:txBody>
                  <a:tcPr/>
                </a:tc>
                <a:tc>
                  <a:txBody>
                    <a:bodyPr/>
                    <a:lstStyle/>
                    <a:p>
                      <a:pPr algn="ctr" fontAlgn="b"/>
                      <a:r>
                        <a:rPr lang="tr-TR" sz="1600" b="0" i="0" u="none" strike="noStrike">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FF0000"/>
                          </a:solidFill>
                          <a:effectLst/>
                          <a:latin typeface="Book Antiqua" pitchFamily="18" charset="0"/>
                        </a:rPr>
                        <a:t>Orta</a:t>
                      </a:r>
                    </a:p>
                  </a:txBody>
                  <a:tcPr marL="9525" marR="9525" marT="9525" marB="0" anchor="b"/>
                </a:tc>
                <a:tc>
                  <a:txBody>
                    <a:bodyPr/>
                    <a:lstStyle/>
                    <a:p>
                      <a:pPr algn="ctr" fontAlgn="b"/>
                      <a:r>
                        <a:rPr lang="tr-TR" sz="1600" b="0" i="0" u="none" strike="noStrike">
                          <a:solidFill>
                            <a:srgbClr val="000000"/>
                          </a:solidFill>
                          <a:effectLst/>
                          <a:latin typeface="Book Antiqua" pitchFamily="18" charset="0"/>
                        </a:rPr>
                        <a:t>Yüksek</a:t>
                      </a:r>
                    </a:p>
                  </a:txBody>
                  <a:tcPr marL="9525" marR="9525" marT="9525" marB="0" anchor="b"/>
                </a:tc>
                <a:extLst>
                  <a:ext uri="{0D108BD9-81ED-4DB2-BD59-A6C34878D82A}">
                    <a16:rowId xmlns:a16="http://schemas.microsoft.com/office/drawing/2014/main" val="10001"/>
                  </a:ext>
                </a:extLst>
              </a:tr>
              <a:tr h="344920">
                <a:tc>
                  <a:txBody>
                    <a:bodyPr/>
                    <a:lstStyle/>
                    <a:p>
                      <a:pPr algn="ctr" fontAlgn="b"/>
                      <a:r>
                        <a:rPr lang="tr-TR" sz="1600" b="0" i="0" u="none" strike="noStrike">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FF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extLst>
                  <a:ext uri="{0D108BD9-81ED-4DB2-BD59-A6C34878D82A}">
                    <a16:rowId xmlns:a16="http://schemas.microsoft.com/office/drawing/2014/main" val="10002"/>
                  </a:ext>
                </a:extLst>
              </a:tr>
              <a:tr h="344920">
                <a:tc>
                  <a:txBody>
                    <a:bodyPr/>
                    <a:lstStyle/>
                    <a:p>
                      <a:pPr algn="ctr" fontAlgn="b"/>
                      <a:r>
                        <a:rPr lang="tr-TR" sz="1600" b="0" i="0" u="none" strike="noStrike">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FF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extLst>
                  <a:ext uri="{0D108BD9-81ED-4DB2-BD59-A6C34878D82A}">
                    <a16:rowId xmlns:a16="http://schemas.microsoft.com/office/drawing/2014/main" val="10003"/>
                  </a:ext>
                </a:extLst>
              </a:tr>
              <a:tr h="34492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FF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5"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7"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8"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34</a:t>
            </a:fld>
            <a:endParaRPr lang="tr-TR" sz="1600" b="1">
              <a:solidFill>
                <a:schemeClr val="tx1"/>
              </a:solidFill>
            </a:endParaRPr>
          </a:p>
        </p:txBody>
      </p:sp>
      <p:sp>
        <p:nvSpPr>
          <p:cNvPr id="19"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660449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- 4</a:t>
            </a:r>
            <a:endParaRPr lang="en-US" sz="2400" dirty="0">
              <a:latin typeface="Book Antiqua" pitchFamily="18" charset="0"/>
            </a:endParaRPr>
          </a:p>
        </p:txBody>
      </p:sp>
      <p:sp>
        <p:nvSpPr>
          <p:cNvPr id="6147" name="Rectangle 3"/>
          <p:cNvSpPr>
            <a:spLocks noGrp="1" noChangeArrowheads="1"/>
          </p:cNvSpPr>
          <p:nvPr>
            <p:ph type="body" idx="1"/>
          </p:nvPr>
        </p:nvSpPr>
        <p:spPr>
          <a:xfrm>
            <a:off x="457200" y="1340768"/>
            <a:ext cx="8229600" cy="4536505"/>
          </a:xfrm>
        </p:spPr>
        <p:txBody>
          <a:bodyPr>
            <a:normAutofit/>
          </a:bodyPr>
          <a:lstStyle/>
          <a:p>
            <a:pPr marL="0" indent="0">
              <a:buNone/>
            </a:pPr>
            <a:r>
              <a:rPr lang="tr-TR" sz="2000" i="1" dirty="0">
                <a:latin typeface="Book Antiqua" pitchFamily="18" charset="0"/>
              </a:rPr>
              <a:t>4. Laplace Kriteri (The criterion of insufficient reason) (Equally Likelihood)</a:t>
            </a:r>
          </a:p>
          <a:p>
            <a:pPr marL="0" indent="0">
              <a:buNone/>
            </a:pPr>
            <a:r>
              <a:rPr lang="tr-TR" sz="2000" dirty="0">
                <a:latin typeface="Book Antiqua" pitchFamily="18" charset="0"/>
              </a:rPr>
              <a:t>Laplace «Olayların (Doğal durumların) olasılık dağılımları bilinmediğinde, bu olasılıkların farklı olduklarını düşünmek için bir sebep yoktur.» der. Böylece alternatifleri olasılıklarının eşit olduğu iyimser bir yaklaşım ile değerlendirir.</a:t>
            </a:r>
          </a:p>
          <a:p>
            <a:pPr marL="0" indent="0">
              <a:buNone/>
            </a:pPr>
            <a:endParaRPr lang="tr-TR" sz="2000" i="1" dirty="0">
              <a:latin typeface="Book Antiqua" pitchFamily="18" charset="0"/>
            </a:endParaRPr>
          </a:p>
        </p:txBody>
      </p:sp>
      <mc:AlternateContent xmlns:mc="http://schemas.openxmlformats.org/markup-compatibility/2006" xmlns:a14="http://schemas.microsoft.com/office/drawing/2010/main">
        <mc:Choice Requires="a14">
          <p:sp>
            <p:nvSpPr>
              <p:cNvPr id="3" name="TextBox 2"/>
              <p:cNvSpPr txBox="1"/>
              <p:nvPr/>
            </p:nvSpPr>
            <p:spPr>
              <a:xfrm>
                <a:off x="2843808" y="2996952"/>
                <a:ext cx="2592288" cy="8485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tr-TR" i="1" smtClean="0">
                              <a:latin typeface="Cambria Math" panose="02040503050406030204" pitchFamily="18" charset="0"/>
                            </a:rPr>
                          </m:ctrlPr>
                        </m:funcPr>
                        <m:fName>
                          <m:limLow>
                            <m:limLowPr>
                              <m:ctrlPr>
                                <a:rPr lang="tr-TR" i="1" smtClean="0">
                                  <a:latin typeface="Cambria Math" panose="02040503050406030204" pitchFamily="18" charset="0"/>
                                </a:rPr>
                              </m:ctrlPr>
                            </m:limLowPr>
                            <m:e>
                              <m:r>
                                <m:rPr>
                                  <m:sty m:val="p"/>
                                </m:rPr>
                                <a:rPr lang="tr-TR" i="0" smtClean="0">
                                  <a:latin typeface="Cambria Math"/>
                                </a:rPr>
                                <m:t>max</m:t>
                              </m:r>
                            </m:e>
                            <m:lim>
                              <m:sSub>
                                <m:sSubPr>
                                  <m:ctrlPr>
                                    <a:rPr lang="tr-TR" i="1">
                                      <a:latin typeface="Cambria Math" panose="02040503050406030204" pitchFamily="18" charset="0"/>
                                    </a:rPr>
                                  </m:ctrlPr>
                                </m:sSubPr>
                                <m:e>
                                  <m:r>
                                    <a:rPr lang="tr-TR" i="1">
                                      <a:latin typeface="Cambria Math"/>
                                    </a:rPr>
                                    <m:t>𝑎</m:t>
                                  </m:r>
                                </m:e>
                                <m:sub>
                                  <m:r>
                                    <a:rPr lang="tr-TR" i="1">
                                      <a:latin typeface="Cambria Math"/>
                                    </a:rPr>
                                    <m:t>𝑖</m:t>
                                  </m:r>
                                </m:sub>
                              </m:sSub>
                            </m:lim>
                          </m:limLow>
                          <m:r>
                            <a:rPr lang="tr-TR" b="0" i="1" smtClean="0">
                              <a:latin typeface="Cambria Math"/>
                            </a:rPr>
                            <m:t>  </m:t>
                          </m:r>
                        </m:fName>
                        <m:e>
                          <m:d>
                            <m:dPr>
                              <m:begChr m:val="{"/>
                              <m:endChr m:val="}"/>
                              <m:ctrlPr>
                                <a:rPr lang="tr-TR" i="1">
                                  <a:latin typeface="Cambria Math" panose="02040503050406030204" pitchFamily="18" charset="0"/>
                                </a:rPr>
                              </m:ctrlPr>
                            </m:dPr>
                            <m:e>
                              <m:f>
                                <m:fPr>
                                  <m:ctrlPr>
                                    <a:rPr lang="tr-TR" i="1">
                                      <a:latin typeface="Cambria Math" panose="02040503050406030204" pitchFamily="18" charset="0"/>
                                    </a:rPr>
                                  </m:ctrlPr>
                                </m:fPr>
                                <m:num>
                                  <m:r>
                                    <a:rPr lang="tr-TR" i="1">
                                      <a:latin typeface="Cambria Math"/>
                                    </a:rPr>
                                    <m:t>1</m:t>
                                  </m:r>
                                </m:num>
                                <m:den>
                                  <m:r>
                                    <a:rPr lang="tr-TR" i="1">
                                      <a:latin typeface="Cambria Math"/>
                                    </a:rPr>
                                    <m:t>𝑛</m:t>
                                  </m:r>
                                </m:den>
                              </m:f>
                              <m:nary>
                                <m:naryPr>
                                  <m:chr m:val="∑"/>
                                  <m:ctrlPr>
                                    <a:rPr lang="tr-TR" i="1">
                                      <a:latin typeface="Cambria Math" panose="02040503050406030204" pitchFamily="18" charset="0"/>
                                    </a:rPr>
                                  </m:ctrlPr>
                                </m:naryPr>
                                <m:sub>
                                  <m:r>
                                    <m:rPr>
                                      <m:brk m:alnAt="23"/>
                                    </m:rPr>
                                    <a:rPr lang="tr-TR" i="1">
                                      <a:latin typeface="Cambria Math"/>
                                    </a:rPr>
                                    <m:t>𝑖</m:t>
                                  </m:r>
                                  <m:r>
                                    <a:rPr lang="tr-TR" i="1">
                                      <a:latin typeface="Cambria Math"/>
                                    </a:rPr>
                                    <m:t>=1</m:t>
                                  </m:r>
                                </m:sub>
                                <m:sup>
                                  <m:r>
                                    <a:rPr lang="tr-TR" i="1">
                                      <a:latin typeface="Cambria Math"/>
                                    </a:rPr>
                                    <m:t>𝑛</m:t>
                                  </m:r>
                                </m:sup>
                                <m:e>
                                  <m:r>
                                    <a:rPr lang="tr-TR">
                                      <a:latin typeface="Cambria Math"/>
                                    </a:rPr>
                                    <m:t>𝑣</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a:latin typeface="Cambria Math"/>
                                            </a:rPr>
                                            <m:t>𝑎</m:t>
                                          </m:r>
                                        </m:e>
                                        <m:sub>
                                          <m:r>
                                            <m:rPr>
                                              <m:sty m:val="p"/>
                                            </m:rPr>
                                            <a:rPr lang="tr-TR">
                                              <a:latin typeface="Cambria Math"/>
                                            </a:rPr>
                                            <m:t>i</m:t>
                                          </m:r>
                                        </m:sub>
                                      </m:sSub>
                                      <m:r>
                                        <a:rPr lang="tr-TR">
                                          <a:latin typeface="Cambria Math"/>
                                        </a:rPr>
                                        <m:t>,</m:t>
                                      </m:r>
                                      <m:sSub>
                                        <m:sSubPr>
                                          <m:ctrlPr>
                                            <a:rPr lang="tr-TR" i="1">
                                              <a:latin typeface="Cambria Math" panose="02040503050406030204" pitchFamily="18" charset="0"/>
                                            </a:rPr>
                                          </m:ctrlPr>
                                        </m:sSubPr>
                                        <m:e>
                                          <m:r>
                                            <a:rPr lang="tr-TR">
                                              <a:latin typeface="Cambria Math"/>
                                            </a:rPr>
                                            <m:t>𝑠</m:t>
                                          </m:r>
                                        </m:e>
                                        <m:sub>
                                          <m:r>
                                            <m:rPr>
                                              <m:sty m:val="p"/>
                                            </m:rPr>
                                            <a:rPr lang="tr-TR">
                                              <a:latin typeface="Cambria Math"/>
                                            </a:rPr>
                                            <m:t>j</m:t>
                                          </m:r>
                                        </m:sub>
                                      </m:sSub>
                                    </m:e>
                                  </m:d>
                                </m:e>
                              </m:nary>
                            </m:e>
                          </m:d>
                          <m:r>
                            <m:rPr>
                              <m:nor/>
                            </m:rPr>
                            <a:rPr lang="tr-TR" dirty="0"/>
                            <m:t> </m:t>
                          </m:r>
                        </m:e>
                      </m:func>
                    </m:oMath>
                  </m:oMathPara>
                </a14:m>
                <a:endParaRPr lang="tr-TR" dirty="0"/>
              </a:p>
            </p:txBody>
          </p:sp>
        </mc:Choice>
        <mc:Fallback xmlns="">
          <p:sp>
            <p:nvSpPr>
              <p:cNvPr id="3" name="TextBox 2"/>
              <p:cNvSpPr txBox="1">
                <a:spLocks noRot="1" noChangeAspect="1" noMove="1" noResize="1" noEditPoints="1" noAdjustHandles="1" noChangeArrowheads="1" noChangeShapeType="1" noTextEdit="1"/>
              </p:cNvSpPr>
              <p:nvPr/>
            </p:nvSpPr>
            <p:spPr>
              <a:xfrm>
                <a:off x="2843808" y="2996952"/>
                <a:ext cx="2592288" cy="848566"/>
              </a:xfrm>
              <a:prstGeom prst="rect">
                <a:avLst/>
              </a:prstGeom>
              <a:blipFill rotWithShape="1">
                <a:blip r:embed="rId2"/>
                <a:stretch>
                  <a:fillRect/>
                </a:stretch>
              </a:blipFill>
            </p:spPr>
            <p:txBody>
              <a:bodyPr/>
              <a:lstStyle/>
              <a:p>
                <a:r>
                  <a:rPr lang="tr-TR">
                    <a:noFill/>
                  </a:rPr>
                  <a:t> </a:t>
                </a:r>
              </a:p>
            </p:txBody>
          </p:sp>
        </mc:Fallback>
      </mc:AlternateContent>
      <p:sp>
        <p:nvSpPr>
          <p:cNvPr id="12" name="Oval 11"/>
          <p:cNvSpPr/>
          <p:nvPr/>
        </p:nvSpPr>
        <p:spPr>
          <a:xfrm>
            <a:off x="6804248" y="5157192"/>
            <a:ext cx="1296144" cy="576064"/>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cxnSp>
        <p:nvCxnSpPr>
          <p:cNvPr id="13" name="Straight Arrow Connector 12"/>
          <p:cNvCxnSpPr/>
          <p:nvPr/>
        </p:nvCxnSpPr>
        <p:spPr>
          <a:xfrm flipV="1">
            <a:off x="6084032" y="5647556"/>
            <a:ext cx="880718" cy="47709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4" name="TextBox 13"/>
          <p:cNvSpPr txBox="1"/>
          <p:nvPr/>
        </p:nvSpPr>
        <p:spPr>
          <a:xfrm>
            <a:off x="4883102" y="6107815"/>
            <a:ext cx="1227708" cy="369332"/>
          </a:xfrm>
          <a:prstGeom prst="rect">
            <a:avLst/>
          </a:prstGeom>
          <a:noFill/>
        </p:spPr>
        <p:txBody>
          <a:bodyPr wrap="none" rtlCol="0">
            <a:spAutoFit/>
          </a:bodyPr>
          <a:lstStyle/>
          <a:p>
            <a:r>
              <a:rPr lang="tr-TR" dirty="0"/>
              <a:t>Maksimum</a:t>
            </a:r>
          </a:p>
        </p:txBody>
      </p:sp>
      <p:graphicFrame>
        <p:nvGraphicFramePr>
          <p:cNvPr id="15" name="Table 14"/>
          <p:cNvGraphicFramePr>
            <a:graphicFrameLocks noGrp="1"/>
          </p:cNvGraphicFramePr>
          <p:nvPr/>
        </p:nvGraphicFramePr>
        <p:xfrm>
          <a:off x="1187624" y="4013800"/>
          <a:ext cx="6942400" cy="1854200"/>
        </p:xfrm>
        <a:graphic>
          <a:graphicData uri="http://schemas.openxmlformats.org/drawingml/2006/table">
            <a:tbl>
              <a:tblPr firstRow="1" bandRow="1">
                <a:tableStyleId>{5940675A-B579-460E-94D1-54222C63F5DA}</a:tableStyleId>
              </a:tblPr>
              <a:tblGrid>
                <a:gridCol w="1579078">
                  <a:extLst>
                    <a:ext uri="{9D8B030D-6E8A-4147-A177-3AD203B41FA5}">
                      <a16:colId xmlns:a16="http://schemas.microsoft.com/office/drawing/2014/main" val="20000"/>
                    </a:ext>
                  </a:extLst>
                </a:gridCol>
                <a:gridCol w="1197882">
                  <a:extLst>
                    <a:ext uri="{9D8B030D-6E8A-4147-A177-3AD203B41FA5}">
                      <a16:colId xmlns:a16="http://schemas.microsoft.com/office/drawing/2014/main" val="20001"/>
                    </a:ext>
                  </a:extLst>
                </a:gridCol>
                <a:gridCol w="1388480">
                  <a:extLst>
                    <a:ext uri="{9D8B030D-6E8A-4147-A177-3AD203B41FA5}">
                      <a16:colId xmlns:a16="http://schemas.microsoft.com/office/drawing/2014/main" val="20002"/>
                    </a:ext>
                  </a:extLst>
                </a:gridCol>
                <a:gridCol w="1388480">
                  <a:extLst>
                    <a:ext uri="{9D8B030D-6E8A-4147-A177-3AD203B41FA5}">
                      <a16:colId xmlns:a16="http://schemas.microsoft.com/office/drawing/2014/main" val="20003"/>
                    </a:ext>
                  </a:extLst>
                </a:gridCol>
                <a:gridCol w="1388480">
                  <a:extLst>
                    <a:ext uri="{9D8B030D-6E8A-4147-A177-3AD203B41FA5}">
                      <a16:colId xmlns:a16="http://schemas.microsoft.com/office/drawing/2014/main" val="20004"/>
                    </a:ext>
                  </a:extLst>
                </a:gridCol>
              </a:tblGrid>
              <a:tr h="37084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fontAlgn="b"/>
                      <a:r>
                        <a:rPr lang="tr-TR" sz="1600" b="0" i="0" u="none" strike="noStrike" dirty="0">
                          <a:solidFill>
                            <a:srgbClr val="000000"/>
                          </a:solidFill>
                          <a:effectLst/>
                          <a:latin typeface="Book Antiqua" pitchFamily="18" charset="0"/>
                        </a:rPr>
                        <a:t>Ortalama</a:t>
                      </a:r>
                    </a:p>
                  </a:txBody>
                  <a:tcPr/>
                </a:tc>
                <a:extLst>
                  <a:ext uri="{0D108BD9-81ED-4DB2-BD59-A6C34878D82A}">
                    <a16:rowId xmlns:a16="http://schemas.microsoft.com/office/drawing/2014/main" val="10000"/>
                  </a:ext>
                </a:extLst>
              </a:tr>
              <a:tr h="370840">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a:solidFill>
                            <a:srgbClr val="000000"/>
                          </a:solidFill>
                          <a:effectLst/>
                          <a:latin typeface="Book Antiqua" pitchFamily="18" charset="0"/>
                        </a:rPr>
                        <a:t>Yüksek</a:t>
                      </a:r>
                    </a:p>
                  </a:txBody>
                  <a:tcPr marL="9525" marR="9525" marT="9525" marB="0" anchor="b"/>
                </a:tc>
                <a:tc vMerge="1">
                  <a:txBody>
                    <a:bodyPr/>
                    <a:lstStyle/>
                    <a:p>
                      <a:pPr algn="l" fontAlgn="b"/>
                      <a:endParaRPr lang="tr-TR" sz="1100" b="0" i="0" u="none" strike="noStrike" dirty="0">
                        <a:solidFill>
                          <a:srgbClr val="000000"/>
                        </a:solidFill>
                        <a:effectLst/>
                        <a:latin typeface="Arial"/>
                      </a:endParaRPr>
                    </a:p>
                  </a:txBody>
                  <a:tcPr marL="9525" marR="9525" marT="9525" marB="0" anchor="b"/>
                </a:tc>
                <a:extLst>
                  <a:ext uri="{0D108BD9-81ED-4DB2-BD59-A6C34878D82A}">
                    <a16:rowId xmlns:a16="http://schemas.microsoft.com/office/drawing/2014/main" val="10001"/>
                  </a:ext>
                </a:extLst>
              </a:tr>
              <a:tr h="370840">
                <a:tc>
                  <a:txBody>
                    <a:bodyPr/>
                    <a:lstStyle/>
                    <a:p>
                      <a:pPr algn="ctr" fontAlgn="b"/>
                      <a:r>
                        <a:rPr lang="tr-TR" sz="1600" b="0" i="0" u="none" strike="noStrike">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358 TL</a:t>
                      </a:r>
                    </a:p>
                  </a:txBody>
                  <a:tcPr marL="9525" marR="9525" marT="9525" marB="0" anchor="b"/>
                </a:tc>
                <a:extLst>
                  <a:ext uri="{0D108BD9-81ED-4DB2-BD59-A6C34878D82A}">
                    <a16:rowId xmlns:a16="http://schemas.microsoft.com/office/drawing/2014/main" val="10002"/>
                  </a:ext>
                </a:extLst>
              </a:tr>
              <a:tr h="370840">
                <a:tc>
                  <a:txBody>
                    <a:bodyPr/>
                    <a:lstStyle/>
                    <a:p>
                      <a:pPr algn="ctr" fontAlgn="b"/>
                      <a:r>
                        <a:rPr lang="tr-TR" sz="1600" b="0" i="0" u="none" strike="noStrike">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390 TL</a:t>
                      </a:r>
                    </a:p>
                  </a:txBody>
                  <a:tcPr marL="9525" marR="9525" marT="9525" marB="0" anchor="b"/>
                </a:tc>
                <a:extLst>
                  <a:ext uri="{0D108BD9-81ED-4DB2-BD59-A6C34878D82A}">
                    <a16:rowId xmlns:a16="http://schemas.microsoft.com/office/drawing/2014/main" val="10003"/>
                  </a:ext>
                </a:extLst>
              </a:tr>
              <a:tr h="37084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341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6"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8"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9"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35</a:t>
            </a:fld>
            <a:endParaRPr lang="tr-TR" sz="1600" b="1">
              <a:solidFill>
                <a:schemeClr val="tx1"/>
              </a:solidFill>
            </a:endParaRPr>
          </a:p>
        </p:txBody>
      </p:sp>
      <p:sp>
        <p:nvSpPr>
          <p:cNvPr id="20"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1458945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- 5</a:t>
            </a:r>
            <a:endParaRPr lang="en-US" sz="24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457200" y="1340768"/>
                <a:ext cx="8229600" cy="2520279"/>
              </a:xfrm>
            </p:spPr>
            <p:txBody>
              <a:bodyPr>
                <a:normAutofit/>
              </a:bodyPr>
              <a:lstStyle/>
              <a:p>
                <a:pPr marL="0" indent="0">
                  <a:buNone/>
                </a:pPr>
                <a:r>
                  <a:rPr lang="tr-TR" sz="2000" i="1" dirty="0">
                    <a:latin typeface="Book Antiqua" pitchFamily="18" charset="0"/>
                  </a:rPr>
                  <a:t>5. Savage Pişmanlık Kriteri (The Minimax Criterion)</a:t>
                </a:r>
              </a:p>
              <a:p>
                <a:pPr>
                  <a:lnSpc>
                    <a:spcPct val="80000"/>
                  </a:lnSpc>
                  <a:buFontTx/>
                  <a:buNone/>
                </a:pPr>
                <a:r>
                  <a:rPr lang="en-US" sz="2000" dirty="0">
                    <a:latin typeface="Book Antiqua" pitchFamily="18" charset="0"/>
                  </a:rPr>
                  <a:t>Savage </a:t>
                </a:r>
                <a:r>
                  <a:rPr lang="tr-TR" sz="2000" dirty="0">
                    <a:latin typeface="Book Antiqua" pitchFamily="18" charset="0"/>
                  </a:rPr>
                  <a:t>pişmanlık (fırsat kaybı) matrisi </a:t>
                </a:r>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a:rPr>
                          <m:t>𝑟</m:t>
                        </m:r>
                      </m:e>
                      <m:sub>
                        <m:r>
                          <a:rPr lang="tr-TR" sz="2000" b="0" i="1" smtClean="0">
                            <a:latin typeface="Cambria Math"/>
                          </a:rPr>
                          <m:t>𝑖𝑗</m:t>
                        </m:r>
                      </m:sub>
                    </m:sSub>
                    <m:r>
                      <a:rPr lang="tr-TR" sz="2000" b="0" i="0" smtClean="0">
                        <a:latin typeface="Cambria Math"/>
                      </a:rPr>
                      <m:t>=</m:t>
                    </m:r>
                    <m:r>
                      <a:rPr lang="tr-TR" sz="2000" b="0" i="1" smtClean="0">
                        <a:latin typeface="Cambria Math"/>
                      </a:rPr>
                      <m:t>𝑟</m:t>
                    </m:r>
                    <m:d>
                      <m:dPr>
                        <m:ctrlPr>
                          <a:rPr lang="tr-TR" sz="2000" b="0" i="1" smtClean="0">
                            <a:latin typeface="Cambria Math" panose="02040503050406030204" pitchFamily="18" charset="0"/>
                          </a:rPr>
                        </m:ctrlPr>
                      </m:dPr>
                      <m:e>
                        <m:sSub>
                          <m:sSubPr>
                            <m:ctrlPr>
                              <a:rPr lang="tr-TR" sz="2000" b="0" i="1" smtClean="0">
                                <a:latin typeface="Cambria Math" panose="02040503050406030204" pitchFamily="18" charset="0"/>
                              </a:rPr>
                            </m:ctrlPr>
                          </m:sSubPr>
                          <m:e>
                            <m:r>
                              <a:rPr lang="tr-TR" sz="2000" b="0" i="1" smtClean="0">
                                <a:latin typeface="Cambria Math"/>
                              </a:rPr>
                              <m:t>𝑎</m:t>
                            </m:r>
                          </m:e>
                          <m:sub>
                            <m:r>
                              <a:rPr lang="tr-TR" sz="2000" b="0" i="1" smtClean="0">
                                <a:latin typeface="Cambria Math"/>
                              </a:rPr>
                              <m:t>𝑖</m:t>
                            </m:r>
                          </m:sub>
                        </m:sSub>
                        <m:r>
                          <a:rPr lang="tr-TR" sz="2000" b="0" i="1" smtClean="0">
                            <a:latin typeface="Cambria Math"/>
                          </a:rPr>
                          <m:t>,</m:t>
                        </m:r>
                        <m:sSub>
                          <m:sSubPr>
                            <m:ctrlPr>
                              <a:rPr lang="tr-TR" sz="2000" b="0" i="1" smtClean="0">
                                <a:latin typeface="Cambria Math" panose="02040503050406030204" pitchFamily="18" charset="0"/>
                              </a:rPr>
                            </m:ctrlPr>
                          </m:sSubPr>
                          <m:e>
                            <m:r>
                              <a:rPr lang="tr-TR" sz="2000" b="0" i="1" smtClean="0">
                                <a:latin typeface="Cambria Math"/>
                              </a:rPr>
                              <m:t>𝑠</m:t>
                            </m:r>
                          </m:e>
                          <m:sub>
                            <m:r>
                              <a:rPr lang="tr-TR" sz="2000" b="0" i="1" smtClean="0">
                                <a:latin typeface="Cambria Math"/>
                              </a:rPr>
                              <m:t>𝑗</m:t>
                            </m:r>
                          </m:sub>
                        </m:sSub>
                      </m:e>
                    </m:d>
                  </m:oMath>
                </a14:m>
                <a:r>
                  <a:rPr lang="tr-TR" sz="2000" dirty="0">
                    <a:latin typeface="Book Antiqua" pitchFamily="18" charset="0"/>
                  </a:rPr>
                  <a:t> şöyle tanımlamıştır. </a:t>
                </a:r>
              </a:p>
              <a:p>
                <a:pPr>
                  <a:lnSpc>
                    <a:spcPct val="80000"/>
                  </a:lnSpc>
                </a:pPr>
                <a:r>
                  <a:rPr lang="tr-TR" sz="2000" i="1" dirty="0">
                    <a:latin typeface="Book Antiqua" pitchFamily="18" charset="0"/>
                  </a:rPr>
                  <a:t>j</a:t>
                </a:r>
                <a:r>
                  <a:rPr lang="en-US" sz="2000" i="1" dirty="0">
                    <a:latin typeface="Book Antiqua" pitchFamily="18" charset="0"/>
                  </a:rPr>
                  <a:t> </a:t>
                </a:r>
                <a:r>
                  <a:rPr lang="tr-TR" sz="2000" i="1" dirty="0">
                    <a:latin typeface="Book Antiqua" pitchFamily="18" charset="0"/>
                  </a:rPr>
                  <a:t>olayı göz önüne alındığında </a:t>
                </a:r>
                <a:r>
                  <a:rPr lang="en-US" sz="2000" i="1" dirty="0">
                    <a:latin typeface="Book Antiqua" pitchFamily="18" charset="0"/>
                  </a:rPr>
                  <a:t>en </a:t>
                </a:r>
                <a:r>
                  <a:rPr lang="tr-TR" sz="2000" i="1" dirty="0">
                    <a:latin typeface="Book Antiqua" pitchFamily="18" charset="0"/>
                  </a:rPr>
                  <a:t>iyi</a:t>
                </a:r>
                <a:r>
                  <a:rPr lang="en-US" sz="2000" i="1" dirty="0">
                    <a:latin typeface="Book Antiqua" pitchFamily="18" charset="0"/>
                  </a:rPr>
                  <a:t> </a:t>
                </a:r>
                <a:r>
                  <a:rPr lang="tr-TR" sz="2000" i="1" dirty="0">
                    <a:latin typeface="Book Antiqua" pitchFamily="18" charset="0"/>
                  </a:rPr>
                  <a:t>değeri veren davranış biçimi ile</a:t>
                </a:r>
                <a:r>
                  <a:rPr lang="en-US" sz="2000" i="1" dirty="0">
                    <a:latin typeface="Book Antiqua" pitchFamily="18" charset="0"/>
                  </a:rPr>
                  <a:t> </a:t>
                </a:r>
                <a:endParaRPr lang="tr-TR" sz="2000" i="1" dirty="0">
                  <a:latin typeface="Book Antiqua" pitchFamily="18" charset="0"/>
                </a:endParaRPr>
              </a:p>
              <a:p>
                <a:pPr>
                  <a:lnSpc>
                    <a:spcPct val="80000"/>
                  </a:lnSpc>
                </a:pPr>
                <a:r>
                  <a:rPr lang="tr-TR" sz="2000" i="1" dirty="0">
                    <a:latin typeface="Book Antiqua" pitchFamily="18" charset="0"/>
                  </a:rPr>
                  <a:t>j</a:t>
                </a:r>
                <a:r>
                  <a:rPr lang="en-US" sz="2000" i="1" dirty="0">
                    <a:latin typeface="Book Antiqua" pitchFamily="18" charset="0"/>
                  </a:rPr>
                  <a:t> </a:t>
                </a:r>
                <a:r>
                  <a:rPr lang="tr-TR" sz="2000" i="1" dirty="0">
                    <a:latin typeface="Book Antiqua" pitchFamily="18" charset="0"/>
                  </a:rPr>
                  <a:t>olayı göz önüne alındığında i davranış biçimi arasındaki farkları oluşturur.</a:t>
                </a:r>
                <a:r>
                  <a:rPr lang="en-US" sz="2000" i="1" dirty="0">
                    <a:latin typeface="Book Antiqua" pitchFamily="18" charset="0"/>
                  </a:rPr>
                  <a:t> </a:t>
                </a:r>
              </a:p>
              <a:p>
                <a:pPr>
                  <a:lnSpc>
                    <a:spcPct val="80000"/>
                  </a:lnSpc>
                  <a:buFontTx/>
                  <a:buNone/>
                </a:pPr>
                <a:r>
                  <a:rPr lang="tr-TR" sz="2000" dirty="0">
                    <a:latin typeface="Book Antiqua" pitchFamily="18" charset="0"/>
                  </a:rPr>
                  <a:t>Minimaks kriterinin uygulanması ile, en küçük azami pişmanlığı veren davranış biçimi seçilir.</a:t>
                </a:r>
                <a:endParaRPr lang="en-US" sz="2000"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457200" y="1340768"/>
                <a:ext cx="8229600" cy="2520279"/>
              </a:xfrm>
              <a:blipFill rotWithShape="1">
                <a:blip r:embed="rId2"/>
                <a:stretch>
                  <a:fillRect l="-741" t="-1211" r="-889"/>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2123727" y="4293096"/>
                <a:ext cx="4599849" cy="9766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i="1">
                              <a:latin typeface="Cambria Math"/>
                            </a:rPr>
                            <m:t>𝑟</m:t>
                          </m:r>
                        </m:e>
                        <m:sub>
                          <m:r>
                            <a:rPr lang="tr-TR" i="1">
                              <a:latin typeface="Cambria Math"/>
                            </a:rPr>
                            <m:t>𝑖𝑗</m:t>
                          </m:r>
                        </m:sub>
                      </m:sSub>
                      <m:r>
                        <a:rPr lang="tr-TR" b="0" i="1" smtClean="0">
                          <a:latin typeface="Cambria Math"/>
                        </a:rPr>
                        <m:t>=</m:t>
                      </m:r>
                      <m:d>
                        <m:dPr>
                          <m:begChr m:val="{"/>
                          <m:endChr m:val=""/>
                          <m:ctrlPr>
                            <a:rPr lang="tr-TR" b="0" i="1" smtClean="0">
                              <a:latin typeface="Cambria Math" panose="02040503050406030204" pitchFamily="18" charset="0"/>
                            </a:rPr>
                          </m:ctrlPr>
                        </m:dPr>
                        <m:e>
                          <m:m>
                            <m:mPr>
                              <m:mcs>
                                <m:mc>
                                  <m:mcPr>
                                    <m:count m:val="1"/>
                                    <m:mcJc m:val="center"/>
                                  </m:mcPr>
                                </m:mc>
                              </m:mcs>
                              <m:ctrlPr>
                                <a:rPr lang="tr-TR" b="0" i="1" smtClean="0">
                                  <a:latin typeface="Cambria Math" panose="02040503050406030204" pitchFamily="18" charset="0"/>
                                </a:rPr>
                              </m:ctrlPr>
                            </m:mPr>
                            <m:mr>
                              <m:e>
                                <m:func>
                                  <m:funcPr>
                                    <m:ctrlPr>
                                      <a:rPr lang="tr-TR" b="0" i="1" smtClean="0">
                                        <a:latin typeface="Cambria Math" panose="02040503050406030204" pitchFamily="18" charset="0"/>
                                      </a:rPr>
                                    </m:ctrlPr>
                                  </m:funcPr>
                                  <m:fName>
                                    <m:limLow>
                                      <m:limLowPr>
                                        <m:ctrlPr>
                                          <a:rPr lang="tr-TR" b="0" i="1" smtClean="0">
                                            <a:latin typeface="Cambria Math" panose="02040503050406030204" pitchFamily="18" charset="0"/>
                                          </a:rPr>
                                        </m:ctrlPr>
                                      </m:limLowPr>
                                      <m:e>
                                        <m:r>
                                          <m:rPr>
                                            <m:sty m:val="p"/>
                                            <m:brk m:alnAt="7"/>
                                          </m:rPr>
                                          <a:rPr lang="tr-TR" b="0" i="0" smtClean="0">
                                            <a:latin typeface="Cambria Math"/>
                                          </a:rPr>
                                          <m:t>m</m:t>
                                        </m:r>
                                        <m:r>
                                          <m:rPr>
                                            <m:sty m:val="p"/>
                                          </m:rPr>
                                          <a:rPr lang="tr-TR" b="0" i="0" smtClean="0">
                                            <a:latin typeface="Cambria Math"/>
                                          </a:rPr>
                                          <m:t>ax</m:t>
                                        </m:r>
                                      </m:e>
                                      <m:lim>
                                        <m:sSub>
                                          <m:sSubPr>
                                            <m:ctrlPr>
                                              <a:rPr lang="tr-TR" b="0" i="1" smtClean="0">
                                                <a:latin typeface="Cambria Math" panose="02040503050406030204" pitchFamily="18" charset="0"/>
                                              </a:rPr>
                                            </m:ctrlPr>
                                          </m:sSubPr>
                                          <m:e>
                                            <m:r>
                                              <a:rPr lang="tr-TR" b="0" i="1" smtClean="0">
                                                <a:latin typeface="Cambria Math"/>
                                              </a:rPr>
                                              <m:t>𝑎</m:t>
                                            </m:r>
                                          </m:e>
                                          <m:sub>
                                            <m:r>
                                              <a:rPr lang="tr-TR" b="0" i="1" smtClean="0">
                                                <a:latin typeface="Cambria Math"/>
                                              </a:rPr>
                                              <m:t>𝑘</m:t>
                                            </m:r>
                                          </m:sub>
                                        </m:sSub>
                                      </m:lim>
                                    </m:limLow>
                                  </m:fName>
                                  <m:e>
                                    <m:d>
                                      <m:dPr>
                                        <m:begChr m:val="{"/>
                                        <m:endChr m:val="}"/>
                                        <m:ctrlPr>
                                          <a:rPr lang="tr-TR" i="1">
                                            <a:latin typeface="Cambria Math" panose="02040503050406030204" pitchFamily="18" charset="0"/>
                                          </a:rPr>
                                        </m:ctrlPr>
                                      </m:dPr>
                                      <m:e>
                                        <m:r>
                                          <a:rPr lang="tr-TR" i="1">
                                            <a:latin typeface="Cambria Math"/>
                                          </a:rPr>
                                          <m:t>𝑣</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a:rPr>
                                                  <m:t>𝑎</m:t>
                                                </m:r>
                                              </m:e>
                                              <m:sub>
                                                <m:r>
                                                  <a:rPr lang="tr-TR" i="1">
                                                    <a:latin typeface="Cambria Math"/>
                                                  </a:rPr>
                                                  <m:t>𝑖</m:t>
                                                </m:r>
                                              </m:sub>
                                            </m:sSub>
                                            <m:r>
                                              <a:rPr lang="tr-TR" i="1">
                                                <a:latin typeface="Cambria Math"/>
                                              </a:rPr>
                                              <m:t>,</m:t>
                                            </m:r>
                                            <m:sSub>
                                              <m:sSubPr>
                                                <m:ctrlPr>
                                                  <a:rPr lang="tr-TR" i="1">
                                                    <a:latin typeface="Cambria Math" panose="02040503050406030204" pitchFamily="18" charset="0"/>
                                                  </a:rPr>
                                                </m:ctrlPr>
                                              </m:sSubPr>
                                              <m:e>
                                                <m:r>
                                                  <a:rPr lang="tr-TR" i="1">
                                                    <a:latin typeface="Cambria Math"/>
                                                  </a:rPr>
                                                  <m:t>𝑠</m:t>
                                                </m:r>
                                              </m:e>
                                              <m:sub>
                                                <m:r>
                                                  <a:rPr lang="tr-TR" i="1">
                                                    <a:latin typeface="Cambria Math"/>
                                                  </a:rPr>
                                                  <m:t>𝑗</m:t>
                                                </m:r>
                                              </m:sub>
                                            </m:sSub>
                                          </m:e>
                                        </m:d>
                                      </m:e>
                                    </m:d>
                                  </m:e>
                                </m:func>
                                <m:r>
                                  <m:rPr>
                                    <m:brk m:alnAt="7"/>
                                  </m:rPr>
                                  <a:rPr lang="tr-TR" b="0" i="1" smtClean="0">
                                    <a:latin typeface="Cambria Math"/>
                                  </a:rPr>
                                  <m:t>−</m:t>
                                </m:r>
                                <m:r>
                                  <a:rPr lang="tr-TR" b="0" i="1" smtClean="0">
                                    <a:latin typeface="Cambria Math"/>
                                  </a:rPr>
                                  <m:t>𝑣</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a:rPr>
                                          <m:t>𝑎</m:t>
                                        </m:r>
                                      </m:e>
                                      <m:sub>
                                        <m:r>
                                          <a:rPr lang="tr-TR" i="1">
                                            <a:latin typeface="Cambria Math"/>
                                          </a:rPr>
                                          <m:t>𝑖</m:t>
                                        </m:r>
                                      </m:sub>
                                    </m:sSub>
                                    <m:r>
                                      <a:rPr lang="tr-TR" i="1">
                                        <a:latin typeface="Cambria Math"/>
                                      </a:rPr>
                                      <m:t>,</m:t>
                                    </m:r>
                                    <m:sSub>
                                      <m:sSubPr>
                                        <m:ctrlPr>
                                          <a:rPr lang="tr-TR" i="1">
                                            <a:latin typeface="Cambria Math" panose="02040503050406030204" pitchFamily="18" charset="0"/>
                                          </a:rPr>
                                        </m:ctrlPr>
                                      </m:sSubPr>
                                      <m:e>
                                        <m:r>
                                          <a:rPr lang="tr-TR" i="1">
                                            <a:latin typeface="Cambria Math"/>
                                          </a:rPr>
                                          <m:t>𝑠</m:t>
                                        </m:r>
                                      </m:e>
                                      <m:sub>
                                        <m:r>
                                          <a:rPr lang="tr-TR" i="1">
                                            <a:latin typeface="Cambria Math"/>
                                          </a:rPr>
                                          <m:t>𝑗</m:t>
                                        </m:r>
                                      </m:sub>
                                    </m:sSub>
                                  </m:e>
                                </m:d>
                                <m:r>
                                  <a:rPr lang="tr-TR" b="0" i="1" smtClean="0">
                                    <a:latin typeface="Cambria Math"/>
                                  </a:rPr>
                                  <m:t>, </m:t>
                                </m:r>
                                <m:r>
                                  <a:rPr lang="tr-TR" b="0" i="1" smtClean="0">
                                    <a:latin typeface="Cambria Math"/>
                                  </a:rPr>
                                  <m:t>𝑣</m:t>
                                </m:r>
                                <m:r>
                                  <a:rPr lang="tr-TR" b="0" i="1" smtClean="0">
                                    <a:latin typeface="Cambria Math"/>
                                  </a:rPr>
                                  <m:t> </m:t>
                                </m:r>
                                <m:r>
                                  <a:rPr lang="tr-TR" b="0" i="1" smtClean="0">
                                    <a:latin typeface="Cambria Math"/>
                                  </a:rPr>
                                  <m:t>𝑘𝑎𝑧𝑎𝑛</m:t>
                                </m:r>
                                <m:r>
                                  <a:rPr lang="tr-TR" b="0" i="1" smtClean="0">
                                    <a:latin typeface="Cambria Math"/>
                                  </a:rPr>
                                  <m:t>ç</m:t>
                                </m:r>
                                <m:r>
                                  <a:rPr lang="tr-TR" b="0" i="1" smtClean="0">
                                    <a:latin typeface="Cambria Math"/>
                                  </a:rPr>
                                  <m:t>𝑠𝑎</m:t>
                                </m:r>
                              </m:e>
                            </m:mr>
                            <m:mr>
                              <m:e>
                                <m:r>
                                  <a:rPr lang="tr-TR" i="1">
                                    <a:latin typeface="Cambria Math"/>
                                  </a:rPr>
                                  <m:t>𝑣</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a:rPr>
                                          <m:t>𝑎</m:t>
                                        </m:r>
                                      </m:e>
                                      <m:sub>
                                        <m:r>
                                          <a:rPr lang="tr-TR" i="1">
                                            <a:latin typeface="Cambria Math"/>
                                          </a:rPr>
                                          <m:t>𝑖</m:t>
                                        </m:r>
                                      </m:sub>
                                    </m:sSub>
                                    <m:r>
                                      <a:rPr lang="tr-TR" i="1">
                                        <a:latin typeface="Cambria Math"/>
                                      </a:rPr>
                                      <m:t>,</m:t>
                                    </m:r>
                                    <m:sSub>
                                      <m:sSubPr>
                                        <m:ctrlPr>
                                          <a:rPr lang="tr-TR" i="1">
                                            <a:latin typeface="Cambria Math" panose="02040503050406030204" pitchFamily="18" charset="0"/>
                                          </a:rPr>
                                        </m:ctrlPr>
                                      </m:sSubPr>
                                      <m:e>
                                        <m:r>
                                          <a:rPr lang="tr-TR" i="1">
                                            <a:latin typeface="Cambria Math"/>
                                          </a:rPr>
                                          <m:t>𝑠</m:t>
                                        </m:r>
                                      </m:e>
                                      <m:sub>
                                        <m:r>
                                          <a:rPr lang="tr-TR" i="1">
                                            <a:latin typeface="Cambria Math"/>
                                          </a:rPr>
                                          <m:t>𝑗</m:t>
                                        </m:r>
                                      </m:sub>
                                    </m:sSub>
                                  </m:e>
                                </m:d>
                                <m:r>
                                  <a:rPr lang="tr-TR" b="0" i="1" smtClean="0">
                                    <a:latin typeface="Cambria Math"/>
                                  </a:rPr>
                                  <m:t> −</m:t>
                                </m:r>
                                <m:func>
                                  <m:funcPr>
                                    <m:ctrlPr>
                                      <a:rPr lang="tr-TR" b="0" i="1" smtClean="0">
                                        <a:latin typeface="Cambria Math" panose="02040503050406030204" pitchFamily="18" charset="0"/>
                                      </a:rPr>
                                    </m:ctrlPr>
                                  </m:funcPr>
                                  <m:fName>
                                    <m:limLow>
                                      <m:limLowPr>
                                        <m:ctrlPr>
                                          <a:rPr lang="tr-TR" b="0" i="1" smtClean="0">
                                            <a:latin typeface="Cambria Math" panose="02040503050406030204" pitchFamily="18" charset="0"/>
                                          </a:rPr>
                                        </m:ctrlPr>
                                      </m:limLowPr>
                                      <m:e>
                                        <m:r>
                                          <m:rPr>
                                            <m:sty m:val="p"/>
                                          </m:rPr>
                                          <a:rPr lang="tr-TR" b="0" i="0" smtClean="0">
                                            <a:latin typeface="Cambria Math"/>
                                          </a:rPr>
                                          <m:t>min</m:t>
                                        </m:r>
                                      </m:e>
                                      <m:lim>
                                        <m:sSub>
                                          <m:sSubPr>
                                            <m:ctrlPr>
                                              <a:rPr lang="tr-TR" b="0" i="1" smtClean="0">
                                                <a:latin typeface="Cambria Math" panose="02040503050406030204" pitchFamily="18" charset="0"/>
                                              </a:rPr>
                                            </m:ctrlPr>
                                          </m:sSubPr>
                                          <m:e>
                                            <m:r>
                                              <a:rPr lang="tr-TR" b="0" i="1" smtClean="0">
                                                <a:latin typeface="Cambria Math"/>
                                              </a:rPr>
                                              <m:t>𝑎</m:t>
                                            </m:r>
                                          </m:e>
                                          <m:sub>
                                            <m:r>
                                              <a:rPr lang="tr-TR" b="0" i="1" smtClean="0">
                                                <a:latin typeface="Cambria Math"/>
                                              </a:rPr>
                                              <m:t>𝑘</m:t>
                                            </m:r>
                                          </m:sub>
                                        </m:sSub>
                                      </m:lim>
                                    </m:limLow>
                                  </m:fName>
                                  <m:e>
                                    <m:d>
                                      <m:dPr>
                                        <m:begChr m:val="{"/>
                                        <m:endChr m:val="}"/>
                                        <m:ctrlPr>
                                          <a:rPr lang="tr-TR" i="1">
                                            <a:latin typeface="Cambria Math" panose="02040503050406030204" pitchFamily="18" charset="0"/>
                                          </a:rPr>
                                        </m:ctrlPr>
                                      </m:dPr>
                                      <m:e>
                                        <m:r>
                                          <a:rPr lang="tr-TR" i="1">
                                            <a:latin typeface="Cambria Math"/>
                                          </a:rPr>
                                          <m:t>𝑣</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a:rPr>
                                                  <m:t>𝑎</m:t>
                                                </m:r>
                                              </m:e>
                                              <m:sub>
                                                <m:r>
                                                  <a:rPr lang="tr-TR" i="1">
                                                    <a:latin typeface="Cambria Math"/>
                                                  </a:rPr>
                                                  <m:t>𝑖</m:t>
                                                </m:r>
                                              </m:sub>
                                            </m:sSub>
                                            <m:r>
                                              <a:rPr lang="tr-TR" i="1">
                                                <a:latin typeface="Cambria Math"/>
                                              </a:rPr>
                                              <m:t>,</m:t>
                                            </m:r>
                                            <m:sSub>
                                              <m:sSubPr>
                                                <m:ctrlPr>
                                                  <a:rPr lang="tr-TR" i="1">
                                                    <a:latin typeface="Cambria Math" panose="02040503050406030204" pitchFamily="18" charset="0"/>
                                                  </a:rPr>
                                                </m:ctrlPr>
                                              </m:sSubPr>
                                              <m:e>
                                                <m:r>
                                                  <a:rPr lang="tr-TR" i="1">
                                                    <a:latin typeface="Cambria Math"/>
                                                  </a:rPr>
                                                  <m:t>𝑠</m:t>
                                                </m:r>
                                              </m:e>
                                              <m:sub>
                                                <m:r>
                                                  <a:rPr lang="tr-TR" i="1">
                                                    <a:latin typeface="Cambria Math"/>
                                                  </a:rPr>
                                                  <m:t>𝑗</m:t>
                                                </m:r>
                                              </m:sub>
                                            </m:sSub>
                                          </m:e>
                                        </m:d>
                                      </m:e>
                                    </m:d>
                                  </m:e>
                                </m:func>
                                <m:r>
                                  <a:rPr lang="tr-TR" i="1">
                                    <a:latin typeface="Cambria Math"/>
                                  </a:rPr>
                                  <m:t>, </m:t>
                                </m:r>
                                <m:r>
                                  <a:rPr lang="tr-TR" i="1">
                                    <a:latin typeface="Cambria Math"/>
                                  </a:rPr>
                                  <m:t>𝑣</m:t>
                                </m:r>
                                <m:r>
                                  <a:rPr lang="tr-TR" i="1">
                                    <a:latin typeface="Cambria Math"/>
                                  </a:rPr>
                                  <m:t> </m:t>
                                </m:r>
                                <m:r>
                                  <a:rPr lang="tr-TR" i="1">
                                    <a:latin typeface="Cambria Math"/>
                                  </a:rPr>
                                  <m:t>𝑘𝑎𝑦𝚤𝑝𝑠𝑎</m:t>
                                </m:r>
                              </m:e>
                            </m:mr>
                          </m:m>
                        </m:e>
                      </m:d>
                    </m:oMath>
                  </m:oMathPara>
                </a14:m>
                <a:endParaRPr lang="tr-TR" dirty="0"/>
              </a:p>
            </p:txBody>
          </p:sp>
        </mc:Choice>
        <mc:Fallback xmlns="">
          <p:sp>
            <p:nvSpPr>
              <p:cNvPr id="2" name="Rectangle 1"/>
              <p:cNvSpPr>
                <a:spLocks noRot="1" noChangeAspect="1" noMove="1" noResize="1" noEditPoints="1" noAdjustHandles="1" noChangeArrowheads="1" noChangeShapeType="1" noTextEdit="1"/>
              </p:cNvSpPr>
              <p:nvPr/>
            </p:nvSpPr>
            <p:spPr>
              <a:xfrm>
                <a:off x="2123727" y="4293096"/>
                <a:ext cx="4599849" cy="976614"/>
              </a:xfrm>
              <a:prstGeom prst="rect">
                <a:avLst/>
              </a:prstGeom>
              <a:blipFill rotWithShape="1">
                <a:blip r:embed="rId3"/>
                <a:stretch>
                  <a:fillRect/>
                </a:stretch>
              </a:blipFill>
            </p:spPr>
            <p:txBody>
              <a:bodyPr/>
              <a:lstStyle/>
              <a:p>
                <a:r>
                  <a:rPr lang="tr-TR">
                    <a:noFill/>
                  </a:rPr>
                  <a:t> </a:t>
                </a:r>
              </a:p>
            </p:txBody>
          </p:sp>
        </mc:Fallback>
      </mc:AlternateContent>
      <p:sp>
        <p:nvSpPr>
          <p:cNvPr id="10"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1"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2"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36</a:t>
            </a:fld>
            <a:endParaRPr lang="tr-TR" sz="1600" b="1">
              <a:solidFill>
                <a:schemeClr val="tx1"/>
              </a:solidFill>
            </a:endParaRPr>
          </a:p>
        </p:txBody>
      </p:sp>
      <p:sp>
        <p:nvSpPr>
          <p:cNvPr id="14"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10024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- 6</a:t>
            </a:r>
            <a:endParaRPr lang="en-US" sz="2400" dirty="0">
              <a:latin typeface="Book Antiqua" pitchFamily="18" charset="0"/>
            </a:endParaRPr>
          </a:p>
        </p:txBody>
      </p:sp>
      <p:sp>
        <p:nvSpPr>
          <p:cNvPr id="6147" name="Rectangle 3"/>
          <p:cNvSpPr>
            <a:spLocks noGrp="1" noChangeArrowheads="1"/>
          </p:cNvSpPr>
          <p:nvPr>
            <p:ph type="body" idx="1"/>
          </p:nvPr>
        </p:nvSpPr>
        <p:spPr>
          <a:xfrm>
            <a:off x="457200" y="1340769"/>
            <a:ext cx="8229600" cy="648071"/>
          </a:xfrm>
        </p:spPr>
        <p:txBody>
          <a:bodyPr>
            <a:normAutofit/>
          </a:bodyPr>
          <a:lstStyle/>
          <a:p>
            <a:pPr marL="0" indent="0">
              <a:buNone/>
            </a:pPr>
            <a:r>
              <a:rPr lang="tr-TR" sz="2000" i="1" dirty="0">
                <a:latin typeface="Book Antiqua" pitchFamily="18" charset="0"/>
              </a:rPr>
              <a:t>Savage Pişmanlık Kriteri (The Minimax Criterion)</a:t>
            </a:r>
          </a:p>
          <a:p>
            <a:pPr marL="0" indent="0">
              <a:buNone/>
            </a:pPr>
            <a:endParaRPr lang="tr-TR" sz="2000" i="1" dirty="0">
              <a:latin typeface="Book Antiqua" pitchFamily="18" charset="0"/>
            </a:endParaRPr>
          </a:p>
        </p:txBody>
      </p:sp>
      <p:graphicFrame>
        <p:nvGraphicFramePr>
          <p:cNvPr id="2" name="Table 1"/>
          <p:cNvGraphicFramePr>
            <a:graphicFrameLocks noGrp="1"/>
          </p:cNvGraphicFramePr>
          <p:nvPr/>
        </p:nvGraphicFramePr>
        <p:xfrm>
          <a:off x="1259632" y="1988840"/>
          <a:ext cx="5553920" cy="1854200"/>
        </p:xfrm>
        <a:graphic>
          <a:graphicData uri="http://schemas.openxmlformats.org/drawingml/2006/table">
            <a:tbl>
              <a:tblPr firstRow="1" bandRow="1">
                <a:tableStyleId>{5940675A-B579-460E-94D1-54222C63F5DA}</a:tableStyleId>
              </a:tblPr>
              <a:tblGrid>
                <a:gridCol w="1579078">
                  <a:extLst>
                    <a:ext uri="{9D8B030D-6E8A-4147-A177-3AD203B41FA5}">
                      <a16:colId xmlns:a16="http://schemas.microsoft.com/office/drawing/2014/main" val="20000"/>
                    </a:ext>
                  </a:extLst>
                </a:gridCol>
                <a:gridCol w="1197882">
                  <a:extLst>
                    <a:ext uri="{9D8B030D-6E8A-4147-A177-3AD203B41FA5}">
                      <a16:colId xmlns:a16="http://schemas.microsoft.com/office/drawing/2014/main" val="20001"/>
                    </a:ext>
                  </a:extLst>
                </a:gridCol>
                <a:gridCol w="1388480">
                  <a:extLst>
                    <a:ext uri="{9D8B030D-6E8A-4147-A177-3AD203B41FA5}">
                      <a16:colId xmlns:a16="http://schemas.microsoft.com/office/drawing/2014/main" val="20002"/>
                    </a:ext>
                  </a:extLst>
                </a:gridCol>
                <a:gridCol w="1388480">
                  <a:extLst>
                    <a:ext uri="{9D8B030D-6E8A-4147-A177-3AD203B41FA5}">
                      <a16:colId xmlns:a16="http://schemas.microsoft.com/office/drawing/2014/main" val="20003"/>
                    </a:ext>
                  </a:extLst>
                </a:gridCol>
              </a:tblGrid>
              <a:tr h="37084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Doğal Durum- Olay  (Talep Seviyesi)</a:t>
                      </a: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10000"/>
                  </a:ext>
                </a:extLst>
              </a:tr>
              <a:tr h="370840">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a:solidFill>
                            <a:srgbClr val="000000"/>
                          </a:solidFill>
                          <a:effectLst/>
                          <a:latin typeface="Book Antiqua" pitchFamily="18" charset="0"/>
                        </a:rPr>
                        <a:t>Yüksek</a:t>
                      </a:r>
                    </a:p>
                  </a:txBody>
                  <a:tcPr marL="9525" marR="9525" marT="9525" marB="0" anchor="b"/>
                </a:tc>
                <a:extLst>
                  <a:ext uri="{0D108BD9-81ED-4DB2-BD59-A6C34878D82A}">
                    <a16:rowId xmlns:a16="http://schemas.microsoft.com/office/drawing/2014/main" val="10001"/>
                  </a:ext>
                </a:extLst>
              </a:tr>
              <a:tr h="370840">
                <a:tc>
                  <a:txBody>
                    <a:bodyPr/>
                    <a:lstStyle/>
                    <a:p>
                      <a:pPr algn="ctr" fontAlgn="b"/>
                      <a:r>
                        <a:rPr lang="tr-TR" sz="1600" b="0" i="0" u="none" strike="noStrike">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extLst>
                  <a:ext uri="{0D108BD9-81ED-4DB2-BD59-A6C34878D82A}">
                    <a16:rowId xmlns:a16="http://schemas.microsoft.com/office/drawing/2014/main" val="10002"/>
                  </a:ext>
                </a:extLst>
              </a:tr>
              <a:tr h="370840">
                <a:tc>
                  <a:txBody>
                    <a:bodyPr/>
                    <a:lstStyle/>
                    <a:p>
                      <a:pPr algn="ctr" fontAlgn="b"/>
                      <a:r>
                        <a:rPr lang="tr-TR" sz="1600" b="0" i="0" u="none" strike="noStrike">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extLst>
                  <a:ext uri="{0D108BD9-81ED-4DB2-BD59-A6C34878D82A}">
                    <a16:rowId xmlns:a16="http://schemas.microsoft.com/office/drawing/2014/main" val="10003"/>
                  </a:ext>
                </a:extLst>
              </a:tr>
              <a:tr h="37084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12" name="Table 11"/>
          <p:cNvGraphicFramePr>
            <a:graphicFrameLocks noGrp="1"/>
          </p:cNvGraphicFramePr>
          <p:nvPr/>
        </p:nvGraphicFramePr>
        <p:xfrm>
          <a:off x="1331640" y="4149080"/>
          <a:ext cx="6408711" cy="1854200"/>
        </p:xfrm>
        <a:graphic>
          <a:graphicData uri="http://schemas.openxmlformats.org/drawingml/2006/table">
            <a:tbl>
              <a:tblPr firstRow="1" bandRow="1">
                <a:tableStyleId>{5940675A-B579-460E-94D1-54222C63F5DA}</a:tableStyleId>
              </a:tblPr>
              <a:tblGrid>
                <a:gridCol w="1457688">
                  <a:extLst>
                    <a:ext uri="{9D8B030D-6E8A-4147-A177-3AD203B41FA5}">
                      <a16:colId xmlns:a16="http://schemas.microsoft.com/office/drawing/2014/main" val="20000"/>
                    </a:ext>
                  </a:extLst>
                </a:gridCol>
                <a:gridCol w="1105797">
                  <a:extLst>
                    <a:ext uri="{9D8B030D-6E8A-4147-A177-3AD203B41FA5}">
                      <a16:colId xmlns:a16="http://schemas.microsoft.com/office/drawing/2014/main" val="20001"/>
                    </a:ext>
                  </a:extLst>
                </a:gridCol>
                <a:gridCol w="1281742">
                  <a:extLst>
                    <a:ext uri="{9D8B030D-6E8A-4147-A177-3AD203B41FA5}">
                      <a16:colId xmlns:a16="http://schemas.microsoft.com/office/drawing/2014/main" val="20002"/>
                    </a:ext>
                  </a:extLst>
                </a:gridCol>
                <a:gridCol w="1281742">
                  <a:extLst>
                    <a:ext uri="{9D8B030D-6E8A-4147-A177-3AD203B41FA5}">
                      <a16:colId xmlns:a16="http://schemas.microsoft.com/office/drawing/2014/main" val="20003"/>
                    </a:ext>
                  </a:extLst>
                </a:gridCol>
                <a:gridCol w="1281742">
                  <a:extLst>
                    <a:ext uri="{9D8B030D-6E8A-4147-A177-3AD203B41FA5}">
                      <a16:colId xmlns:a16="http://schemas.microsoft.com/office/drawing/2014/main" val="20004"/>
                    </a:ext>
                  </a:extLst>
                </a:gridCol>
              </a:tblGrid>
              <a:tr h="37084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a:r>
                        <a:rPr lang="tr-TR" sz="1600" dirty="0">
                          <a:latin typeface="Book Antiqua" pitchFamily="18" charset="0"/>
                        </a:rPr>
                        <a:t>Maksimum</a:t>
                      </a:r>
                      <a:r>
                        <a:rPr lang="tr-TR" sz="1600" baseline="0" dirty="0">
                          <a:latin typeface="Book Antiqua" pitchFamily="18" charset="0"/>
                        </a:rPr>
                        <a:t> Pişmanlık</a:t>
                      </a:r>
                      <a:endParaRPr lang="tr-TR" sz="1600" dirty="0">
                        <a:latin typeface="Book Antiqua" pitchFamily="18" charset="0"/>
                      </a:endParaRPr>
                    </a:p>
                  </a:txBody>
                  <a:tcPr/>
                </a:tc>
                <a:extLst>
                  <a:ext uri="{0D108BD9-81ED-4DB2-BD59-A6C34878D82A}">
                    <a16:rowId xmlns:a16="http://schemas.microsoft.com/office/drawing/2014/main" val="10000"/>
                  </a:ext>
                </a:extLst>
              </a:tr>
              <a:tr h="370840">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Yüksek</a:t>
                      </a:r>
                    </a:p>
                  </a:txBody>
                  <a:tcPr marL="9525" marR="9525" marT="9525" marB="0" anchor="b"/>
                </a:tc>
                <a:tc vMerge="1">
                  <a:txBody>
                    <a:bodyPr/>
                    <a:lstStyle/>
                    <a:p>
                      <a:pPr algn="ctr" fontAlgn="b"/>
                      <a:endParaRPr lang="tr-TR" sz="1600" b="0" i="0" u="none" strike="noStrike" dirty="0">
                        <a:solidFill>
                          <a:srgbClr val="000000"/>
                        </a:solidFill>
                        <a:effectLst/>
                        <a:latin typeface="Book Antiqua" pitchFamily="18" charset="0"/>
                      </a:endParaRPr>
                    </a:p>
                  </a:txBody>
                  <a:tcPr marL="9525" marR="9525" marT="9525" marB="0" anchor="b"/>
                </a:tc>
                <a:extLst>
                  <a:ext uri="{0D108BD9-81ED-4DB2-BD59-A6C34878D82A}">
                    <a16:rowId xmlns:a16="http://schemas.microsoft.com/office/drawing/2014/main" val="10001"/>
                  </a:ext>
                </a:extLst>
              </a:tr>
              <a:tr h="370840">
                <a:tc>
                  <a:txBody>
                    <a:bodyPr/>
                    <a:lstStyle/>
                    <a:p>
                      <a:pPr algn="ctr" fontAlgn="b"/>
                      <a:r>
                        <a:rPr lang="tr-TR" sz="1600" b="0" i="0" u="none" strike="noStrike">
                          <a:solidFill>
                            <a:srgbClr val="000000"/>
                          </a:solidFill>
                          <a:effectLst/>
                          <a:latin typeface="Book Antiqua" pitchFamily="18" charset="0"/>
                        </a:rPr>
                        <a:t>GL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40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100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100 TL</a:t>
                      </a:r>
                    </a:p>
                  </a:txBody>
                  <a:tcPr marL="9525" marR="9525" marT="9525" marB="0" anchor="b"/>
                </a:tc>
                <a:extLst>
                  <a:ext uri="{0D108BD9-81ED-4DB2-BD59-A6C34878D82A}">
                    <a16:rowId xmlns:a16="http://schemas.microsoft.com/office/drawing/2014/main" val="10002"/>
                  </a:ext>
                </a:extLst>
              </a:tr>
              <a:tr h="370840">
                <a:tc>
                  <a:txBody>
                    <a:bodyPr/>
                    <a:lstStyle/>
                    <a:p>
                      <a:pPr algn="ctr" fontAlgn="b"/>
                      <a:r>
                        <a:rPr lang="tr-TR" sz="1600" b="0" i="0" u="none" strike="noStrike">
                          <a:solidFill>
                            <a:srgbClr val="000000"/>
                          </a:solidFill>
                          <a:effectLst/>
                          <a:latin typeface="Book Antiqua" pitchFamily="18" charset="0"/>
                        </a:rPr>
                        <a:t>SA</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35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35 TL</a:t>
                      </a:r>
                    </a:p>
                  </a:txBody>
                  <a:tcPr marL="9525" marR="9525" marT="9525" marB="0" anchor="b"/>
                </a:tc>
                <a:extLst>
                  <a:ext uri="{0D108BD9-81ED-4DB2-BD59-A6C34878D82A}">
                    <a16:rowId xmlns:a16="http://schemas.microsoft.com/office/drawing/2014/main" val="10003"/>
                  </a:ext>
                </a:extLst>
              </a:tr>
              <a:tr h="37084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40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150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3" name="Oval 12"/>
          <p:cNvSpPr/>
          <p:nvPr/>
        </p:nvSpPr>
        <p:spPr>
          <a:xfrm>
            <a:off x="6444208" y="5301208"/>
            <a:ext cx="1296144" cy="43204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8" name="TextBox 17"/>
          <p:cNvSpPr txBox="1"/>
          <p:nvPr/>
        </p:nvSpPr>
        <p:spPr>
          <a:xfrm>
            <a:off x="7773364" y="5373216"/>
            <a:ext cx="1001684" cy="369332"/>
          </a:xfrm>
          <a:prstGeom prst="rect">
            <a:avLst/>
          </a:prstGeom>
          <a:noFill/>
        </p:spPr>
        <p:txBody>
          <a:bodyPr wrap="none" rtlCol="0">
            <a:spAutoFit/>
          </a:bodyPr>
          <a:lstStyle/>
          <a:p>
            <a:r>
              <a:rPr lang="tr-TR" dirty="0">
                <a:solidFill>
                  <a:srgbClr val="FF0000"/>
                </a:solidFill>
              </a:rPr>
              <a:t>Minimax</a:t>
            </a:r>
          </a:p>
        </p:txBody>
      </p:sp>
      <p:sp>
        <p:nvSpPr>
          <p:cNvPr id="1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37</a:t>
            </a:fld>
            <a:endParaRPr lang="tr-TR" sz="1600" b="1">
              <a:solidFill>
                <a:schemeClr val="tx1"/>
              </a:solidFill>
            </a:endParaRPr>
          </a:p>
        </p:txBody>
      </p:sp>
      <p:sp>
        <p:nvSpPr>
          <p:cNvPr id="19"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614655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- 7 </a:t>
            </a:r>
            <a:endParaRPr lang="en-US" sz="24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457200" y="1340769"/>
                <a:ext cx="8229600" cy="4608511"/>
              </a:xfrm>
            </p:spPr>
            <p:txBody>
              <a:bodyPr>
                <a:normAutofit/>
              </a:bodyPr>
              <a:lstStyle/>
              <a:p>
                <a:pPr marL="0" indent="0">
                  <a:buNone/>
                </a:pPr>
                <a:r>
                  <a:rPr lang="tr-TR" sz="2000" i="1" dirty="0">
                    <a:latin typeface="Book Antiqua" pitchFamily="18" charset="0"/>
                  </a:rPr>
                  <a:t>6. Hurwicz Kriteri (Criterion of Realism)</a:t>
                </a:r>
              </a:p>
              <a:p>
                <a:pPr marL="0" indent="0">
                  <a:buNone/>
                </a:pPr>
                <a:r>
                  <a:rPr lang="tr-TR" sz="2000" dirty="0">
                    <a:latin typeface="Book Antiqua" pitchFamily="18" charset="0"/>
                  </a:rPr>
                  <a:t>Kriter en iyimserden en kötümsere karar verme davranışları aralığını yansıtacak şekilde tasarlanmıştır. Bir </a:t>
                </a:r>
                <a14:m>
                  <m:oMath xmlns:m="http://schemas.openxmlformats.org/officeDocument/2006/math">
                    <m:r>
                      <a:rPr lang="tr-TR" sz="2000" i="1" smtClean="0">
                        <a:latin typeface="Cambria Math"/>
                        <a:ea typeface="Cambria Math"/>
                      </a:rPr>
                      <m:t>𝛼</m:t>
                    </m:r>
                  </m:oMath>
                </a14:m>
                <a:r>
                  <a:rPr lang="tr-TR" sz="2000" dirty="0">
                    <a:latin typeface="Book Antiqua" pitchFamily="18" charset="0"/>
                  </a:rPr>
                  <a:t> iyimserlik indeksi ile minimax uygulanmasıdır. </a:t>
                </a:r>
                <a14:m>
                  <m:oMath xmlns:m="http://schemas.openxmlformats.org/officeDocument/2006/math">
                    <m:r>
                      <a:rPr lang="tr-TR" sz="2000">
                        <a:latin typeface="Cambria Math"/>
                      </a:rPr>
                      <m:t>0≤</m:t>
                    </m:r>
                    <m:r>
                      <a:rPr lang="tr-TR" sz="2000">
                        <a:latin typeface="Cambria Math"/>
                      </a:rPr>
                      <m:t>𝛼</m:t>
                    </m:r>
                    <m:r>
                      <a:rPr lang="tr-TR" sz="2000">
                        <a:latin typeface="Cambria Math"/>
                      </a:rPr>
                      <m:t>≤1 </m:t>
                    </m:r>
                    <m:r>
                      <m:rPr>
                        <m:sty m:val="p"/>
                      </m:rPr>
                      <a:rPr lang="tr-TR" sz="2000" i="0">
                        <a:latin typeface="Cambria Math"/>
                      </a:rPr>
                      <m:t>olmak</m:t>
                    </m:r>
                    <m:r>
                      <a:rPr lang="tr-TR" sz="2000" i="0">
                        <a:latin typeface="Cambria Math"/>
                      </a:rPr>
                      <m:t> ü</m:t>
                    </m:r>
                    <m:r>
                      <m:rPr>
                        <m:sty m:val="p"/>
                      </m:rPr>
                      <a:rPr lang="tr-TR" sz="2000" i="0">
                        <a:latin typeface="Cambria Math"/>
                      </a:rPr>
                      <m:t>zere</m:t>
                    </m:r>
                    <m:r>
                      <a:rPr lang="tr-TR" sz="2000" b="0" i="0" smtClean="0">
                        <a:latin typeface="Cambria Math"/>
                      </a:rPr>
                      <m:t>   </m:t>
                    </m:r>
                    <m:r>
                      <a:rPr lang="tr-TR" sz="2000">
                        <a:latin typeface="Cambria Math"/>
                      </a:rPr>
                      <m:t>𝑣</m:t>
                    </m:r>
                    <m:d>
                      <m:dPr>
                        <m:ctrlPr>
                          <a:rPr lang="tr-TR" sz="2000" i="1">
                            <a:latin typeface="Cambria Math" panose="02040503050406030204" pitchFamily="18" charset="0"/>
                          </a:rPr>
                        </m:ctrlPr>
                      </m:dPr>
                      <m:e>
                        <m:sSub>
                          <m:sSubPr>
                            <m:ctrlPr>
                              <a:rPr lang="tr-TR" sz="2000" i="1">
                                <a:latin typeface="Cambria Math" panose="02040503050406030204" pitchFamily="18" charset="0"/>
                              </a:rPr>
                            </m:ctrlPr>
                          </m:sSubPr>
                          <m:e>
                            <m:r>
                              <a:rPr lang="tr-TR" sz="2000">
                                <a:latin typeface="Cambria Math"/>
                              </a:rPr>
                              <m:t>𝑎</m:t>
                            </m:r>
                          </m:e>
                          <m:sub>
                            <m:r>
                              <a:rPr lang="tr-TR" sz="2000">
                                <a:latin typeface="Cambria Math"/>
                              </a:rPr>
                              <m:t>𝑖</m:t>
                            </m:r>
                          </m:sub>
                        </m:sSub>
                        <m:r>
                          <a:rPr lang="tr-TR" sz="2000">
                            <a:latin typeface="Cambria Math"/>
                          </a:rPr>
                          <m:t>,</m:t>
                        </m:r>
                        <m:sSub>
                          <m:sSubPr>
                            <m:ctrlPr>
                              <a:rPr lang="tr-TR" sz="2000" i="1">
                                <a:latin typeface="Cambria Math" panose="02040503050406030204" pitchFamily="18" charset="0"/>
                              </a:rPr>
                            </m:ctrlPr>
                          </m:sSubPr>
                          <m:e>
                            <m:r>
                              <a:rPr lang="tr-TR" sz="2000">
                                <a:latin typeface="Cambria Math"/>
                              </a:rPr>
                              <m:t>𝑠</m:t>
                            </m:r>
                          </m:e>
                          <m:sub>
                            <m:r>
                              <a:rPr lang="tr-TR" sz="2000">
                                <a:latin typeface="Cambria Math"/>
                              </a:rPr>
                              <m:t>𝑗</m:t>
                            </m:r>
                          </m:sub>
                        </m:sSub>
                      </m:e>
                    </m:d>
                  </m:oMath>
                </a14:m>
                <a:r>
                  <a:rPr lang="tr-TR" sz="2000" dirty="0">
                    <a:latin typeface="Book Antiqua" pitchFamily="18" charset="0"/>
                  </a:rPr>
                  <a:t> kazançsa,</a:t>
                </a: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14:m>
                  <m:oMath xmlns:m="http://schemas.openxmlformats.org/officeDocument/2006/math">
                    <m:r>
                      <a:rPr lang="tr-TR" sz="2000" i="1">
                        <a:latin typeface="Cambria Math"/>
                        <a:ea typeface="Cambria Math"/>
                      </a:rPr>
                      <m:t>𝑣</m:t>
                    </m:r>
                    <m:d>
                      <m:dPr>
                        <m:ctrlPr>
                          <a:rPr lang="tr-TR" sz="2000" i="1">
                            <a:latin typeface="Cambria Math" panose="02040503050406030204" pitchFamily="18" charset="0"/>
                            <a:ea typeface="Cambria Math"/>
                          </a:rPr>
                        </m:ctrlPr>
                      </m:dPr>
                      <m:e>
                        <m:sSub>
                          <m:sSubPr>
                            <m:ctrlPr>
                              <a:rPr lang="tr-TR" sz="2000" i="1">
                                <a:latin typeface="Cambria Math" panose="02040503050406030204" pitchFamily="18" charset="0"/>
                                <a:ea typeface="Cambria Math"/>
                              </a:rPr>
                            </m:ctrlPr>
                          </m:sSubPr>
                          <m:e>
                            <m:r>
                              <a:rPr lang="tr-TR" sz="2000" i="1">
                                <a:latin typeface="Cambria Math"/>
                                <a:ea typeface="Cambria Math"/>
                              </a:rPr>
                              <m:t>𝑎</m:t>
                            </m:r>
                          </m:e>
                          <m:sub>
                            <m:r>
                              <a:rPr lang="tr-TR" sz="2000" i="1">
                                <a:latin typeface="Cambria Math"/>
                                <a:ea typeface="Cambria Math"/>
                              </a:rPr>
                              <m:t>𝑖</m:t>
                            </m:r>
                          </m:sub>
                        </m:sSub>
                        <m:r>
                          <a:rPr lang="tr-TR" sz="2000" i="1">
                            <a:latin typeface="Cambria Math"/>
                            <a:ea typeface="Cambria Math"/>
                          </a:rPr>
                          <m:t>,</m:t>
                        </m:r>
                        <m:sSub>
                          <m:sSubPr>
                            <m:ctrlPr>
                              <a:rPr lang="tr-TR" sz="2000" i="1">
                                <a:latin typeface="Cambria Math" panose="02040503050406030204" pitchFamily="18" charset="0"/>
                                <a:ea typeface="Cambria Math"/>
                              </a:rPr>
                            </m:ctrlPr>
                          </m:sSubPr>
                          <m:e>
                            <m:r>
                              <a:rPr lang="tr-TR" sz="2000" i="1">
                                <a:latin typeface="Cambria Math"/>
                                <a:ea typeface="Cambria Math"/>
                              </a:rPr>
                              <m:t>𝑠</m:t>
                            </m:r>
                          </m:e>
                          <m:sub>
                            <m:r>
                              <a:rPr lang="tr-TR" sz="2000" i="1">
                                <a:latin typeface="Cambria Math"/>
                                <a:ea typeface="Cambria Math"/>
                              </a:rPr>
                              <m:t>𝑗</m:t>
                            </m:r>
                          </m:sub>
                        </m:sSub>
                      </m:e>
                    </m:d>
                  </m:oMath>
                </a14:m>
                <a:r>
                  <a:rPr lang="tr-TR" sz="2000" dirty="0">
                    <a:latin typeface="Book Antiqua" pitchFamily="18" charset="0"/>
                  </a:rPr>
                  <a:t> kayıpsa,</a:t>
                </a: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14:m>
                  <m:oMath xmlns:m="http://schemas.openxmlformats.org/officeDocument/2006/math">
                    <m:r>
                      <a:rPr lang="tr-TR" sz="2000" smtClean="0">
                        <a:latin typeface="Cambria Math"/>
                      </a:rPr>
                      <m:t>𝛼</m:t>
                    </m:r>
                    <m:r>
                      <a:rPr lang="tr-TR" sz="2000" b="0" i="0" smtClean="0">
                        <a:latin typeface="Cambria Math"/>
                      </a:rPr>
                      <m:t>=</m:t>
                    </m:r>
                    <m:r>
                      <a:rPr lang="tr-TR" sz="2000">
                        <a:latin typeface="Cambria Math"/>
                      </a:rPr>
                      <m:t>1</m:t>
                    </m:r>
                  </m:oMath>
                </a14:m>
                <a:r>
                  <a:rPr lang="tr-TR" sz="2000" dirty="0">
                    <a:latin typeface="Book Antiqua" pitchFamily="18" charset="0"/>
                  </a:rPr>
                  <a:t> iyimser sonuçlar </a:t>
                </a:r>
              </a:p>
              <a:p>
                <a:pPr marL="0" indent="0">
                  <a:buNone/>
                </a:pPr>
                <a14:m>
                  <m:oMath xmlns:m="http://schemas.openxmlformats.org/officeDocument/2006/math">
                    <m:r>
                      <a:rPr lang="tr-TR" sz="2000">
                        <a:latin typeface="Cambria Math"/>
                      </a:rPr>
                      <m:t>𝛼</m:t>
                    </m:r>
                    <m:r>
                      <a:rPr lang="tr-TR" sz="2000">
                        <a:latin typeface="Cambria Math"/>
                      </a:rPr>
                      <m:t>= </m:t>
                    </m:r>
                  </m:oMath>
                </a14:m>
                <a:r>
                  <a:rPr lang="tr-TR" sz="2000" dirty="0">
                    <a:latin typeface="Book Antiqua" pitchFamily="18" charset="0"/>
                  </a:rPr>
                  <a:t>0 muhafazakar sonuçlar </a:t>
                </a:r>
              </a:p>
              <a:p>
                <a:pPr marL="0" indent="0">
                  <a:buNone/>
                </a:pPr>
                <a:endParaRPr lang="en-US" sz="2000"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457200" y="1340769"/>
                <a:ext cx="8229600" cy="4608511"/>
              </a:xfrm>
              <a:blipFill rotWithShape="1">
                <a:blip r:embed="rId2"/>
                <a:stretch>
                  <a:fillRect l="-741" t="-66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691680" y="2924944"/>
                <a:ext cx="4612225" cy="5385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tr-TR" i="1" smtClean="0">
                              <a:latin typeface="Cambria Math" panose="02040503050406030204" pitchFamily="18" charset="0"/>
                            </a:rPr>
                          </m:ctrlPr>
                        </m:funcPr>
                        <m:fName>
                          <m:limLow>
                            <m:limLowPr>
                              <m:ctrlPr>
                                <a:rPr lang="tr-TR" i="1" smtClean="0">
                                  <a:latin typeface="Cambria Math" panose="02040503050406030204" pitchFamily="18" charset="0"/>
                                </a:rPr>
                              </m:ctrlPr>
                            </m:limLowPr>
                            <m:e>
                              <m:r>
                                <m:rPr>
                                  <m:sty m:val="p"/>
                                </m:rPr>
                                <a:rPr lang="tr-TR" i="0" smtClean="0">
                                  <a:latin typeface="Cambria Math"/>
                                </a:rPr>
                                <m:t>max</m:t>
                              </m:r>
                            </m:e>
                            <m:lim>
                              <m:sSub>
                                <m:sSubPr>
                                  <m:ctrlPr>
                                    <a:rPr lang="tr-TR" i="1" smtClean="0">
                                      <a:latin typeface="Cambria Math" panose="02040503050406030204" pitchFamily="18" charset="0"/>
                                    </a:rPr>
                                  </m:ctrlPr>
                                </m:sSubPr>
                                <m:e>
                                  <m:r>
                                    <a:rPr lang="tr-TR" b="0" i="1" smtClean="0">
                                      <a:latin typeface="Cambria Math"/>
                                    </a:rPr>
                                    <m:t>𝑎</m:t>
                                  </m:r>
                                </m:e>
                                <m:sub>
                                  <m:r>
                                    <a:rPr lang="tr-TR" b="0" i="1" smtClean="0">
                                      <a:latin typeface="Cambria Math"/>
                                    </a:rPr>
                                    <m:t>𝑖</m:t>
                                  </m:r>
                                </m:sub>
                              </m:sSub>
                            </m:lim>
                          </m:limLow>
                        </m:fName>
                        <m:e>
                          <m:d>
                            <m:dPr>
                              <m:begChr m:val="{"/>
                              <m:endChr m:val="}"/>
                              <m:ctrlPr>
                                <a:rPr lang="tr-TR" i="1" smtClean="0">
                                  <a:latin typeface="Cambria Math" panose="02040503050406030204" pitchFamily="18" charset="0"/>
                                </a:rPr>
                              </m:ctrlPr>
                            </m:dPr>
                            <m:e>
                              <m:r>
                                <a:rPr lang="tr-TR" i="1" smtClean="0">
                                  <a:latin typeface="Cambria Math"/>
                                  <a:ea typeface="Cambria Math"/>
                                </a:rPr>
                                <m:t>𝛼</m:t>
                              </m:r>
                              <m:func>
                                <m:funcPr>
                                  <m:ctrlPr>
                                    <a:rPr lang="tr-TR" i="1" smtClean="0">
                                      <a:latin typeface="Cambria Math" panose="02040503050406030204" pitchFamily="18" charset="0"/>
                                      <a:ea typeface="Cambria Math"/>
                                    </a:rPr>
                                  </m:ctrlPr>
                                </m:funcPr>
                                <m:fName>
                                  <m:limLow>
                                    <m:limLowPr>
                                      <m:ctrlPr>
                                        <a:rPr lang="tr-TR" i="1" smtClean="0">
                                          <a:latin typeface="Cambria Math" panose="02040503050406030204" pitchFamily="18" charset="0"/>
                                          <a:ea typeface="Cambria Math"/>
                                        </a:rPr>
                                      </m:ctrlPr>
                                    </m:limLowPr>
                                    <m:e>
                                      <m:r>
                                        <m:rPr>
                                          <m:sty m:val="p"/>
                                        </m:rPr>
                                        <a:rPr lang="tr-TR" i="0" smtClean="0">
                                          <a:latin typeface="Cambria Math"/>
                                          <a:ea typeface="Cambria Math"/>
                                        </a:rPr>
                                        <m:t>max</m:t>
                                      </m:r>
                                    </m:e>
                                    <m:lim>
                                      <m:sSub>
                                        <m:sSubPr>
                                          <m:ctrlPr>
                                            <a:rPr lang="tr-TR" i="1" smtClean="0">
                                              <a:latin typeface="Cambria Math" panose="02040503050406030204" pitchFamily="18" charset="0"/>
                                              <a:ea typeface="Cambria Math"/>
                                            </a:rPr>
                                          </m:ctrlPr>
                                        </m:sSubPr>
                                        <m:e>
                                          <m:r>
                                            <a:rPr lang="tr-TR" b="0" i="1" smtClean="0">
                                              <a:latin typeface="Cambria Math"/>
                                              <a:ea typeface="Cambria Math"/>
                                            </a:rPr>
                                            <m:t>𝑠</m:t>
                                          </m:r>
                                        </m:e>
                                        <m:sub>
                                          <m:r>
                                            <a:rPr lang="tr-TR" b="0" i="1" smtClean="0">
                                              <a:latin typeface="Cambria Math"/>
                                              <a:ea typeface="Cambria Math"/>
                                            </a:rPr>
                                            <m:t>𝑗</m:t>
                                          </m:r>
                                        </m:sub>
                                      </m:sSub>
                                    </m:lim>
                                  </m:limLow>
                                </m:fName>
                                <m:e>
                                  <m:r>
                                    <a:rPr lang="tr-TR" b="0" i="1" smtClean="0">
                                      <a:latin typeface="Cambria Math"/>
                                      <a:ea typeface="Cambria Math"/>
                                    </a:rPr>
                                    <m:t>𝑣</m:t>
                                  </m:r>
                                  <m:d>
                                    <m:dPr>
                                      <m:ctrlPr>
                                        <a:rPr lang="tr-TR" b="0" i="1" smtClean="0">
                                          <a:latin typeface="Cambria Math" panose="02040503050406030204" pitchFamily="18" charset="0"/>
                                          <a:ea typeface="Cambria Math"/>
                                        </a:rPr>
                                      </m:ctrlPr>
                                    </m:dPr>
                                    <m:e>
                                      <m:sSub>
                                        <m:sSubPr>
                                          <m:ctrlPr>
                                            <a:rPr lang="tr-TR" b="0" i="1" smtClean="0">
                                              <a:latin typeface="Cambria Math" panose="02040503050406030204" pitchFamily="18" charset="0"/>
                                              <a:ea typeface="Cambria Math"/>
                                            </a:rPr>
                                          </m:ctrlPr>
                                        </m:sSubPr>
                                        <m:e>
                                          <m:r>
                                            <a:rPr lang="tr-TR" b="0" i="1" smtClean="0">
                                              <a:latin typeface="Cambria Math"/>
                                              <a:ea typeface="Cambria Math"/>
                                            </a:rPr>
                                            <m:t>𝑎</m:t>
                                          </m:r>
                                        </m:e>
                                        <m:sub>
                                          <m:r>
                                            <a:rPr lang="tr-TR" b="0" i="1" smtClean="0">
                                              <a:latin typeface="Cambria Math"/>
                                              <a:ea typeface="Cambria Math"/>
                                            </a:rPr>
                                            <m:t>𝑖</m:t>
                                          </m:r>
                                        </m:sub>
                                      </m:sSub>
                                      <m:r>
                                        <a:rPr lang="tr-TR" b="0" i="1" smtClean="0">
                                          <a:latin typeface="Cambria Math"/>
                                          <a:ea typeface="Cambria Math"/>
                                        </a:rPr>
                                        <m:t>,</m:t>
                                      </m:r>
                                      <m:sSub>
                                        <m:sSubPr>
                                          <m:ctrlPr>
                                            <a:rPr lang="tr-TR" b="0" i="1" smtClean="0">
                                              <a:latin typeface="Cambria Math" panose="02040503050406030204" pitchFamily="18" charset="0"/>
                                              <a:ea typeface="Cambria Math"/>
                                            </a:rPr>
                                          </m:ctrlPr>
                                        </m:sSubPr>
                                        <m:e>
                                          <m:r>
                                            <a:rPr lang="tr-TR" b="0" i="1" smtClean="0">
                                              <a:latin typeface="Cambria Math"/>
                                              <a:ea typeface="Cambria Math"/>
                                            </a:rPr>
                                            <m:t>𝑠</m:t>
                                          </m:r>
                                        </m:e>
                                        <m:sub>
                                          <m:r>
                                            <a:rPr lang="tr-TR" b="0" i="1" smtClean="0">
                                              <a:latin typeface="Cambria Math"/>
                                              <a:ea typeface="Cambria Math"/>
                                            </a:rPr>
                                            <m:t>𝑗</m:t>
                                          </m:r>
                                        </m:sub>
                                      </m:sSub>
                                    </m:e>
                                  </m:d>
                                </m:e>
                              </m:func>
                              <m:r>
                                <a:rPr lang="tr-TR" b="0" i="1" smtClean="0">
                                  <a:latin typeface="Cambria Math"/>
                                  <a:ea typeface="Cambria Math"/>
                                </a:rPr>
                                <m:t>+</m:t>
                              </m:r>
                              <m:d>
                                <m:dPr>
                                  <m:ctrlPr>
                                    <a:rPr lang="tr-TR" b="0" i="1" smtClean="0">
                                      <a:latin typeface="Cambria Math" panose="02040503050406030204" pitchFamily="18" charset="0"/>
                                      <a:ea typeface="Cambria Math"/>
                                    </a:rPr>
                                  </m:ctrlPr>
                                </m:dPr>
                                <m:e>
                                  <m:r>
                                    <a:rPr lang="tr-TR" b="0" i="1" smtClean="0">
                                      <a:latin typeface="Cambria Math"/>
                                      <a:ea typeface="Cambria Math"/>
                                    </a:rPr>
                                    <m:t>1−</m:t>
                                  </m:r>
                                  <m:r>
                                    <a:rPr lang="tr-TR" b="0" i="1" smtClean="0">
                                      <a:latin typeface="Cambria Math"/>
                                      <a:ea typeface="Cambria Math"/>
                                    </a:rPr>
                                    <m:t>𝛼</m:t>
                                  </m:r>
                                </m:e>
                              </m:d>
                              <m:func>
                                <m:funcPr>
                                  <m:ctrlPr>
                                    <a:rPr lang="tr-TR" b="0" i="1" smtClean="0">
                                      <a:latin typeface="Cambria Math" panose="02040503050406030204" pitchFamily="18" charset="0"/>
                                      <a:ea typeface="Cambria Math"/>
                                    </a:rPr>
                                  </m:ctrlPr>
                                </m:funcPr>
                                <m:fName>
                                  <m:limLow>
                                    <m:limLowPr>
                                      <m:ctrlPr>
                                        <a:rPr lang="tr-TR" b="0" i="1" smtClean="0">
                                          <a:latin typeface="Cambria Math" panose="02040503050406030204" pitchFamily="18" charset="0"/>
                                          <a:ea typeface="Cambria Math"/>
                                        </a:rPr>
                                      </m:ctrlPr>
                                    </m:limLowPr>
                                    <m:e>
                                      <m:r>
                                        <m:rPr>
                                          <m:sty m:val="p"/>
                                        </m:rPr>
                                        <a:rPr lang="tr-TR" b="0" i="0" smtClean="0">
                                          <a:latin typeface="Cambria Math"/>
                                          <a:ea typeface="Cambria Math"/>
                                        </a:rPr>
                                        <m:t>min</m:t>
                                      </m:r>
                                    </m:e>
                                    <m:lim>
                                      <m:sSub>
                                        <m:sSubPr>
                                          <m:ctrlPr>
                                            <a:rPr lang="tr-TR" i="1">
                                              <a:latin typeface="Cambria Math" panose="02040503050406030204" pitchFamily="18" charset="0"/>
                                              <a:ea typeface="Cambria Math"/>
                                            </a:rPr>
                                          </m:ctrlPr>
                                        </m:sSubPr>
                                        <m:e>
                                          <m:r>
                                            <a:rPr lang="tr-TR" i="1">
                                              <a:latin typeface="Cambria Math"/>
                                              <a:ea typeface="Cambria Math"/>
                                            </a:rPr>
                                            <m:t>𝑠</m:t>
                                          </m:r>
                                        </m:e>
                                        <m:sub>
                                          <m:r>
                                            <a:rPr lang="tr-TR" i="1">
                                              <a:latin typeface="Cambria Math"/>
                                              <a:ea typeface="Cambria Math"/>
                                            </a:rPr>
                                            <m:t>𝑗</m:t>
                                          </m:r>
                                        </m:sub>
                                      </m:sSub>
                                    </m:lim>
                                  </m:limLow>
                                </m:fName>
                                <m:e>
                                  <m:r>
                                    <a:rPr lang="tr-TR" i="1">
                                      <a:latin typeface="Cambria Math"/>
                                      <a:ea typeface="Cambria Math"/>
                                    </a:rPr>
                                    <m:t>𝑣</m:t>
                                  </m:r>
                                  <m:d>
                                    <m:dPr>
                                      <m:ctrlPr>
                                        <a:rPr lang="tr-TR" i="1">
                                          <a:latin typeface="Cambria Math" panose="02040503050406030204" pitchFamily="18" charset="0"/>
                                          <a:ea typeface="Cambria Math"/>
                                        </a:rPr>
                                      </m:ctrlPr>
                                    </m:dPr>
                                    <m:e>
                                      <m:sSub>
                                        <m:sSubPr>
                                          <m:ctrlPr>
                                            <a:rPr lang="tr-TR" i="1">
                                              <a:latin typeface="Cambria Math" panose="02040503050406030204" pitchFamily="18" charset="0"/>
                                              <a:ea typeface="Cambria Math"/>
                                            </a:rPr>
                                          </m:ctrlPr>
                                        </m:sSubPr>
                                        <m:e>
                                          <m:r>
                                            <a:rPr lang="tr-TR" i="1">
                                              <a:latin typeface="Cambria Math"/>
                                              <a:ea typeface="Cambria Math"/>
                                            </a:rPr>
                                            <m:t>𝑎</m:t>
                                          </m:r>
                                        </m:e>
                                        <m:sub>
                                          <m:r>
                                            <a:rPr lang="tr-TR" i="1">
                                              <a:latin typeface="Cambria Math"/>
                                              <a:ea typeface="Cambria Math"/>
                                            </a:rPr>
                                            <m:t>𝑖</m:t>
                                          </m:r>
                                        </m:sub>
                                      </m:sSub>
                                      <m:r>
                                        <a:rPr lang="tr-TR" i="1">
                                          <a:latin typeface="Cambria Math"/>
                                          <a:ea typeface="Cambria Math"/>
                                        </a:rPr>
                                        <m:t>,</m:t>
                                      </m:r>
                                      <m:sSub>
                                        <m:sSubPr>
                                          <m:ctrlPr>
                                            <a:rPr lang="tr-TR" i="1">
                                              <a:latin typeface="Cambria Math" panose="02040503050406030204" pitchFamily="18" charset="0"/>
                                              <a:ea typeface="Cambria Math"/>
                                            </a:rPr>
                                          </m:ctrlPr>
                                        </m:sSubPr>
                                        <m:e>
                                          <m:r>
                                            <a:rPr lang="tr-TR" i="1">
                                              <a:latin typeface="Cambria Math"/>
                                              <a:ea typeface="Cambria Math"/>
                                            </a:rPr>
                                            <m:t>𝑠</m:t>
                                          </m:r>
                                        </m:e>
                                        <m:sub>
                                          <m:r>
                                            <a:rPr lang="tr-TR" i="1">
                                              <a:latin typeface="Cambria Math"/>
                                              <a:ea typeface="Cambria Math"/>
                                            </a:rPr>
                                            <m:t>𝑗</m:t>
                                          </m:r>
                                        </m:sub>
                                      </m:sSub>
                                    </m:e>
                                  </m:d>
                                </m:e>
                              </m:func>
                            </m:e>
                          </m:d>
                        </m:e>
                      </m:func>
                    </m:oMath>
                  </m:oMathPara>
                </a14:m>
                <a:endParaRPr lang="tr-TR" dirty="0"/>
              </a:p>
            </p:txBody>
          </p:sp>
        </mc:Choice>
        <mc:Fallback xmlns="">
          <p:sp>
            <p:nvSpPr>
              <p:cNvPr id="9" name="TextBox 8"/>
              <p:cNvSpPr txBox="1">
                <a:spLocks noRot="1" noChangeAspect="1" noMove="1" noResize="1" noEditPoints="1" noAdjustHandles="1" noChangeArrowheads="1" noChangeShapeType="1" noTextEdit="1"/>
              </p:cNvSpPr>
              <p:nvPr/>
            </p:nvSpPr>
            <p:spPr>
              <a:xfrm>
                <a:off x="1691680" y="2924944"/>
                <a:ext cx="4612225" cy="538545"/>
              </a:xfrm>
              <a:prstGeom prst="rect">
                <a:avLst/>
              </a:prstGeom>
              <a:blipFill rotWithShape="1">
                <a:blip r:embed="rId3"/>
                <a:stretch>
                  <a:fillRect b="-4545"/>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1691680" y="4005064"/>
                <a:ext cx="4678525" cy="53854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tr-TR" i="1" smtClean="0">
                              <a:latin typeface="Cambria Math" panose="02040503050406030204" pitchFamily="18" charset="0"/>
                            </a:rPr>
                          </m:ctrlPr>
                        </m:funcPr>
                        <m:fName>
                          <m:limLow>
                            <m:limLowPr>
                              <m:ctrlPr>
                                <a:rPr lang="tr-TR" i="1">
                                  <a:latin typeface="Cambria Math" panose="02040503050406030204" pitchFamily="18" charset="0"/>
                                </a:rPr>
                              </m:ctrlPr>
                            </m:limLowPr>
                            <m:e>
                              <m:r>
                                <m:rPr>
                                  <m:sty m:val="p"/>
                                </m:rPr>
                                <a:rPr lang="tr-TR">
                                  <a:latin typeface="Cambria Math"/>
                                </a:rPr>
                                <m:t>m</m:t>
                              </m:r>
                              <m:r>
                                <m:rPr>
                                  <m:sty m:val="p"/>
                                </m:rPr>
                                <a:rPr lang="tr-TR" b="0" i="0" smtClean="0">
                                  <a:latin typeface="Cambria Math"/>
                                </a:rPr>
                                <m:t>in</m:t>
                              </m:r>
                            </m:e>
                            <m:lim>
                              <m:sSub>
                                <m:sSubPr>
                                  <m:ctrlPr>
                                    <a:rPr lang="tr-TR" i="1">
                                      <a:latin typeface="Cambria Math" panose="02040503050406030204" pitchFamily="18" charset="0"/>
                                    </a:rPr>
                                  </m:ctrlPr>
                                </m:sSubPr>
                                <m:e>
                                  <m:r>
                                    <a:rPr lang="tr-TR" i="1">
                                      <a:latin typeface="Cambria Math"/>
                                    </a:rPr>
                                    <m:t>𝑎</m:t>
                                  </m:r>
                                </m:e>
                                <m:sub>
                                  <m:r>
                                    <a:rPr lang="tr-TR" i="1">
                                      <a:latin typeface="Cambria Math"/>
                                    </a:rPr>
                                    <m:t>𝑖</m:t>
                                  </m:r>
                                </m:sub>
                              </m:sSub>
                            </m:lim>
                          </m:limLow>
                        </m:fName>
                        <m:e>
                          <m:d>
                            <m:dPr>
                              <m:begChr m:val="{"/>
                              <m:endChr m:val="}"/>
                              <m:ctrlPr>
                                <a:rPr lang="tr-TR" i="1">
                                  <a:latin typeface="Cambria Math" panose="02040503050406030204" pitchFamily="18" charset="0"/>
                                </a:rPr>
                              </m:ctrlPr>
                            </m:dPr>
                            <m:e>
                              <m:r>
                                <a:rPr lang="tr-TR" i="1">
                                  <a:latin typeface="Cambria Math"/>
                                  <a:ea typeface="Cambria Math"/>
                                </a:rPr>
                                <m:t>𝛼</m:t>
                              </m:r>
                              <m:func>
                                <m:funcPr>
                                  <m:ctrlPr>
                                    <a:rPr lang="tr-TR" i="1">
                                      <a:latin typeface="Cambria Math" panose="02040503050406030204" pitchFamily="18" charset="0"/>
                                      <a:ea typeface="Cambria Math"/>
                                    </a:rPr>
                                  </m:ctrlPr>
                                </m:funcPr>
                                <m:fName>
                                  <m:limLow>
                                    <m:limLowPr>
                                      <m:ctrlPr>
                                        <a:rPr lang="tr-TR" i="1">
                                          <a:latin typeface="Cambria Math" panose="02040503050406030204" pitchFamily="18" charset="0"/>
                                          <a:ea typeface="Cambria Math"/>
                                        </a:rPr>
                                      </m:ctrlPr>
                                    </m:limLowPr>
                                    <m:e>
                                      <m:r>
                                        <m:rPr>
                                          <m:sty m:val="p"/>
                                        </m:rPr>
                                        <a:rPr lang="tr-TR">
                                          <a:latin typeface="Cambria Math"/>
                                          <a:ea typeface="Cambria Math"/>
                                        </a:rPr>
                                        <m:t>m</m:t>
                                      </m:r>
                                      <m:r>
                                        <m:rPr>
                                          <m:sty m:val="p"/>
                                        </m:rPr>
                                        <a:rPr lang="tr-TR" b="0" i="0" smtClean="0">
                                          <a:latin typeface="Cambria Math"/>
                                          <a:ea typeface="Cambria Math"/>
                                        </a:rPr>
                                        <m:t>in</m:t>
                                      </m:r>
                                    </m:e>
                                    <m:lim>
                                      <m:sSub>
                                        <m:sSubPr>
                                          <m:ctrlPr>
                                            <a:rPr lang="tr-TR" i="1">
                                              <a:latin typeface="Cambria Math" panose="02040503050406030204" pitchFamily="18" charset="0"/>
                                              <a:ea typeface="Cambria Math"/>
                                            </a:rPr>
                                          </m:ctrlPr>
                                        </m:sSubPr>
                                        <m:e>
                                          <m:r>
                                            <a:rPr lang="tr-TR" i="1">
                                              <a:latin typeface="Cambria Math"/>
                                              <a:ea typeface="Cambria Math"/>
                                            </a:rPr>
                                            <m:t>𝑠</m:t>
                                          </m:r>
                                        </m:e>
                                        <m:sub>
                                          <m:r>
                                            <a:rPr lang="tr-TR" i="1">
                                              <a:latin typeface="Cambria Math"/>
                                              <a:ea typeface="Cambria Math"/>
                                            </a:rPr>
                                            <m:t>𝑗</m:t>
                                          </m:r>
                                        </m:sub>
                                      </m:sSub>
                                    </m:lim>
                                  </m:limLow>
                                </m:fName>
                                <m:e>
                                  <m:r>
                                    <a:rPr lang="tr-TR" i="1">
                                      <a:latin typeface="Cambria Math"/>
                                      <a:ea typeface="Cambria Math"/>
                                    </a:rPr>
                                    <m:t>𝑣</m:t>
                                  </m:r>
                                  <m:d>
                                    <m:dPr>
                                      <m:ctrlPr>
                                        <a:rPr lang="tr-TR" i="1">
                                          <a:latin typeface="Cambria Math" panose="02040503050406030204" pitchFamily="18" charset="0"/>
                                          <a:ea typeface="Cambria Math"/>
                                        </a:rPr>
                                      </m:ctrlPr>
                                    </m:dPr>
                                    <m:e>
                                      <m:sSub>
                                        <m:sSubPr>
                                          <m:ctrlPr>
                                            <a:rPr lang="tr-TR" i="1">
                                              <a:latin typeface="Cambria Math" panose="02040503050406030204" pitchFamily="18" charset="0"/>
                                              <a:ea typeface="Cambria Math"/>
                                            </a:rPr>
                                          </m:ctrlPr>
                                        </m:sSubPr>
                                        <m:e>
                                          <m:r>
                                            <a:rPr lang="tr-TR" i="1">
                                              <a:latin typeface="Cambria Math"/>
                                              <a:ea typeface="Cambria Math"/>
                                            </a:rPr>
                                            <m:t>𝑎</m:t>
                                          </m:r>
                                        </m:e>
                                        <m:sub>
                                          <m:r>
                                            <a:rPr lang="tr-TR" i="1">
                                              <a:latin typeface="Cambria Math"/>
                                              <a:ea typeface="Cambria Math"/>
                                            </a:rPr>
                                            <m:t>𝑖</m:t>
                                          </m:r>
                                        </m:sub>
                                      </m:sSub>
                                      <m:r>
                                        <a:rPr lang="tr-TR" i="1">
                                          <a:latin typeface="Cambria Math"/>
                                          <a:ea typeface="Cambria Math"/>
                                        </a:rPr>
                                        <m:t>,</m:t>
                                      </m:r>
                                      <m:sSub>
                                        <m:sSubPr>
                                          <m:ctrlPr>
                                            <a:rPr lang="tr-TR" i="1">
                                              <a:latin typeface="Cambria Math" panose="02040503050406030204" pitchFamily="18" charset="0"/>
                                              <a:ea typeface="Cambria Math"/>
                                            </a:rPr>
                                          </m:ctrlPr>
                                        </m:sSubPr>
                                        <m:e>
                                          <m:r>
                                            <a:rPr lang="tr-TR" i="1">
                                              <a:latin typeface="Cambria Math"/>
                                              <a:ea typeface="Cambria Math"/>
                                            </a:rPr>
                                            <m:t>𝑠</m:t>
                                          </m:r>
                                        </m:e>
                                        <m:sub>
                                          <m:r>
                                            <a:rPr lang="tr-TR" i="1">
                                              <a:latin typeface="Cambria Math"/>
                                              <a:ea typeface="Cambria Math"/>
                                            </a:rPr>
                                            <m:t>𝑗</m:t>
                                          </m:r>
                                        </m:sub>
                                      </m:sSub>
                                    </m:e>
                                  </m:d>
                                </m:e>
                              </m:func>
                              <m:r>
                                <a:rPr lang="tr-TR" i="1">
                                  <a:latin typeface="Cambria Math"/>
                                  <a:ea typeface="Cambria Math"/>
                                </a:rPr>
                                <m:t>+</m:t>
                              </m:r>
                              <m:d>
                                <m:dPr>
                                  <m:ctrlPr>
                                    <a:rPr lang="tr-TR" i="1">
                                      <a:latin typeface="Cambria Math" panose="02040503050406030204" pitchFamily="18" charset="0"/>
                                      <a:ea typeface="Cambria Math"/>
                                    </a:rPr>
                                  </m:ctrlPr>
                                </m:dPr>
                                <m:e>
                                  <m:r>
                                    <a:rPr lang="tr-TR" i="1">
                                      <a:latin typeface="Cambria Math"/>
                                      <a:ea typeface="Cambria Math"/>
                                    </a:rPr>
                                    <m:t>1−</m:t>
                                  </m:r>
                                  <m:r>
                                    <a:rPr lang="tr-TR" i="1">
                                      <a:latin typeface="Cambria Math"/>
                                      <a:ea typeface="Cambria Math"/>
                                    </a:rPr>
                                    <m:t>𝛼</m:t>
                                  </m:r>
                                </m:e>
                              </m:d>
                              <m:func>
                                <m:funcPr>
                                  <m:ctrlPr>
                                    <a:rPr lang="tr-TR" i="1">
                                      <a:latin typeface="Cambria Math" panose="02040503050406030204" pitchFamily="18" charset="0"/>
                                      <a:ea typeface="Cambria Math"/>
                                    </a:rPr>
                                  </m:ctrlPr>
                                </m:funcPr>
                                <m:fName>
                                  <m:limLow>
                                    <m:limLowPr>
                                      <m:ctrlPr>
                                        <a:rPr lang="tr-TR" i="1">
                                          <a:latin typeface="Cambria Math" panose="02040503050406030204" pitchFamily="18" charset="0"/>
                                          <a:ea typeface="Cambria Math"/>
                                        </a:rPr>
                                      </m:ctrlPr>
                                    </m:limLowPr>
                                    <m:e>
                                      <m:r>
                                        <m:rPr>
                                          <m:sty m:val="p"/>
                                        </m:rPr>
                                        <a:rPr lang="tr-TR">
                                          <a:latin typeface="Cambria Math"/>
                                          <a:ea typeface="Cambria Math"/>
                                        </a:rPr>
                                        <m:t>m</m:t>
                                      </m:r>
                                      <m:r>
                                        <a:rPr lang="tr-TR" b="0" i="1" smtClean="0">
                                          <a:latin typeface="Cambria Math"/>
                                          <a:ea typeface="Cambria Math"/>
                                        </a:rPr>
                                        <m:t>𝑎𝑥</m:t>
                                      </m:r>
                                    </m:e>
                                    <m:lim>
                                      <m:sSub>
                                        <m:sSubPr>
                                          <m:ctrlPr>
                                            <a:rPr lang="tr-TR" i="1">
                                              <a:latin typeface="Cambria Math" panose="02040503050406030204" pitchFamily="18" charset="0"/>
                                              <a:ea typeface="Cambria Math"/>
                                            </a:rPr>
                                          </m:ctrlPr>
                                        </m:sSubPr>
                                        <m:e>
                                          <m:r>
                                            <a:rPr lang="tr-TR" i="1">
                                              <a:latin typeface="Cambria Math"/>
                                              <a:ea typeface="Cambria Math"/>
                                            </a:rPr>
                                            <m:t>𝑠</m:t>
                                          </m:r>
                                        </m:e>
                                        <m:sub>
                                          <m:r>
                                            <a:rPr lang="tr-TR" i="1">
                                              <a:latin typeface="Cambria Math"/>
                                              <a:ea typeface="Cambria Math"/>
                                            </a:rPr>
                                            <m:t>𝑗</m:t>
                                          </m:r>
                                        </m:sub>
                                      </m:sSub>
                                    </m:lim>
                                  </m:limLow>
                                </m:fName>
                                <m:e>
                                  <m:r>
                                    <a:rPr lang="tr-TR" i="1">
                                      <a:latin typeface="Cambria Math"/>
                                      <a:ea typeface="Cambria Math"/>
                                    </a:rPr>
                                    <m:t>𝑣</m:t>
                                  </m:r>
                                  <m:d>
                                    <m:dPr>
                                      <m:ctrlPr>
                                        <a:rPr lang="tr-TR" i="1">
                                          <a:latin typeface="Cambria Math" panose="02040503050406030204" pitchFamily="18" charset="0"/>
                                          <a:ea typeface="Cambria Math"/>
                                        </a:rPr>
                                      </m:ctrlPr>
                                    </m:dPr>
                                    <m:e>
                                      <m:sSub>
                                        <m:sSubPr>
                                          <m:ctrlPr>
                                            <a:rPr lang="tr-TR" i="1">
                                              <a:latin typeface="Cambria Math" panose="02040503050406030204" pitchFamily="18" charset="0"/>
                                              <a:ea typeface="Cambria Math"/>
                                            </a:rPr>
                                          </m:ctrlPr>
                                        </m:sSubPr>
                                        <m:e>
                                          <m:r>
                                            <a:rPr lang="tr-TR" i="1">
                                              <a:latin typeface="Cambria Math"/>
                                              <a:ea typeface="Cambria Math"/>
                                            </a:rPr>
                                            <m:t>𝑎</m:t>
                                          </m:r>
                                        </m:e>
                                        <m:sub>
                                          <m:r>
                                            <a:rPr lang="tr-TR" i="1">
                                              <a:latin typeface="Cambria Math"/>
                                              <a:ea typeface="Cambria Math"/>
                                            </a:rPr>
                                            <m:t>𝑖</m:t>
                                          </m:r>
                                        </m:sub>
                                      </m:sSub>
                                      <m:r>
                                        <a:rPr lang="tr-TR" i="1">
                                          <a:latin typeface="Cambria Math"/>
                                          <a:ea typeface="Cambria Math"/>
                                        </a:rPr>
                                        <m:t>,</m:t>
                                      </m:r>
                                      <m:sSub>
                                        <m:sSubPr>
                                          <m:ctrlPr>
                                            <a:rPr lang="tr-TR" i="1">
                                              <a:latin typeface="Cambria Math" panose="02040503050406030204" pitchFamily="18" charset="0"/>
                                              <a:ea typeface="Cambria Math"/>
                                            </a:rPr>
                                          </m:ctrlPr>
                                        </m:sSubPr>
                                        <m:e>
                                          <m:r>
                                            <a:rPr lang="tr-TR" i="1">
                                              <a:latin typeface="Cambria Math"/>
                                              <a:ea typeface="Cambria Math"/>
                                            </a:rPr>
                                            <m:t>𝑠</m:t>
                                          </m:r>
                                        </m:e>
                                        <m:sub>
                                          <m:r>
                                            <a:rPr lang="tr-TR" i="1">
                                              <a:latin typeface="Cambria Math"/>
                                              <a:ea typeface="Cambria Math"/>
                                            </a:rPr>
                                            <m:t>𝑗</m:t>
                                          </m:r>
                                        </m:sub>
                                      </m:sSub>
                                    </m:e>
                                  </m:d>
                                </m:e>
                              </m:func>
                            </m:e>
                          </m:d>
                        </m:e>
                      </m:func>
                    </m:oMath>
                  </m:oMathPara>
                </a14:m>
                <a:endParaRPr lang="tr-TR" dirty="0"/>
              </a:p>
            </p:txBody>
          </p:sp>
        </mc:Choice>
        <mc:Fallback xmlns="">
          <p:sp>
            <p:nvSpPr>
              <p:cNvPr id="11" name="Rectangle 10"/>
              <p:cNvSpPr>
                <a:spLocks noRot="1" noChangeAspect="1" noMove="1" noResize="1" noEditPoints="1" noAdjustHandles="1" noChangeArrowheads="1" noChangeShapeType="1" noTextEdit="1"/>
              </p:cNvSpPr>
              <p:nvPr/>
            </p:nvSpPr>
            <p:spPr>
              <a:xfrm>
                <a:off x="1691680" y="4005064"/>
                <a:ext cx="4678525" cy="538545"/>
              </a:xfrm>
              <a:prstGeom prst="rect">
                <a:avLst/>
              </a:prstGeom>
              <a:blipFill rotWithShape="1">
                <a:blip r:embed="rId4"/>
                <a:stretch>
                  <a:fillRect b="-4545"/>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240572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2400" dirty="0">
                <a:latin typeface="Book Antiqua" pitchFamily="18" charset="0"/>
              </a:rPr>
              <a:t>Belirsizlik Altında Karar Verme Karar Kriterleri - 8</a:t>
            </a:r>
            <a:endParaRPr lang="en-US" sz="2400" dirty="0">
              <a:latin typeface="Book Antiqua" pitchFamily="18" charset="0"/>
            </a:endParaRPr>
          </a:p>
        </p:txBody>
      </p:sp>
      <p:sp>
        <p:nvSpPr>
          <p:cNvPr id="6147" name="Rectangle 3"/>
          <p:cNvSpPr>
            <a:spLocks noGrp="1" noChangeArrowheads="1"/>
          </p:cNvSpPr>
          <p:nvPr>
            <p:ph type="body" idx="1"/>
          </p:nvPr>
        </p:nvSpPr>
        <p:spPr>
          <a:xfrm>
            <a:off x="457200" y="1340769"/>
            <a:ext cx="8229600" cy="2736303"/>
          </a:xfrm>
        </p:spPr>
        <p:txBody>
          <a:bodyPr>
            <a:normAutofit/>
          </a:bodyPr>
          <a:lstStyle/>
          <a:p>
            <a:pPr marL="0" indent="0">
              <a:buNone/>
            </a:pPr>
            <a:r>
              <a:rPr lang="tr-TR" sz="2000" i="1" dirty="0">
                <a:latin typeface="Book Antiqua" pitchFamily="18" charset="0"/>
              </a:rPr>
              <a:t>Hurwicz Kriteri (Criterion of Realism)</a:t>
            </a:r>
          </a:p>
        </p:txBody>
      </p:sp>
      <mc:AlternateContent xmlns:mc="http://schemas.openxmlformats.org/markup-compatibility/2006" xmlns:a14="http://schemas.microsoft.com/office/drawing/2010/main">
        <mc:Choice Requires="a14">
          <p:graphicFrame>
            <p:nvGraphicFramePr>
              <p:cNvPr id="12" name="Table 11"/>
              <p:cNvGraphicFramePr>
                <a:graphicFrameLocks noGrp="1"/>
              </p:cNvGraphicFramePr>
              <p:nvPr>
                <p:extLst>
                  <p:ext uri="{D42A27DB-BD31-4B8C-83A1-F6EECF244321}">
                    <p14:modId xmlns:p14="http://schemas.microsoft.com/office/powerpoint/2010/main" val="298205024"/>
                  </p:ext>
                </p:extLst>
              </p:nvPr>
            </p:nvGraphicFramePr>
            <p:xfrm>
              <a:off x="827584" y="1844824"/>
              <a:ext cx="7560840" cy="1545016"/>
            </p:xfrm>
            <a:graphic>
              <a:graphicData uri="http://schemas.openxmlformats.org/drawingml/2006/table">
                <a:tbl>
                  <a:tblPr firstRow="1" bandRow="1">
                    <a:tableStyleId>{5940675A-B579-460E-94D1-54222C63F5DA}</a:tableStyleId>
                  </a:tblPr>
                  <a:tblGrid>
                    <a:gridCol w="1719744">
                      <a:extLst>
                        <a:ext uri="{9D8B030D-6E8A-4147-A177-3AD203B41FA5}">
                          <a16:colId xmlns:a16="http://schemas.microsoft.com/office/drawing/2014/main" val="20000"/>
                        </a:ext>
                      </a:extLst>
                    </a:gridCol>
                    <a:gridCol w="1304591">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1344150">
                      <a:extLst>
                        <a:ext uri="{9D8B030D-6E8A-4147-A177-3AD203B41FA5}">
                          <a16:colId xmlns:a16="http://schemas.microsoft.com/office/drawing/2014/main" val="20003"/>
                        </a:ext>
                      </a:extLst>
                    </a:gridCol>
                    <a:gridCol w="1680187">
                      <a:extLst>
                        <a:ext uri="{9D8B030D-6E8A-4147-A177-3AD203B41FA5}">
                          <a16:colId xmlns:a16="http://schemas.microsoft.com/office/drawing/2014/main" val="20004"/>
                        </a:ext>
                      </a:extLst>
                    </a:gridCol>
                  </a:tblGrid>
                  <a:tr h="302434">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Doğal Durum- 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a:r>
                            <a:rPr lang="tr-TR" sz="1600" dirty="0">
                              <a:latin typeface="Book Antiqua" pitchFamily="18" charset="0"/>
                            </a:rPr>
                            <a:t>Ağırlıklı Ortalama</a:t>
                          </a:r>
                        </a:p>
                      </a:txBody>
                      <a:tcPr/>
                    </a:tc>
                    <a:extLst>
                      <a:ext uri="{0D108BD9-81ED-4DB2-BD59-A6C34878D82A}">
                        <a16:rowId xmlns:a16="http://schemas.microsoft.com/office/drawing/2014/main" val="10000"/>
                      </a:ext>
                    </a:extLst>
                  </a:tr>
                  <a:tr h="302434">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Yüksek</a:t>
                          </a:r>
                        </a:p>
                      </a:txBody>
                      <a:tcPr marL="9525" marR="9525" marT="9525" marB="0" anchor="b"/>
                    </a:tc>
                    <a:tc vMerge="1">
                      <a:txBody>
                        <a:bodyPr/>
                        <a:lstStyle/>
                        <a:p>
                          <a:pPr algn="ctr" fontAlgn="b"/>
                          <a:endParaRPr lang="tr-TR" sz="1600" b="0" i="0" u="none" strike="noStrike" dirty="0">
                            <a:solidFill>
                              <a:srgbClr val="000000"/>
                            </a:solidFill>
                            <a:effectLst/>
                            <a:latin typeface="Book Antiqua" pitchFamily="18" charset="0"/>
                          </a:endParaRPr>
                        </a:p>
                      </a:txBody>
                      <a:tcPr marL="9525" marR="9525" marT="9525" marB="0" anchor="b"/>
                    </a:tc>
                    <a:extLst>
                      <a:ext uri="{0D108BD9-81ED-4DB2-BD59-A6C34878D82A}">
                        <a16:rowId xmlns:a16="http://schemas.microsoft.com/office/drawing/2014/main" val="10001"/>
                      </a:ext>
                    </a:extLst>
                  </a:tr>
                  <a:tr h="302434">
                    <a:tc>
                      <a:txBody>
                        <a:bodyPr/>
                        <a:lstStyle/>
                        <a:p>
                          <a:pPr algn="ctr" fontAlgn="b"/>
                          <a:r>
                            <a:rPr lang="tr-TR" sz="1600" b="0" i="0" u="none" strike="noStrike" dirty="0">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625</a:t>
                          </a:r>
                          <a14:m>
                            <m:oMath xmlns:m="http://schemas.openxmlformats.org/officeDocument/2006/math">
                              <m:r>
                                <a:rPr lang="tr-TR" sz="1600" b="0" i="1" u="none" strike="noStrike" smtClean="0">
                                  <a:solidFill>
                                    <a:srgbClr val="000000"/>
                                  </a:solidFill>
                                  <a:effectLst/>
                                  <a:latin typeface="Cambria Math"/>
                                  <a:ea typeface="Cambria Math"/>
                                </a:rPr>
                                <m:t>𝛼</m:t>
                              </m:r>
                            </m:oMath>
                          </a14:m>
                          <a:r>
                            <a:rPr lang="tr-TR" sz="1600" b="0" i="0" u="none" strike="noStrike" dirty="0">
                              <a:solidFill>
                                <a:srgbClr val="000000"/>
                              </a:solidFill>
                              <a:effectLst/>
                              <a:latin typeface="Book Antiqua" pitchFamily="18" charset="0"/>
                            </a:rPr>
                            <a:t> + 25</a:t>
                          </a:r>
                        </a:p>
                      </a:txBody>
                      <a:tcPr marL="9525" marR="9525" marT="9525" marB="0" anchor="b"/>
                    </a:tc>
                    <a:extLst>
                      <a:ext uri="{0D108BD9-81ED-4DB2-BD59-A6C34878D82A}">
                        <a16:rowId xmlns:a16="http://schemas.microsoft.com/office/drawing/2014/main" val="10002"/>
                      </a:ext>
                    </a:extLst>
                  </a:tr>
                  <a:tr h="302434">
                    <a:tc>
                      <a:txBody>
                        <a:bodyPr/>
                        <a:lstStyle/>
                        <a:p>
                          <a:pPr algn="ctr" fontAlgn="b"/>
                          <a:r>
                            <a:rPr lang="tr-TR" sz="1600" b="0" i="0" u="none" strike="noStrike" dirty="0">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750</a:t>
                          </a:r>
                          <a14:m>
                            <m:oMath xmlns:m="http://schemas.openxmlformats.org/officeDocument/2006/math">
                              <m:r>
                                <a:rPr lang="tr-TR" sz="1600" b="0" i="1" u="none" strike="noStrike" smtClean="0">
                                  <a:solidFill>
                                    <a:srgbClr val="000000"/>
                                  </a:solidFill>
                                  <a:effectLst/>
                                  <a:latin typeface="Cambria Math"/>
                                  <a:ea typeface="Cambria Math"/>
                                </a:rPr>
                                <m:t>𝛼</m:t>
                              </m:r>
                            </m:oMath>
                          </a14:m>
                          <a:r>
                            <a:rPr lang="tr-TR" sz="1600" b="0" i="0" u="none" strike="noStrike" dirty="0">
                              <a:solidFill>
                                <a:srgbClr val="000000"/>
                              </a:solidFill>
                              <a:effectLst/>
                              <a:latin typeface="Book Antiqua" pitchFamily="18" charset="0"/>
                            </a:rPr>
                            <a:t> – 10</a:t>
                          </a:r>
                        </a:p>
                      </a:txBody>
                      <a:tcPr marL="9525" marR="9525" marT="9525" marB="0" anchor="b"/>
                    </a:tc>
                    <a:extLst>
                      <a:ext uri="{0D108BD9-81ED-4DB2-BD59-A6C34878D82A}">
                        <a16:rowId xmlns:a16="http://schemas.microsoft.com/office/drawing/2014/main" val="10003"/>
                      </a:ext>
                    </a:extLst>
                  </a:tr>
                  <a:tr h="302434">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875</a:t>
                          </a:r>
                          <a14:m>
                            <m:oMath xmlns:m="http://schemas.openxmlformats.org/officeDocument/2006/math">
                              <m:r>
                                <a:rPr lang="tr-TR" sz="1600" b="0" i="1" u="none" strike="noStrike" smtClean="0">
                                  <a:solidFill>
                                    <a:srgbClr val="000000"/>
                                  </a:solidFill>
                                  <a:effectLst/>
                                  <a:latin typeface="Cambria Math"/>
                                  <a:ea typeface="Cambria Math"/>
                                </a:rPr>
                                <m:t>𝛼</m:t>
                              </m:r>
                            </m:oMath>
                          </a14:m>
                          <a:r>
                            <a:rPr lang="tr-TR" sz="1600" b="0" i="0" u="none" strike="noStrike" dirty="0">
                              <a:solidFill>
                                <a:srgbClr val="000000"/>
                              </a:solidFill>
                              <a:effectLst/>
                              <a:latin typeface="Book Antiqua" pitchFamily="18" charset="0"/>
                            </a:rPr>
                            <a:t> </a:t>
                          </a:r>
                          <a:r>
                            <a:rPr lang="en-US" sz="1600" b="0" i="0" u="none" strike="noStrike" dirty="0">
                              <a:solidFill>
                                <a:srgbClr val="000000"/>
                              </a:solidFill>
                              <a:effectLst/>
                              <a:latin typeface="Book Antiqua" pitchFamily="18" charset="0"/>
                            </a:rPr>
                            <a:t>-</a:t>
                          </a:r>
                          <a:r>
                            <a:rPr lang="tr-TR" sz="1600" b="0" i="0" u="none" strike="noStrike" dirty="0">
                              <a:solidFill>
                                <a:srgbClr val="000000"/>
                              </a:solidFill>
                              <a:effectLst/>
                              <a:latin typeface="Book Antiqua" pitchFamily="18" charset="0"/>
                            </a:rPr>
                            <a:t>125</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Choice>
        <mc:Fallback xmlns="">
          <p:graphicFrame>
            <p:nvGraphicFramePr>
              <p:cNvPr id="12" name="Table 11"/>
              <p:cNvGraphicFramePr>
                <a:graphicFrameLocks noGrp="1"/>
              </p:cNvGraphicFramePr>
              <p:nvPr>
                <p:extLst>
                  <p:ext uri="{D42A27DB-BD31-4B8C-83A1-F6EECF244321}">
                    <p14:modId xmlns:p14="http://schemas.microsoft.com/office/powerpoint/2010/main" val="298205024"/>
                  </p:ext>
                </p:extLst>
              </p:nvPr>
            </p:nvGraphicFramePr>
            <p:xfrm>
              <a:off x="827584" y="1844824"/>
              <a:ext cx="7560840" cy="1545016"/>
            </p:xfrm>
            <a:graphic>
              <a:graphicData uri="http://schemas.openxmlformats.org/drawingml/2006/table">
                <a:tbl>
                  <a:tblPr firstRow="1" bandRow="1">
                    <a:tableStyleId>{5940675A-B579-460E-94D1-54222C63F5DA}</a:tableStyleId>
                  </a:tblPr>
                  <a:tblGrid>
                    <a:gridCol w="1719744">
                      <a:extLst>
                        <a:ext uri="{9D8B030D-6E8A-4147-A177-3AD203B41FA5}">
                          <a16:colId xmlns:a16="http://schemas.microsoft.com/office/drawing/2014/main" val="20000"/>
                        </a:ext>
                      </a:extLst>
                    </a:gridCol>
                    <a:gridCol w="1304591">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1344150">
                      <a:extLst>
                        <a:ext uri="{9D8B030D-6E8A-4147-A177-3AD203B41FA5}">
                          <a16:colId xmlns:a16="http://schemas.microsoft.com/office/drawing/2014/main" val="20003"/>
                        </a:ext>
                      </a:extLst>
                    </a:gridCol>
                    <a:gridCol w="1680187">
                      <a:extLst>
                        <a:ext uri="{9D8B030D-6E8A-4147-A177-3AD203B41FA5}">
                          <a16:colId xmlns:a16="http://schemas.microsoft.com/office/drawing/2014/main" val="20004"/>
                        </a:ext>
                      </a:extLst>
                    </a:gridCol>
                  </a:tblGrid>
                  <a:tr h="33528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Doğal Durum- 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a:r>
                            <a:rPr lang="tr-TR" sz="1600" dirty="0">
                              <a:latin typeface="Book Antiqua" pitchFamily="18" charset="0"/>
                            </a:rPr>
                            <a:t>Ağırlıklı Ortalama</a:t>
                          </a:r>
                        </a:p>
                      </a:txBody>
                      <a:tcPr/>
                    </a:tc>
                    <a:extLst>
                      <a:ext uri="{0D108BD9-81ED-4DB2-BD59-A6C34878D82A}">
                        <a16:rowId xmlns:a16="http://schemas.microsoft.com/office/drawing/2014/main" val="10000"/>
                      </a:ext>
                    </a:extLst>
                  </a:tr>
                  <a:tr h="302434">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Yüksek</a:t>
                          </a:r>
                        </a:p>
                      </a:txBody>
                      <a:tcPr marL="9525" marR="9525" marT="9525" marB="0" anchor="b"/>
                    </a:tc>
                    <a:tc vMerge="1">
                      <a:txBody>
                        <a:bodyPr/>
                        <a:lstStyle/>
                        <a:p>
                          <a:pPr algn="ctr" fontAlgn="b"/>
                          <a:endParaRPr lang="tr-TR" sz="1600" b="0" i="0" u="none" strike="noStrike" dirty="0">
                            <a:solidFill>
                              <a:srgbClr val="000000"/>
                            </a:solidFill>
                            <a:effectLst/>
                            <a:latin typeface="Book Antiqua" pitchFamily="18" charset="0"/>
                          </a:endParaRPr>
                        </a:p>
                      </a:txBody>
                      <a:tcPr marL="9525" marR="9525" marT="9525" marB="0" anchor="b"/>
                    </a:tc>
                    <a:extLst>
                      <a:ext uri="{0D108BD9-81ED-4DB2-BD59-A6C34878D82A}">
                        <a16:rowId xmlns:a16="http://schemas.microsoft.com/office/drawing/2014/main" val="10001"/>
                      </a:ext>
                    </a:extLst>
                  </a:tr>
                  <a:tr h="302434">
                    <a:tc>
                      <a:txBody>
                        <a:bodyPr/>
                        <a:lstStyle/>
                        <a:p>
                          <a:pPr algn="ctr" fontAlgn="b"/>
                          <a:r>
                            <a:rPr lang="tr-TR" sz="1600" b="0" i="0" u="none" strike="noStrike" dirty="0">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tc>
                      <a:txBody>
                        <a:bodyPr/>
                        <a:lstStyle/>
                        <a:p>
                          <a:endParaRPr lang="en-US"/>
                        </a:p>
                      </a:txBody>
                      <a:tcPr marL="9525" marR="9525" marT="9525" marB="0" anchor="b">
                        <a:blipFill>
                          <a:blip r:embed="rId2"/>
                          <a:stretch>
                            <a:fillRect l="-350362" t="-214000" r="-725" b="-240000"/>
                          </a:stretch>
                        </a:blipFill>
                      </a:tcPr>
                    </a:tc>
                    <a:extLst>
                      <a:ext uri="{0D108BD9-81ED-4DB2-BD59-A6C34878D82A}">
                        <a16:rowId xmlns:a16="http://schemas.microsoft.com/office/drawing/2014/main" val="10002"/>
                      </a:ext>
                    </a:extLst>
                  </a:tr>
                  <a:tr h="302434">
                    <a:tc>
                      <a:txBody>
                        <a:bodyPr/>
                        <a:lstStyle/>
                        <a:p>
                          <a:pPr algn="ctr" fontAlgn="b"/>
                          <a:r>
                            <a:rPr lang="tr-TR" sz="1600" b="0" i="0" u="none" strike="noStrike" dirty="0">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tc>
                      <a:txBody>
                        <a:bodyPr/>
                        <a:lstStyle/>
                        <a:p>
                          <a:endParaRPr lang="en-US"/>
                        </a:p>
                      </a:txBody>
                      <a:tcPr marL="9525" marR="9525" marT="9525" marB="0" anchor="b">
                        <a:blipFill>
                          <a:blip r:embed="rId2"/>
                          <a:stretch>
                            <a:fillRect l="-350362" t="-314000" r="-725" b="-140000"/>
                          </a:stretch>
                        </a:blipFill>
                      </a:tcPr>
                    </a:tc>
                    <a:extLst>
                      <a:ext uri="{0D108BD9-81ED-4DB2-BD59-A6C34878D82A}">
                        <a16:rowId xmlns:a16="http://schemas.microsoft.com/office/drawing/2014/main" val="10003"/>
                      </a:ext>
                    </a:extLst>
                  </a:tr>
                  <a:tr h="302434">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endParaRPr lang="en-US"/>
                        </a:p>
                      </a:txBody>
                      <a:tcPr marL="9525" marR="9525" marT="9525" marB="0" anchor="b">
                        <a:lnB w="12700" cap="flat" cmpd="sng" algn="ctr">
                          <a:solidFill>
                            <a:schemeClr val="tx1"/>
                          </a:solidFill>
                          <a:prstDash val="solid"/>
                          <a:round/>
                          <a:headEnd type="none" w="med" len="med"/>
                          <a:tailEnd type="none" w="med" len="med"/>
                        </a:lnB>
                        <a:blipFill>
                          <a:blip r:embed="rId2"/>
                          <a:stretch>
                            <a:fillRect l="-350362" t="-414000" r="-725" b="-40000"/>
                          </a:stretch>
                        </a:blipFill>
                      </a:tcPr>
                    </a:tc>
                    <a:extLst>
                      <a:ext uri="{0D108BD9-81ED-4DB2-BD59-A6C34878D82A}">
                        <a16:rowId xmlns:a16="http://schemas.microsoft.com/office/drawing/2014/main" val="10004"/>
                      </a:ext>
                    </a:extLst>
                  </a:tr>
                </a:tbl>
              </a:graphicData>
            </a:graphic>
          </p:graphicFrame>
        </mc:Fallback>
      </mc:AlternateContent>
      <p:graphicFrame>
        <p:nvGraphicFramePr>
          <p:cNvPr id="13" name="Chart 12"/>
          <p:cNvGraphicFramePr>
            <a:graphicFrameLocks/>
          </p:cNvGraphicFramePr>
          <p:nvPr/>
        </p:nvGraphicFramePr>
        <p:xfrm>
          <a:off x="2267744" y="364502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39</a:t>
            </a:fld>
            <a:endParaRPr lang="tr-TR" sz="1600" b="1">
              <a:solidFill>
                <a:schemeClr val="tx1"/>
              </a:solidFill>
            </a:endParaRPr>
          </a:p>
        </p:txBody>
      </p:sp>
      <p:sp>
        <p:nvSpPr>
          <p:cNvPr id="17"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725637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a:xfrm>
            <a:off x="395536" y="548680"/>
            <a:ext cx="8229600" cy="1296144"/>
          </a:xfrm>
        </p:spPr>
        <p:txBody>
          <a:bodyPr>
            <a:normAutofit/>
          </a:bodyPr>
          <a:lstStyle/>
          <a:p>
            <a:pPr eaLnBrk="1" hangingPunct="1">
              <a:defRPr/>
            </a:pPr>
            <a:r>
              <a:rPr lang="tr-TR" sz="2400" dirty="0">
                <a:latin typeface="Book Antiqua" pitchFamily="18" charset="0"/>
              </a:rPr>
              <a:t>Risk Altında Karar Verme </a:t>
            </a:r>
            <a:br>
              <a:rPr lang="tr-TR" sz="2400" dirty="0">
                <a:latin typeface="Book Antiqua" pitchFamily="18" charset="0"/>
              </a:rPr>
            </a:br>
            <a:r>
              <a:rPr lang="tr-TR" sz="2800" dirty="0">
                <a:latin typeface="Book Antiqua" pitchFamily="18" charset="0"/>
              </a:rPr>
              <a:t>Olasılık: Belirsizliğin Ölçümü</a:t>
            </a:r>
            <a:endParaRPr lang="en-US" sz="2800" dirty="0">
              <a:latin typeface="Book Antiqua" pitchFamily="18" charset="0"/>
            </a:endParaRPr>
          </a:p>
        </p:txBody>
      </p:sp>
      <mc:AlternateContent xmlns:mc="http://schemas.openxmlformats.org/markup-compatibility/2006" xmlns:a14="http://schemas.microsoft.com/office/drawing/2010/main">
        <mc:Choice Requires="a14">
          <p:sp>
            <p:nvSpPr>
              <p:cNvPr id="96259" name="Rectangle 3"/>
              <p:cNvSpPr>
                <a:spLocks noGrp="1" noChangeArrowheads="1"/>
              </p:cNvSpPr>
              <p:nvPr>
                <p:ph type="body" idx="1"/>
              </p:nvPr>
            </p:nvSpPr>
            <p:spPr>
              <a:xfrm>
                <a:off x="457200" y="1844824"/>
                <a:ext cx="8229600" cy="4281339"/>
              </a:xfrm>
            </p:spPr>
            <p:txBody>
              <a:bodyPr>
                <a:normAutofit/>
              </a:bodyPr>
              <a:lstStyle/>
              <a:p>
                <a:pPr marL="0" indent="0">
                  <a:buNone/>
                </a:pPr>
                <a:r>
                  <a:rPr lang="tr-TR" sz="2000" i="1" u="sng" dirty="0">
                    <a:latin typeface="Book Antiqua" pitchFamily="18" charset="0"/>
                  </a:rPr>
                  <a:t>Olasılık</a:t>
                </a:r>
                <a:r>
                  <a:rPr lang="tr-TR" sz="2000" dirty="0">
                    <a:latin typeface="Book Antiqua" pitchFamily="18" charset="0"/>
                  </a:rPr>
                  <a:t> sonuçları rastgele ortaya çıkan bir deney olarak düşünülebilir.</a:t>
                </a:r>
              </a:p>
              <a:p>
                <a:pPr marL="0" indent="0">
                  <a:buNone/>
                </a:pPr>
                <a:r>
                  <a:rPr lang="tr-TR" sz="2000" dirty="0">
                    <a:latin typeface="Book Antiqua" pitchFamily="18" charset="0"/>
                  </a:rPr>
                  <a:t>Bu deneyin tüm sonuçlarının biraraya gelmesiyle </a:t>
                </a:r>
                <a:r>
                  <a:rPr lang="tr-TR" sz="2000" i="1" u="sng" dirty="0">
                    <a:latin typeface="Book Antiqua" pitchFamily="18" charset="0"/>
                  </a:rPr>
                  <a:t>örneklem uzayı </a:t>
                </a:r>
                <a:r>
                  <a:rPr lang="tr-TR" sz="2000" dirty="0">
                    <a:latin typeface="Book Antiqua" pitchFamily="18" charset="0"/>
                  </a:rPr>
                  <a:t>oluşur. </a:t>
                </a:r>
              </a:p>
              <a:p>
                <a:pPr marL="0" indent="0">
                  <a:buNone/>
                </a:pPr>
                <a:r>
                  <a:rPr lang="tr-TR" sz="2000" dirty="0">
                    <a:latin typeface="Book Antiqua" pitchFamily="18" charset="0"/>
                  </a:rPr>
                  <a:t>Bu örneklem uzayının herhangi bir alt kümesi ise </a:t>
                </a:r>
                <a:r>
                  <a:rPr lang="tr-TR" sz="2000" i="1" u="sng" dirty="0">
                    <a:latin typeface="Book Antiqua" pitchFamily="18" charset="0"/>
                  </a:rPr>
                  <a:t>olay</a:t>
                </a:r>
                <a:r>
                  <a:rPr lang="tr-TR" sz="2000" dirty="0">
                    <a:latin typeface="Book Antiqua" pitchFamily="18" charset="0"/>
                  </a:rPr>
                  <a:t> adını alır.</a:t>
                </a:r>
              </a:p>
              <a:p>
                <a:pPr marL="0" indent="0">
                  <a:buNone/>
                </a:pPr>
                <a14:m>
                  <m:oMath xmlns:m="http://schemas.openxmlformats.org/officeDocument/2006/math">
                    <m:r>
                      <a:rPr lang="tr-TR" sz="2000" i="1">
                        <a:latin typeface="Cambria Math"/>
                      </a:rPr>
                      <m:t>𝑛</m:t>
                    </m:r>
                    <m:r>
                      <a:rPr lang="tr-TR" sz="2000">
                        <a:latin typeface="Cambria Math"/>
                      </a:rPr>
                      <m:t> </m:t>
                    </m:r>
                  </m:oMath>
                </a14:m>
                <a:r>
                  <a:rPr lang="tr-TR" sz="2000" dirty="0">
                    <a:latin typeface="Book Antiqua" pitchFamily="18" charset="0"/>
                  </a:rPr>
                  <a:t>denemeli bir deneyde </a:t>
                </a:r>
                <a14:m>
                  <m:oMath xmlns:m="http://schemas.openxmlformats.org/officeDocument/2006/math">
                    <m:r>
                      <a:rPr lang="tr-TR" sz="2000" i="1" dirty="0">
                        <a:latin typeface="Cambria Math"/>
                      </a:rPr>
                      <m:t>𝐸</m:t>
                    </m:r>
                  </m:oMath>
                </a14:m>
                <a:r>
                  <a:rPr lang="tr-TR" sz="2000" dirty="0">
                    <a:latin typeface="Book Antiqua" pitchFamily="18" charset="0"/>
                  </a:rPr>
                  <a:t> olayı </a:t>
                </a:r>
                <a14:m>
                  <m:oMath xmlns:m="http://schemas.openxmlformats.org/officeDocument/2006/math">
                    <m:r>
                      <a:rPr lang="tr-TR" sz="2000" i="1">
                        <a:latin typeface="Cambria Math"/>
                      </a:rPr>
                      <m:t>𝑚</m:t>
                    </m:r>
                  </m:oMath>
                </a14:m>
                <a:r>
                  <a:rPr lang="tr-TR" sz="2000" dirty="0">
                    <a:latin typeface="Book Antiqua" pitchFamily="18" charset="0"/>
                  </a:rPr>
                  <a:t> kez meydana geliyorsa, </a:t>
                </a:r>
                <a14:m>
                  <m:oMath xmlns:m="http://schemas.openxmlformats.org/officeDocument/2006/math">
                    <m:r>
                      <a:rPr lang="tr-TR" sz="2000" i="1" dirty="0">
                        <a:latin typeface="Cambria Math"/>
                      </a:rPr>
                      <m:t>𝐸</m:t>
                    </m:r>
                  </m:oMath>
                </a14:m>
                <a:r>
                  <a:rPr lang="tr-TR" sz="2000" dirty="0">
                    <a:latin typeface="Book Antiqua" pitchFamily="18" charset="0"/>
                  </a:rPr>
                  <a:t> olayı nın gerçekleşme olasılığı </a:t>
                </a:r>
                <a14:m>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e>
                    </m:d>
                  </m:oMath>
                </a14:m>
                <a:r>
                  <a:rPr lang="tr-TR" sz="2000" dirty="0">
                    <a:latin typeface="Book Antiqua" pitchFamily="18" charset="0"/>
                  </a:rPr>
                  <a:t> matematiksel olarak şöyle ifade edilebilir:</a:t>
                </a:r>
              </a:p>
              <a:p>
                <a:pPr marL="0" indent="0">
                  <a:buNone/>
                </a:pPr>
                <a:endParaRPr lang="tr-TR" sz="2000" dirty="0">
                  <a:latin typeface="Book Antiqua" pitchFamily="18" charset="0"/>
                </a:endParaRPr>
              </a:p>
              <a:p>
                <a:pPr marL="0" indent="0">
                  <a:buNone/>
                </a:pPr>
                <a14:m>
                  <m:oMathPara xmlns:m="http://schemas.openxmlformats.org/officeDocument/2006/math">
                    <m:oMathParaPr>
                      <m:jc m:val="centerGroup"/>
                    </m:oMathParaPr>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e>
                      </m:d>
                      <m:r>
                        <a:rPr lang="tr-TR" sz="2000" i="1">
                          <a:latin typeface="Cambria Math"/>
                        </a:rPr>
                        <m:t>=</m:t>
                      </m:r>
                      <m:func>
                        <m:funcPr>
                          <m:ctrlPr>
                            <a:rPr lang="tr-TR" sz="2000" i="1">
                              <a:latin typeface="Cambria Math" panose="02040503050406030204" pitchFamily="18" charset="0"/>
                            </a:rPr>
                          </m:ctrlPr>
                        </m:funcPr>
                        <m:fName>
                          <m:limLow>
                            <m:limLowPr>
                              <m:ctrlPr>
                                <a:rPr lang="tr-TR" sz="2000" i="1">
                                  <a:latin typeface="Cambria Math" panose="02040503050406030204" pitchFamily="18" charset="0"/>
                                </a:rPr>
                              </m:ctrlPr>
                            </m:limLowPr>
                            <m:e>
                              <m:r>
                                <m:rPr>
                                  <m:sty m:val="p"/>
                                </m:rPr>
                                <a:rPr lang="tr-TR" sz="2000">
                                  <a:latin typeface="Cambria Math"/>
                                </a:rPr>
                                <m:t>lim</m:t>
                              </m:r>
                            </m:e>
                            <m:lim>
                              <m:r>
                                <a:rPr lang="tr-TR" sz="2000" i="1">
                                  <a:latin typeface="Cambria Math"/>
                                </a:rPr>
                                <m:t>𝑛</m:t>
                              </m:r>
                              <m:r>
                                <a:rPr lang="tr-TR" sz="2000" i="1">
                                  <a:latin typeface="Cambria Math"/>
                                  <a:ea typeface="Cambria Math"/>
                                </a:rPr>
                                <m:t>→∞</m:t>
                              </m:r>
                            </m:lim>
                          </m:limLow>
                        </m:fName>
                        <m:e>
                          <m:f>
                            <m:fPr>
                              <m:ctrlPr>
                                <a:rPr lang="tr-TR" sz="2000" i="1">
                                  <a:latin typeface="Cambria Math" panose="02040503050406030204" pitchFamily="18" charset="0"/>
                                </a:rPr>
                              </m:ctrlPr>
                            </m:fPr>
                            <m:num>
                              <m:r>
                                <a:rPr lang="tr-TR" sz="2000" i="1">
                                  <a:latin typeface="Cambria Math"/>
                                </a:rPr>
                                <m:t>𝑚</m:t>
                              </m:r>
                            </m:num>
                            <m:den>
                              <m:r>
                                <a:rPr lang="tr-TR" sz="2000" i="1">
                                  <a:latin typeface="Cambria Math"/>
                                </a:rPr>
                                <m:t>𝑛</m:t>
                              </m:r>
                            </m:den>
                          </m:f>
                        </m:e>
                      </m:func>
                    </m:oMath>
                  </m:oMathPara>
                </a14:m>
                <a:endParaRPr lang="tr-TR" sz="2000" dirty="0">
                  <a:latin typeface="Book Antiqua" pitchFamily="18" charset="0"/>
                </a:endParaRPr>
              </a:p>
              <a:p>
                <a:pPr marL="0" indent="0">
                  <a:buNone/>
                </a:pPr>
                <a:endParaRPr lang="tr-TR" sz="2000" dirty="0">
                  <a:latin typeface="Book Antiqua" pitchFamily="18" charset="0"/>
                </a:endParaRPr>
              </a:p>
              <a:p>
                <a:pPr marL="0" indent="0">
                  <a:buNone/>
                </a:pPr>
                <a14:m>
                  <m:oMathPara xmlns:m="http://schemas.openxmlformats.org/officeDocument/2006/math">
                    <m:oMathParaPr>
                      <m:jc m:val="centerGroup"/>
                    </m:oMathParaPr>
                    <m:oMath xmlns:m="http://schemas.openxmlformats.org/officeDocument/2006/math">
                      <m:r>
                        <a:rPr lang="tr-TR" sz="2000" i="1">
                          <a:latin typeface="Cambria Math"/>
                        </a:rPr>
                        <m:t>0</m:t>
                      </m:r>
                      <m:r>
                        <a:rPr lang="tr-TR" sz="2000" i="1">
                          <a:latin typeface="Cambria Math"/>
                          <a:ea typeface="Cambria Math"/>
                        </a:rPr>
                        <m:t>≤</m:t>
                      </m:r>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e>
                      </m:d>
                      <m:r>
                        <a:rPr lang="tr-TR" sz="2000" i="1">
                          <a:latin typeface="Cambria Math"/>
                          <a:ea typeface="Cambria Math"/>
                        </a:rPr>
                        <m:t>≤1</m:t>
                      </m:r>
                    </m:oMath>
                  </m:oMathPara>
                </a14:m>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a:p>
                <a:pPr marL="0" indent="0">
                  <a:buNone/>
                </a:pPr>
                <a:endParaRPr lang="tr-TR" sz="2000" dirty="0">
                  <a:latin typeface="Book Antiqua" pitchFamily="18" charset="0"/>
                </a:endParaRPr>
              </a:p>
            </p:txBody>
          </p:sp>
        </mc:Choice>
        <mc:Fallback xmlns="">
          <p:sp>
            <p:nvSpPr>
              <p:cNvPr id="96259" name="Rectangle 3"/>
              <p:cNvSpPr>
                <a:spLocks noGrp="1" noRot="1" noChangeAspect="1" noMove="1" noResize="1" noEditPoints="1" noAdjustHandles="1" noChangeArrowheads="1" noChangeShapeType="1" noTextEdit="1"/>
              </p:cNvSpPr>
              <p:nvPr>
                <p:ph type="body" idx="1"/>
              </p:nvPr>
            </p:nvSpPr>
            <p:spPr>
              <a:xfrm>
                <a:off x="457200" y="1844824"/>
                <a:ext cx="8229600" cy="4281339"/>
              </a:xfrm>
              <a:blipFill rotWithShape="1">
                <a:blip r:embed="rId2"/>
                <a:stretch>
                  <a:fillRect l="-741" t="-712" r="-1111"/>
                </a:stretch>
              </a:blipFill>
            </p:spPr>
            <p:txBody>
              <a:bodyPr/>
              <a:lstStyle/>
              <a:p>
                <a:r>
                  <a:rPr lang="tr-TR">
                    <a:noFill/>
                  </a:rPr>
                  <a:t> </a:t>
                </a:r>
              </a:p>
            </p:txBody>
          </p:sp>
        </mc:Fallback>
      </mc:AlternateContent>
      <p:sp>
        <p:nvSpPr>
          <p:cNvPr id="1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40</a:t>
            </a:fld>
            <a:endParaRPr lang="tr-TR" sz="1600" b="1">
              <a:solidFill>
                <a:schemeClr val="tx1"/>
              </a:solidFill>
            </a:endParaRPr>
          </a:p>
        </p:txBody>
      </p:sp>
      <p:sp>
        <p:nvSpPr>
          <p:cNvPr id="1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6767019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41784"/>
            <a:ext cx="8229600" cy="1143000"/>
          </a:xfrm>
        </p:spPr>
        <p:txBody>
          <a:bodyPr>
            <a:normAutofit/>
          </a:bodyPr>
          <a:lstStyle/>
          <a:p>
            <a:pPr algn="l">
              <a:defRPr/>
            </a:pPr>
            <a:r>
              <a:rPr lang="tr-TR" sz="3200" dirty="0">
                <a:latin typeface="Book Antiqua" pitchFamily="18" charset="0"/>
              </a:rPr>
              <a:t>Küme Teorisi ve Olasılık Kavramı</a:t>
            </a:r>
            <a:endParaRPr lang="en-US" sz="32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467544" y="1268760"/>
                <a:ext cx="8136904" cy="4968552"/>
              </a:xfrm>
            </p:spPr>
            <p:txBody>
              <a:bodyPr>
                <a:normAutofit/>
              </a:bodyPr>
              <a:lstStyle/>
              <a:p>
                <a:pPr marL="0" indent="0">
                  <a:buNone/>
                </a:pPr>
                <a:endParaRPr lang="tr-TR" sz="2000" dirty="0">
                  <a:latin typeface="Book Antiqua" pitchFamily="18" charset="0"/>
                </a:endParaRPr>
              </a:p>
              <a:p>
                <a:pPr marL="0" indent="0">
                  <a:buNone/>
                </a:pPr>
                <a:endParaRPr lang="tr-TR" sz="2000" i="1" dirty="0">
                  <a:latin typeface="Cambria Math"/>
                </a:endParaRPr>
              </a:p>
              <a:p>
                <a:pPr marL="0" indent="0">
                  <a:buNone/>
                </a:pPr>
                <a:endParaRPr lang="tr-TR" sz="2000" i="1" dirty="0">
                  <a:latin typeface="Cambria Math"/>
                </a:endParaRPr>
              </a:p>
              <a:p>
                <a:pPr marL="0" indent="0">
                  <a:buNone/>
                </a:pPr>
                <a:endParaRPr lang="tr-TR" sz="2000" i="1" dirty="0">
                  <a:latin typeface="Cambria Math"/>
                </a:endParaRPr>
              </a:p>
              <a:p>
                <a:pPr marL="0" indent="0">
                  <a:buNone/>
                </a:pPr>
                <a:endParaRPr lang="tr-TR" sz="2000" i="1" dirty="0">
                  <a:latin typeface="Cambria Math"/>
                </a:endParaRPr>
              </a:p>
              <a:p>
                <a:pPr marL="0" indent="0">
                  <a:buNone/>
                </a:pPr>
                <a:endParaRPr lang="tr-TR" sz="2000" i="1" dirty="0">
                  <a:latin typeface="Cambria Math"/>
                </a:endParaRPr>
              </a:p>
              <a:p>
                <a:pPr marL="0" indent="0">
                  <a:buNone/>
                </a:pPr>
                <a:endParaRPr lang="tr-TR" sz="2000" dirty="0">
                  <a:latin typeface="Book Antiqua" pitchFamily="18" charset="0"/>
                </a:endParaRPr>
              </a:p>
              <a:p>
                <a:pPr marL="360000">
                  <a:spcBef>
                    <a:spcPts val="600"/>
                  </a:spcBef>
                  <a:spcAft>
                    <a:spcPts val="600"/>
                  </a:spcAft>
                </a:pPr>
                <a:r>
                  <a:rPr lang="en-US" sz="2000" dirty="0">
                    <a:latin typeface="Book Antiqua" pitchFamily="18" charset="0"/>
                  </a:rPr>
                  <a:t>P(</a:t>
                </a:r>
                <a:r>
                  <a:rPr lang="tr-TR" sz="2000" dirty="0">
                    <a:latin typeface="Book Antiqua" pitchFamily="18" charset="0"/>
                  </a:rPr>
                  <a:t>E</a:t>
                </a:r>
                <a:r>
                  <a:rPr lang="en-US" sz="2000" dirty="0">
                    <a:latin typeface="Book Antiqua" pitchFamily="18" charset="0"/>
                  </a:rPr>
                  <a:t>) = </a:t>
                </a:r>
                <a:r>
                  <a:rPr lang="tr-TR" sz="2000" dirty="0">
                    <a:latin typeface="Book Antiqua" pitchFamily="18" charset="0"/>
                  </a:rPr>
                  <a:t>alan</a:t>
                </a:r>
                <a:r>
                  <a:rPr lang="en-US" sz="2000" dirty="0">
                    <a:latin typeface="Book Antiqua" pitchFamily="18" charset="0"/>
                  </a:rPr>
                  <a:t>(</a:t>
                </a:r>
                <a:r>
                  <a:rPr lang="tr-TR" sz="2000" dirty="0">
                    <a:latin typeface="Book Antiqua" pitchFamily="18" charset="0"/>
                  </a:rPr>
                  <a:t>E</a:t>
                </a:r>
                <a:r>
                  <a:rPr lang="en-US" sz="2000" dirty="0">
                    <a:latin typeface="Book Antiqua" pitchFamily="18" charset="0"/>
                  </a:rPr>
                  <a:t>)/</a:t>
                </a:r>
                <a:r>
                  <a:rPr lang="tr-TR" sz="2000" dirty="0">
                    <a:latin typeface="Book Antiqua" pitchFamily="18" charset="0"/>
                  </a:rPr>
                  <a:t>alan</a:t>
                </a:r>
                <a:r>
                  <a:rPr lang="en-US" sz="2000" dirty="0">
                    <a:latin typeface="Book Antiqua" pitchFamily="18" charset="0"/>
                  </a:rPr>
                  <a:t>(S)</a:t>
                </a:r>
              </a:p>
              <a:p>
                <a:pPr marL="360000">
                  <a:spcBef>
                    <a:spcPts val="600"/>
                  </a:spcBef>
                  <a:spcAft>
                    <a:spcPts val="600"/>
                  </a:spcAft>
                </a:pPr>
                <a:r>
                  <a:rPr lang="en-US" sz="2000" dirty="0">
                    <a:latin typeface="Book Antiqua" pitchFamily="18" charset="0"/>
                  </a:rPr>
                  <a:t>P(</a:t>
                </a:r>
                <a:r>
                  <a:rPr lang="tr-TR" sz="2000" dirty="0">
                    <a:latin typeface="Book Antiqua" pitchFamily="18" charset="0"/>
                  </a:rPr>
                  <a:t>E ve F</a:t>
                </a:r>
                <a:r>
                  <a:rPr lang="en-US" sz="2000" dirty="0">
                    <a:latin typeface="Book Antiqua" pitchFamily="18" charset="0"/>
                  </a:rPr>
                  <a:t>) = </a:t>
                </a:r>
                <a:r>
                  <a:rPr lang="tr-TR" sz="2000" dirty="0">
                    <a:latin typeface="Book Antiqua" pitchFamily="18" charset="0"/>
                  </a:rPr>
                  <a:t>alan</a:t>
                </a:r>
                <a:r>
                  <a:rPr lang="en-US" sz="2000" dirty="0">
                    <a:latin typeface="Book Antiqua" pitchFamily="18" charset="0"/>
                  </a:rPr>
                  <a:t>(</a:t>
                </a:r>
                <a:r>
                  <a:rPr lang="tr-TR" sz="2000" dirty="0">
                    <a:latin typeface="Book Antiqua" pitchFamily="18" charset="0"/>
                  </a:rPr>
                  <a:t>E </a:t>
                </a:r>
                <a14:m>
                  <m:oMath xmlns:m="http://schemas.openxmlformats.org/officeDocument/2006/math">
                    <m:r>
                      <a:rPr lang="tr-TR" sz="2000" i="1" dirty="0">
                        <a:latin typeface="Cambria Math"/>
                      </a:rPr>
                      <m:t>∩</m:t>
                    </m:r>
                  </m:oMath>
                </a14:m>
                <a:r>
                  <a:rPr lang="tr-TR" sz="2000" dirty="0">
                    <a:latin typeface="Book Antiqua" pitchFamily="18" charset="0"/>
                  </a:rPr>
                  <a:t> F</a:t>
                </a:r>
                <a:r>
                  <a:rPr lang="en-US" sz="2000" dirty="0">
                    <a:latin typeface="Book Antiqua" pitchFamily="18" charset="0"/>
                  </a:rPr>
                  <a:t>)/</a:t>
                </a:r>
                <a:r>
                  <a:rPr lang="tr-TR" sz="2000" dirty="0">
                    <a:latin typeface="Book Antiqua" pitchFamily="18" charset="0"/>
                  </a:rPr>
                  <a:t>alan </a:t>
                </a:r>
                <a:r>
                  <a:rPr lang="en-US" sz="2000" dirty="0">
                    <a:latin typeface="Book Antiqua" pitchFamily="18" charset="0"/>
                  </a:rPr>
                  <a:t>(S)</a:t>
                </a:r>
              </a:p>
              <a:p>
                <a:pPr marL="360000">
                  <a:spcBef>
                    <a:spcPts val="600"/>
                  </a:spcBef>
                  <a:spcAft>
                    <a:spcPts val="600"/>
                  </a:spcAft>
                </a:pPr>
                <a:r>
                  <a:rPr lang="en-US" sz="2000" dirty="0">
                    <a:latin typeface="Book Antiqua" pitchFamily="18" charset="0"/>
                  </a:rPr>
                  <a:t>P(</a:t>
                </a:r>
                <a:r>
                  <a:rPr lang="tr-TR" sz="2000" dirty="0">
                    <a:latin typeface="Book Antiqua" pitchFamily="18" charset="0"/>
                  </a:rPr>
                  <a:t>E</a:t>
                </a:r>
                <a:r>
                  <a:rPr lang="en-US" sz="2000" dirty="0">
                    <a:latin typeface="Book Antiqua" pitchFamily="18" charset="0"/>
                  </a:rPr>
                  <a:t> </a:t>
                </a:r>
                <a:r>
                  <a:rPr lang="tr-TR" sz="2000" dirty="0">
                    <a:latin typeface="Book Antiqua" pitchFamily="18" charset="0"/>
                  </a:rPr>
                  <a:t>yada</a:t>
                </a:r>
                <a:r>
                  <a:rPr lang="en-US" sz="2000" dirty="0">
                    <a:latin typeface="Book Antiqua" pitchFamily="18" charset="0"/>
                  </a:rPr>
                  <a:t> </a:t>
                </a:r>
                <a:r>
                  <a:rPr lang="tr-TR" sz="2000" dirty="0">
                    <a:latin typeface="Book Antiqua" pitchFamily="18" charset="0"/>
                  </a:rPr>
                  <a:t>F</a:t>
                </a:r>
                <a:r>
                  <a:rPr lang="en-US" sz="2000" dirty="0">
                    <a:latin typeface="Book Antiqua" pitchFamily="18" charset="0"/>
                  </a:rPr>
                  <a:t>) = </a:t>
                </a:r>
                <a:r>
                  <a:rPr lang="tr-TR" sz="2000" dirty="0">
                    <a:latin typeface="Book Antiqua" pitchFamily="18" charset="0"/>
                  </a:rPr>
                  <a:t>alan</a:t>
                </a:r>
                <a:r>
                  <a:rPr lang="en-US" sz="2000" dirty="0">
                    <a:latin typeface="Book Antiqua" pitchFamily="18" charset="0"/>
                  </a:rPr>
                  <a:t> (</a:t>
                </a:r>
                <a:r>
                  <a:rPr lang="tr-TR" sz="2000" dirty="0">
                    <a:latin typeface="Book Antiqua" pitchFamily="18" charset="0"/>
                  </a:rPr>
                  <a:t>E ∪ F</a:t>
                </a:r>
                <a:r>
                  <a:rPr lang="en-US" sz="2000" dirty="0">
                    <a:latin typeface="Book Antiqua" pitchFamily="18" charset="0"/>
                  </a:rPr>
                  <a:t>)/</a:t>
                </a:r>
                <a:r>
                  <a:rPr lang="tr-TR" sz="2000" dirty="0">
                    <a:latin typeface="Book Antiqua" pitchFamily="18" charset="0"/>
                  </a:rPr>
                  <a:t>alan </a:t>
                </a:r>
                <a:r>
                  <a:rPr lang="en-US" sz="2000" dirty="0">
                    <a:latin typeface="Book Antiqua" pitchFamily="18" charset="0"/>
                  </a:rPr>
                  <a:t>(S)</a:t>
                </a:r>
                <a:r>
                  <a:rPr lang="tr-TR" sz="2000" dirty="0">
                    <a:latin typeface="Book Antiqua" pitchFamily="18" charset="0"/>
                  </a:rPr>
                  <a:t>   </a:t>
                </a:r>
                <a:r>
                  <a:rPr lang="en-US" sz="2000" dirty="0">
                    <a:latin typeface="Book Antiqua" pitchFamily="18" charset="0"/>
                  </a:rPr>
                  <a:t>= P(</a:t>
                </a:r>
                <a:r>
                  <a:rPr lang="tr-TR" sz="2000" dirty="0">
                    <a:latin typeface="Book Antiqua" pitchFamily="18" charset="0"/>
                  </a:rPr>
                  <a:t>E</a:t>
                </a:r>
                <a:r>
                  <a:rPr lang="en-US" sz="2000" dirty="0">
                    <a:latin typeface="Book Antiqua" pitchFamily="18" charset="0"/>
                  </a:rPr>
                  <a:t>) + P(</a:t>
                </a:r>
                <a:r>
                  <a:rPr lang="tr-TR" sz="2000" dirty="0">
                    <a:latin typeface="Book Antiqua" pitchFamily="18" charset="0"/>
                  </a:rPr>
                  <a:t>F</a:t>
                </a:r>
                <a:r>
                  <a:rPr lang="en-US" sz="2000" dirty="0">
                    <a:latin typeface="Book Antiqua" pitchFamily="18" charset="0"/>
                  </a:rPr>
                  <a:t>) – </a:t>
                </a:r>
                <a:r>
                  <a:rPr lang="tr-TR" sz="2000" dirty="0">
                    <a:latin typeface="Book Antiqua" pitchFamily="18" charset="0"/>
                  </a:rPr>
                  <a:t>P</a:t>
                </a:r>
                <a:r>
                  <a:rPr lang="en-US" sz="2000" dirty="0">
                    <a:latin typeface="Book Antiqua" pitchFamily="18" charset="0"/>
                  </a:rPr>
                  <a:t>(</a:t>
                </a:r>
                <a:r>
                  <a:rPr lang="tr-TR" sz="2000" dirty="0">
                    <a:latin typeface="Book Antiqua" pitchFamily="18" charset="0"/>
                  </a:rPr>
                  <a:t>E ∩ F</a:t>
                </a:r>
                <a:r>
                  <a:rPr lang="en-US" sz="2000" dirty="0">
                    <a:latin typeface="Book Antiqua" pitchFamily="18" charset="0"/>
                  </a:rPr>
                  <a:t>)</a:t>
                </a:r>
                <a:endParaRPr lang="tr-TR" sz="2000" i="1" dirty="0">
                  <a:latin typeface="Cambria Math"/>
                </a:endParaRPr>
              </a:p>
              <a:p>
                <a:pPr marL="0" indent="0">
                  <a:buNone/>
                </a:pPr>
                <a:endParaRPr lang="en-US" sz="2000"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467544" y="1268760"/>
                <a:ext cx="8136904" cy="4968552"/>
              </a:xfrm>
              <a:blipFill rotWithShape="1">
                <a:blip r:embed="rId2"/>
                <a:stretch>
                  <a:fillRect l="-450"/>
                </a:stretch>
              </a:blipFill>
            </p:spPr>
            <p:txBody>
              <a:bodyPr/>
              <a:lstStyle/>
              <a:p>
                <a:r>
                  <a:rPr lang="tr-TR">
                    <a:noFill/>
                  </a:rPr>
                  <a:t> </a:t>
                </a:r>
              </a:p>
            </p:txBody>
          </p:sp>
        </mc:Fallback>
      </mc:AlternateContent>
      <p:grpSp>
        <p:nvGrpSpPr>
          <p:cNvPr id="9" name="Group 9"/>
          <p:cNvGrpSpPr>
            <a:grpSpLocks/>
          </p:cNvGrpSpPr>
          <p:nvPr/>
        </p:nvGrpSpPr>
        <p:grpSpPr bwMode="auto">
          <a:xfrm>
            <a:off x="2483767" y="1665833"/>
            <a:ext cx="3798811" cy="1584176"/>
            <a:chOff x="864" y="1056"/>
            <a:chExt cx="4176" cy="1680"/>
          </a:xfrm>
        </p:grpSpPr>
        <p:sp>
          <p:nvSpPr>
            <p:cNvPr id="10" name="Rectangle 9"/>
            <p:cNvSpPr>
              <a:spLocks noChangeArrowheads="1"/>
            </p:cNvSpPr>
            <p:nvPr/>
          </p:nvSpPr>
          <p:spPr bwMode="auto">
            <a:xfrm>
              <a:off x="864" y="1056"/>
              <a:ext cx="4176" cy="1680"/>
            </a:xfrm>
            <a:prstGeom prst="rect">
              <a:avLst/>
            </a:prstGeom>
            <a:solidFill>
              <a:schemeClr val="accent1">
                <a:lumMod val="40000"/>
                <a:lumOff val="6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1" name="Oval 10"/>
            <p:cNvSpPr>
              <a:spLocks noChangeArrowheads="1"/>
            </p:cNvSpPr>
            <p:nvPr/>
          </p:nvSpPr>
          <p:spPr bwMode="auto">
            <a:xfrm>
              <a:off x="1248" y="1248"/>
              <a:ext cx="2112" cy="1296"/>
            </a:xfrm>
            <a:prstGeom prst="ellipse">
              <a:avLst/>
            </a:prstGeom>
            <a:solidFill>
              <a:schemeClr val="accent1">
                <a:lumMod val="40000"/>
                <a:lumOff val="60000"/>
              </a:schemeClr>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2" name="Oval 11"/>
            <p:cNvSpPr>
              <a:spLocks noChangeArrowheads="1"/>
            </p:cNvSpPr>
            <p:nvPr/>
          </p:nvSpPr>
          <p:spPr bwMode="auto">
            <a:xfrm>
              <a:off x="2448" y="1248"/>
              <a:ext cx="2352" cy="1344"/>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 name="Text Box 7"/>
            <p:cNvSpPr txBox="1">
              <a:spLocks noChangeArrowheads="1"/>
            </p:cNvSpPr>
            <p:nvPr/>
          </p:nvSpPr>
          <p:spPr bwMode="auto">
            <a:xfrm>
              <a:off x="1536" y="1584"/>
              <a:ext cx="288" cy="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tr-TR" sz="2400" dirty="0"/>
                <a:t>E</a:t>
              </a:r>
              <a:endParaRPr lang="en-US" sz="2400" dirty="0"/>
            </a:p>
          </p:txBody>
        </p:sp>
        <p:sp>
          <p:nvSpPr>
            <p:cNvPr id="14" name="Text Box 8"/>
            <p:cNvSpPr txBox="1">
              <a:spLocks noChangeArrowheads="1"/>
            </p:cNvSpPr>
            <p:nvPr/>
          </p:nvSpPr>
          <p:spPr bwMode="auto">
            <a:xfrm>
              <a:off x="3936" y="1536"/>
              <a:ext cx="432" cy="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tr-TR" sz="2400" dirty="0"/>
                <a:t>F</a:t>
              </a:r>
              <a:endParaRPr lang="en-US" sz="2400" dirty="0"/>
            </a:p>
          </p:txBody>
        </p:sp>
      </p:grpSp>
      <p:sp>
        <p:nvSpPr>
          <p:cNvPr id="15" name="Text Box 10"/>
          <p:cNvSpPr txBox="1">
            <a:spLocks noChangeArrowheads="1"/>
          </p:cNvSpPr>
          <p:nvPr/>
        </p:nvSpPr>
        <p:spPr bwMode="auto">
          <a:xfrm>
            <a:off x="2158007" y="1661255"/>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en-US" sz="2400" dirty="0">
                <a:latin typeface="Book Antiqua" pitchFamily="18" charset="0"/>
              </a:rPr>
              <a:t>S</a:t>
            </a:r>
          </a:p>
        </p:txBody>
      </p:sp>
      <p:sp>
        <p:nvSpPr>
          <p:cNvPr id="16"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8"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9"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41</a:t>
            </a:fld>
            <a:endParaRPr lang="tr-TR" sz="1600" b="1">
              <a:solidFill>
                <a:schemeClr val="tx1"/>
              </a:solidFill>
            </a:endParaRPr>
          </a:p>
        </p:txBody>
      </p:sp>
      <p:sp>
        <p:nvSpPr>
          <p:cNvPr id="20"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5215023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32656"/>
            <a:ext cx="8229600" cy="1143000"/>
          </a:xfrm>
        </p:spPr>
        <p:txBody>
          <a:bodyPr>
            <a:normAutofit/>
          </a:bodyPr>
          <a:lstStyle/>
          <a:p>
            <a:pPr algn="l">
              <a:defRPr/>
            </a:pPr>
            <a:r>
              <a:rPr lang="tr-TR" sz="2800" dirty="0">
                <a:latin typeface="Book Antiqua" pitchFamily="18" charset="0"/>
              </a:rPr>
              <a:t>Koşullu Olasılık Kavramı</a:t>
            </a:r>
            <a:endParaRPr lang="en-US" sz="28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755576" y="1412776"/>
                <a:ext cx="7416824" cy="4824536"/>
              </a:xfrm>
            </p:spPr>
            <p:txBody>
              <a:bodyPr>
                <a:normAutofit/>
              </a:bodyPr>
              <a:lstStyle/>
              <a:p>
                <a14:m>
                  <m:oMath xmlns:m="http://schemas.openxmlformats.org/officeDocument/2006/math">
                    <m:r>
                      <a:rPr lang="tr-TR" sz="2000" b="0" i="1" smtClean="0">
                        <a:latin typeface="Cambria Math"/>
                      </a:rPr>
                      <m:t>𝑃</m:t>
                    </m:r>
                    <m:d>
                      <m:dPr>
                        <m:begChr m:val="{"/>
                        <m:endChr m:val="}"/>
                        <m:ctrlPr>
                          <a:rPr lang="tr-TR" sz="2000" b="0" i="1" smtClean="0">
                            <a:latin typeface="Cambria Math" panose="02040503050406030204" pitchFamily="18" charset="0"/>
                          </a:rPr>
                        </m:ctrlPr>
                      </m:dPr>
                      <m:e>
                        <m:r>
                          <a:rPr lang="tr-TR" sz="2000" b="0" i="1" smtClean="0">
                            <a:latin typeface="Cambria Math"/>
                          </a:rPr>
                          <m:t>𝐹</m:t>
                        </m:r>
                      </m:e>
                    </m:d>
                    <m:r>
                      <a:rPr lang="tr-TR" sz="2000" b="0" i="1" smtClean="0">
                        <a:latin typeface="Cambria Math"/>
                        <a:ea typeface="Cambria Math"/>
                      </a:rPr>
                      <m:t>&gt;0</m:t>
                    </m:r>
                  </m:oMath>
                </a14:m>
                <a:r>
                  <a:rPr lang="tr-TR" sz="2000" dirty="0">
                    <a:latin typeface="Book Antiqua" pitchFamily="18" charset="0"/>
                  </a:rPr>
                  <a:t> olmak üzere, E ve F gibi iki olayı ele alalım. Burada E’nin F’ye göre koşullu olasılığı </a:t>
                </a:r>
                <a14:m>
                  <m:oMath xmlns:m="http://schemas.openxmlformats.org/officeDocument/2006/math">
                    <m:r>
                      <a:rPr lang="tr-TR" sz="2000" i="1">
                        <a:latin typeface="Cambria Math"/>
                      </a:rPr>
                      <m:t>𝑃</m:t>
                    </m:r>
                    <m:d>
                      <m:dPr>
                        <m:begChr m:val="{"/>
                        <m:endChr m:val="}"/>
                        <m:ctrlPr>
                          <a:rPr lang="tr-TR" sz="2000" i="1">
                            <a:latin typeface="Cambria Math" panose="02040503050406030204" pitchFamily="18" charset="0"/>
                          </a:rPr>
                        </m:ctrlPr>
                      </m:dPr>
                      <m:e>
                        <m:r>
                          <a:rPr lang="tr-TR" sz="2000" b="0" i="1" smtClean="0">
                            <a:latin typeface="Cambria Math"/>
                          </a:rPr>
                          <m:t>𝐸</m:t>
                        </m:r>
                        <m:r>
                          <a:rPr lang="tr-TR" sz="2000" b="0" i="1" smtClean="0">
                            <a:latin typeface="Cambria Math"/>
                          </a:rPr>
                          <m:t>|</m:t>
                        </m:r>
                        <m:r>
                          <a:rPr lang="tr-TR" sz="2000" i="1">
                            <a:latin typeface="Cambria Math"/>
                          </a:rPr>
                          <m:t>𝐹</m:t>
                        </m:r>
                      </m:e>
                    </m:d>
                    <m:r>
                      <a:rPr lang="tr-TR" sz="2000" b="0" i="1" smtClean="0">
                        <a:latin typeface="Cambria Math"/>
                      </a:rPr>
                      <m:t> </m:t>
                    </m:r>
                  </m:oMath>
                </a14:m>
                <a:r>
                  <a:rPr lang="tr-TR" sz="2000" dirty="0">
                    <a:latin typeface="Book Antiqua" pitchFamily="18" charset="0"/>
                  </a:rPr>
                  <a:t>şöyle tanımlanır.</a:t>
                </a:r>
              </a:p>
              <a:p>
                <a:pPr marL="0" indent="0">
                  <a:buNone/>
                </a:pPr>
                <a:endParaRPr lang="tr-TR" sz="2000" dirty="0">
                  <a:latin typeface="Book Antiqua" pitchFamily="18" charset="0"/>
                </a:endParaRPr>
              </a:p>
              <a:p>
                <a:pPr marL="0" indent="0">
                  <a:buNone/>
                </a:pPr>
                <a:endParaRPr lang="tr-TR" sz="2000" i="1" dirty="0">
                  <a:latin typeface="Cambria Math"/>
                </a:endParaRPr>
              </a:p>
              <a:p>
                <a:pPr marL="0" indent="0">
                  <a:buNone/>
                </a:pPr>
                <a:endParaRPr lang="tr-TR" sz="2000" i="1" dirty="0">
                  <a:latin typeface="Cambria Math"/>
                </a:endParaRPr>
              </a:p>
              <a:p>
                <a:pPr marL="0" indent="0">
                  <a:buNone/>
                </a:pPr>
                <a:endParaRPr lang="tr-TR" sz="2000" i="1" dirty="0">
                  <a:latin typeface="Cambria Math"/>
                </a:endParaRPr>
              </a:p>
              <a:p>
                <a:pPr marL="0" indent="0">
                  <a:buNone/>
                </a:pPr>
                <a:endParaRPr lang="tr-TR" sz="200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tr-TR" sz="2000" i="1">
                          <a:latin typeface="Cambria Math"/>
                        </a:rPr>
                        <m:t>𝑃</m:t>
                      </m:r>
                      <m:d>
                        <m:dPr>
                          <m:begChr m:val="{"/>
                          <m:endChr m:val="}"/>
                          <m:ctrlPr>
                            <a:rPr lang="tr-TR" sz="2000" i="1">
                              <a:latin typeface="Cambria Math" panose="02040503050406030204" pitchFamily="18" charset="0"/>
                            </a:rPr>
                          </m:ctrlPr>
                        </m:dPr>
                        <m:e>
                          <m:r>
                            <a:rPr lang="tr-TR" sz="2000" i="1">
                              <a:latin typeface="Cambria Math"/>
                            </a:rPr>
                            <m:t>𝐸</m:t>
                          </m:r>
                          <m:r>
                            <a:rPr lang="tr-TR" sz="2000" i="1">
                              <a:latin typeface="Cambria Math"/>
                            </a:rPr>
                            <m:t>|</m:t>
                          </m:r>
                          <m:r>
                            <a:rPr lang="tr-TR" sz="2000" i="1">
                              <a:latin typeface="Cambria Math"/>
                            </a:rPr>
                            <m:t>𝐹</m:t>
                          </m:r>
                        </m:e>
                      </m:d>
                      <m:r>
                        <a:rPr lang="es-ES" sz="2000" i="1">
                          <a:latin typeface="Cambria Math"/>
                        </a:rPr>
                        <m:t>= { </m:t>
                      </m:r>
                      <m:r>
                        <a:rPr lang="es-ES" sz="2000" i="1">
                          <a:latin typeface="Cambria Math"/>
                        </a:rPr>
                        <m:t>𝑥</m:t>
                      </m:r>
                      <m:r>
                        <a:rPr lang="es-ES" sz="2000" i="1">
                          <a:latin typeface="Cambria Math"/>
                        </a:rPr>
                        <m:t> | </m:t>
                      </m:r>
                      <m:r>
                        <a:rPr lang="es-ES" sz="2000" i="1">
                          <a:latin typeface="Cambria Math"/>
                        </a:rPr>
                        <m:t>𝑥</m:t>
                      </m:r>
                      <m:r>
                        <a:rPr lang="es-ES" sz="2000" i="1">
                          <a:latin typeface="Cambria Math"/>
                        </a:rPr>
                        <m:t> ∈</m:t>
                      </m:r>
                      <m:r>
                        <a:rPr lang="tr-TR" sz="2000" b="0" i="1" smtClean="0">
                          <a:latin typeface="Cambria Math"/>
                        </a:rPr>
                        <m:t>𝐸</m:t>
                      </m:r>
                      <m:r>
                        <a:rPr lang="es-ES" sz="2000" i="1">
                          <a:latin typeface="Cambria Math"/>
                        </a:rPr>
                        <m:t> </m:t>
                      </m:r>
                      <m:r>
                        <a:rPr lang="es-ES" sz="2000" i="1">
                          <a:latin typeface="Cambria Math"/>
                        </a:rPr>
                        <m:t>𝑣𝑒</m:t>
                      </m:r>
                      <m:r>
                        <a:rPr lang="es-ES" sz="2000" i="1">
                          <a:latin typeface="Cambria Math"/>
                        </a:rPr>
                        <m:t> </m:t>
                      </m:r>
                      <m:r>
                        <a:rPr lang="es-ES" sz="2000" i="1">
                          <a:latin typeface="Cambria Math"/>
                        </a:rPr>
                        <m:t>𝑥</m:t>
                      </m:r>
                      <m:r>
                        <a:rPr lang="es-ES" sz="2000" i="1">
                          <a:latin typeface="Cambria Math"/>
                        </a:rPr>
                        <m:t> ∉</m:t>
                      </m:r>
                      <m:r>
                        <a:rPr lang="tr-TR" sz="2000" b="0" i="1" smtClean="0">
                          <a:latin typeface="Cambria Math"/>
                        </a:rPr>
                        <m:t>𝐹</m:t>
                      </m:r>
                      <m:r>
                        <a:rPr lang="es-ES" sz="2000" i="1">
                          <a:latin typeface="Cambria Math"/>
                        </a:rPr>
                        <m:t>}</m:t>
                      </m:r>
                    </m:oMath>
                  </m:oMathPara>
                </a14:m>
                <a:endParaRPr lang="tr-TR" sz="2000" dirty="0">
                  <a:latin typeface="Book Antiqua" pitchFamily="18" charset="0"/>
                </a:endParaRPr>
              </a:p>
              <a:p>
                <a:pPr marL="0" indent="0" algn="ctr">
                  <a:buNone/>
                </a:pPr>
                <a14:m>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rPr>
                          <m:t>|</m:t>
                        </m:r>
                        <m:r>
                          <a:rPr lang="tr-TR" sz="2000" i="1">
                            <a:latin typeface="Cambria Math"/>
                          </a:rPr>
                          <m:t>𝐹</m:t>
                        </m:r>
                      </m:e>
                    </m:d>
                    <m:r>
                      <a:rPr lang="tr-TR" sz="2000" i="1">
                        <a:latin typeface="Cambria Math"/>
                      </a:rPr>
                      <m:t>=</m:t>
                    </m:r>
                    <m:f>
                      <m:fPr>
                        <m:ctrlPr>
                          <a:rPr lang="tr-TR" sz="2000" i="1">
                            <a:latin typeface="Cambria Math" panose="02040503050406030204" pitchFamily="18" charset="0"/>
                          </a:rPr>
                        </m:ctrlPr>
                      </m:fPr>
                      <m:num>
                        <m:r>
                          <a:rPr lang="tr-TR" sz="2000" i="1">
                            <a:latin typeface="Cambria Math"/>
                          </a:rPr>
                          <m:t>𝑃</m:t>
                        </m:r>
                        <m:d>
                          <m:dPr>
                            <m:ctrlPr>
                              <a:rPr lang="tr-TR" sz="2000" i="1" smtClean="0">
                                <a:latin typeface="Cambria Math" panose="02040503050406030204" pitchFamily="18" charset="0"/>
                              </a:rPr>
                            </m:ctrlPr>
                          </m:dPr>
                          <m:e>
                            <m:r>
                              <a:rPr lang="tr-TR" sz="2000" b="0" i="1" smtClean="0">
                                <a:latin typeface="Cambria Math"/>
                              </a:rPr>
                              <m:t>𝐸</m:t>
                            </m:r>
                            <m:r>
                              <a:rPr lang="tr-TR" sz="2000" b="0" i="1" smtClean="0">
                                <a:latin typeface="Cambria Math"/>
                                <a:ea typeface="Cambria Math"/>
                              </a:rPr>
                              <m:t>∩</m:t>
                            </m:r>
                            <m:r>
                              <a:rPr lang="tr-TR" sz="2000" b="0" i="1" smtClean="0">
                                <a:latin typeface="Cambria Math"/>
                                <a:ea typeface="Cambria Math"/>
                              </a:rPr>
                              <m:t>𝐹</m:t>
                            </m:r>
                          </m:e>
                        </m:d>
                      </m:num>
                      <m:den>
                        <m:r>
                          <a:rPr lang="tr-TR" sz="2000" i="1">
                            <a:latin typeface="Cambria Math"/>
                          </a:rPr>
                          <m:t>𝑃</m:t>
                        </m:r>
                        <m:d>
                          <m:dPr>
                            <m:ctrlPr>
                              <a:rPr lang="tr-TR" sz="2000" i="1" smtClean="0">
                                <a:latin typeface="Cambria Math" panose="02040503050406030204" pitchFamily="18" charset="0"/>
                              </a:rPr>
                            </m:ctrlPr>
                          </m:dPr>
                          <m:e>
                            <m:r>
                              <a:rPr lang="tr-TR" sz="2000" b="0" i="1" smtClean="0">
                                <a:latin typeface="Cambria Math"/>
                              </a:rPr>
                              <m:t>𝐹</m:t>
                            </m:r>
                          </m:e>
                        </m:d>
                      </m:den>
                    </m:f>
                    <m:r>
                      <a:rPr lang="tr-TR" sz="2000" i="1">
                        <a:latin typeface="Cambria Math"/>
                      </a:rPr>
                      <m:t>,</m:t>
                    </m:r>
                    <m:r>
                      <a:rPr lang="tr-TR" sz="2000" i="1">
                        <a:latin typeface="Cambria Math"/>
                      </a:rPr>
                      <m:t>𝑃</m:t>
                    </m:r>
                    <m:d>
                      <m:dPr>
                        <m:ctrlPr>
                          <a:rPr lang="tr-TR" sz="2000" i="1" smtClean="0">
                            <a:latin typeface="Cambria Math" panose="02040503050406030204" pitchFamily="18" charset="0"/>
                          </a:rPr>
                        </m:ctrlPr>
                      </m:dPr>
                      <m:e>
                        <m:r>
                          <a:rPr lang="tr-TR" sz="2000" b="0" i="1" smtClean="0">
                            <a:latin typeface="Cambria Math"/>
                          </a:rPr>
                          <m:t>𝐹</m:t>
                        </m:r>
                      </m:e>
                    </m:d>
                    <m:r>
                      <a:rPr lang="tr-TR" sz="2000" i="1">
                        <a:latin typeface="Cambria Math"/>
                        <a:ea typeface="Cambria Math"/>
                      </a:rPr>
                      <m:t>&gt;0</m:t>
                    </m:r>
                  </m:oMath>
                </a14:m>
                <a:r>
                  <a:rPr lang="tr-TR" sz="2000" dirty="0">
                    <a:latin typeface="Book Antiqua" pitchFamily="18" charset="0"/>
                  </a:rPr>
                  <a:t>        </a:t>
                </a:r>
              </a:p>
              <a:p>
                <a:r>
                  <a:rPr lang="tr-TR" sz="2000" dirty="0">
                    <a:latin typeface="Book Antiqua" pitchFamily="18" charset="0"/>
                  </a:rPr>
                  <a:t>Eğer E ve F olayları birbirinden bağımsızsa, bileşik (ortak) olasılıkları şöyledir:</a:t>
                </a:r>
              </a:p>
              <a:p>
                <a:pPr marL="0" indent="0" algn="ctr">
                  <a:buNone/>
                </a:pPr>
                <a14:m>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rPr>
                          <m:t>|</m:t>
                        </m:r>
                        <m:r>
                          <a:rPr lang="tr-TR" sz="2000" i="1">
                            <a:latin typeface="Cambria Math"/>
                          </a:rPr>
                          <m:t>𝐹</m:t>
                        </m:r>
                      </m:e>
                    </m:d>
                    <m:r>
                      <a:rPr lang="tr-TR" sz="2000" i="1">
                        <a:latin typeface="Cambria Math"/>
                      </a:rPr>
                      <m:t>=</m:t>
                    </m:r>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e>
                    </m:d>
                    <m:r>
                      <a:rPr lang="tr-TR" sz="2000" i="1">
                        <a:latin typeface="Cambria Math"/>
                      </a:rPr>
                      <m:t>=</m:t>
                    </m:r>
                    <m:f>
                      <m:fPr>
                        <m:ctrlPr>
                          <a:rPr lang="tr-TR" sz="2000" i="1">
                            <a:latin typeface="Cambria Math" panose="02040503050406030204" pitchFamily="18" charset="0"/>
                          </a:rPr>
                        </m:ctrlPr>
                      </m:fPr>
                      <m:num>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ea typeface="Cambria Math"/>
                              </a:rPr>
                              <m:t>∩</m:t>
                            </m:r>
                            <m:r>
                              <a:rPr lang="tr-TR" sz="2000" i="1">
                                <a:latin typeface="Cambria Math"/>
                                <a:ea typeface="Cambria Math"/>
                              </a:rPr>
                              <m:t>𝐹</m:t>
                            </m:r>
                          </m:e>
                        </m:d>
                      </m:num>
                      <m:den>
                        <m:r>
                          <a:rPr lang="tr-TR" sz="2000" i="1">
                            <a:latin typeface="Cambria Math"/>
                          </a:rPr>
                          <m:t>𝑃</m:t>
                        </m:r>
                        <m:d>
                          <m:dPr>
                            <m:ctrlPr>
                              <a:rPr lang="tr-TR" sz="2000" i="1">
                                <a:latin typeface="Cambria Math" panose="02040503050406030204" pitchFamily="18" charset="0"/>
                              </a:rPr>
                            </m:ctrlPr>
                          </m:dPr>
                          <m:e>
                            <m:r>
                              <a:rPr lang="tr-TR" sz="2000" i="1">
                                <a:latin typeface="Cambria Math"/>
                              </a:rPr>
                              <m:t>𝐹</m:t>
                            </m:r>
                          </m:e>
                        </m:d>
                      </m:den>
                    </m:f>
                    <m:r>
                      <a:rPr lang="tr-TR" sz="2000" b="0" i="1" smtClean="0">
                        <a:latin typeface="Cambria Math"/>
                      </a:rPr>
                      <m:t>            </m:t>
                    </m:r>
                  </m:oMath>
                </a14:m>
                <a:r>
                  <a:rPr lang="tr-TR" sz="2000" dirty="0">
                    <a:latin typeface="Book Antiqua" pitchFamily="18" charset="0"/>
                  </a:rPr>
                  <a:t> </a:t>
                </a:r>
                <a14:m>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ea typeface="Cambria Math"/>
                          </a:rPr>
                          <m:t>∩</m:t>
                        </m:r>
                        <m:r>
                          <a:rPr lang="tr-TR" sz="2000" i="1">
                            <a:latin typeface="Cambria Math"/>
                            <a:ea typeface="Cambria Math"/>
                          </a:rPr>
                          <m:t>𝐹</m:t>
                        </m:r>
                      </m:e>
                    </m:d>
                  </m:oMath>
                </a14:m>
                <a:r>
                  <a:rPr lang="tr-TR" sz="2000" dirty="0">
                    <a:latin typeface="Book Antiqua" pitchFamily="18" charset="0"/>
                  </a:rPr>
                  <a:t>=</a:t>
                </a:r>
                <a14:m>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e>
                    </m:d>
                    <m:r>
                      <a:rPr lang="tr-TR" sz="2000" i="1">
                        <a:latin typeface="Cambria Math"/>
                      </a:rPr>
                      <m:t>𝑃</m:t>
                    </m:r>
                    <m:d>
                      <m:dPr>
                        <m:ctrlPr>
                          <a:rPr lang="tr-TR" sz="2000" i="1">
                            <a:latin typeface="Cambria Math" panose="02040503050406030204" pitchFamily="18" charset="0"/>
                          </a:rPr>
                        </m:ctrlPr>
                      </m:dPr>
                      <m:e>
                        <m:r>
                          <a:rPr lang="tr-TR" sz="2000" i="1">
                            <a:latin typeface="Cambria Math"/>
                            <a:ea typeface="Cambria Math"/>
                          </a:rPr>
                          <m:t>𝐹</m:t>
                        </m:r>
                      </m:e>
                    </m:d>
                  </m:oMath>
                </a14:m>
                <a:endParaRPr lang="tr-TR" sz="2000" dirty="0">
                  <a:latin typeface="Book Antiqua" pitchFamily="18" charset="0"/>
                </a:endParaRPr>
              </a:p>
              <a:p>
                <a:pPr marL="0" indent="0">
                  <a:buNone/>
                </a:pPr>
                <a:endParaRPr lang="tr-TR" sz="2400"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755576" y="1412776"/>
                <a:ext cx="7416824" cy="4824536"/>
              </a:xfrm>
              <a:blipFill rotWithShape="1">
                <a:blip r:embed="rId2"/>
                <a:stretch>
                  <a:fillRect l="-740" t="-506" r="-822"/>
                </a:stretch>
              </a:blipFill>
            </p:spPr>
            <p:txBody>
              <a:bodyPr/>
              <a:lstStyle/>
              <a:p>
                <a:r>
                  <a:rPr lang="tr-TR">
                    <a:noFill/>
                  </a:rPr>
                  <a:t> </a:t>
                </a:r>
              </a:p>
            </p:txBody>
          </p:sp>
        </mc:Fallback>
      </mc:AlternateContent>
      <p:grpSp>
        <p:nvGrpSpPr>
          <p:cNvPr id="19" name="Group 18"/>
          <p:cNvGrpSpPr/>
          <p:nvPr/>
        </p:nvGrpSpPr>
        <p:grpSpPr>
          <a:xfrm>
            <a:off x="2235718" y="2348880"/>
            <a:ext cx="4208490" cy="1403128"/>
            <a:chOff x="2235718" y="2492896"/>
            <a:chExt cx="4136482" cy="1584176"/>
          </a:xfrm>
        </p:grpSpPr>
        <p:sp>
          <p:nvSpPr>
            <p:cNvPr id="15" name="Text Box 10"/>
            <p:cNvSpPr txBox="1">
              <a:spLocks noChangeArrowheads="1"/>
            </p:cNvSpPr>
            <p:nvPr/>
          </p:nvSpPr>
          <p:spPr bwMode="auto">
            <a:xfrm>
              <a:off x="2235718" y="2492896"/>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en-US" sz="2400" dirty="0">
                  <a:latin typeface="Book Antiqua" pitchFamily="18" charset="0"/>
                </a:rPr>
                <a:t>S</a:t>
              </a:r>
            </a:p>
          </p:txBody>
        </p:sp>
        <p:grpSp>
          <p:nvGrpSpPr>
            <p:cNvPr id="17" name="Group 16"/>
            <p:cNvGrpSpPr/>
            <p:nvPr/>
          </p:nvGrpSpPr>
          <p:grpSpPr>
            <a:xfrm>
              <a:off x="2573389" y="2492896"/>
              <a:ext cx="3798811" cy="1584176"/>
              <a:chOff x="2495679" y="4293096"/>
              <a:chExt cx="3798811" cy="1584176"/>
            </a:xfrm>
          </p:grpSpPr>
          <p:grpSp>
            <p:nvGrpSpPr>
              <p:cNvPr id="3" name="Group 2"/>
              <p:cNvGrpSpPr/>
              <p:nvPr/>
            </p:nvGrpSpPr>
            <p:grpSpPr>
              <a:xfrm>
                <a:off x="2495679" y="4293096"/>
                <a:ext cx="3798811" cy="1584176"/>
                <a:chOff x="2483766" y="2348880"/>
                <a:chExt cx="3798811" cy="1584176"/>
              </a:xfrm>
            </p:grpSpPr>
            <p:grpSp>
              <p:nvGrpSpPr>
                <p:cNvPr id="2" name="Group 1"/>
                <p:cNvGrpSpPr/>
                <p:nvPr/>
              </p:nvGrpSpPr>
              <p:grpSpPr>
                <a:xfrm>
                  <a:off x="2483766" y="2348880"/>
                  <a:ext cx="3798811" cy="1584176"/>
                  <a:chOff x="2483766" y="2349480"/>
                  <a:chExt cx="3798811" cy="1584176"/>
                </a:xfrm>
              </p:grpSpPr>
              <p:sp>
                <p:nvSpPr>
                  <p:cNvPr id="10" name="Rectangle 9"/>
                  <p:cNvSpPr>
                    <a:spLocks noChangeArrowheads="1"/>
                  </p:cNvSpPr>
                  <p:nvPr/>
                </p:nvSpPr>
                <p:spPr bwMode="auto">
                  <a:xfrm>
                    <a:off x="2483766" y="2349480"/>
                    <a:ext cx="3798811" cy="1584176"/>
                  </a:xfrm>
                  <a:prstGeom prst="rect">
                    <a:avLst/>
                  </a:prstGeom>
                  <a:solidFill>
                    <a:schemeClr val="accent1">
                      <a:lumMod val="40000"/>
                      <a:lumOff val="6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1" name="Oval 10"/>
                  <p:cNvSpPr>
                    <a:spLocks noChangeArrowheads="1"/>
                  </p:cNvSpPr>
                  <p:nvPr/>
                </p:nvSpPr>
                <p:spPr bwMode="auto">
                  <a:xfrm>
                    <a:off x="2833082" y="2530529"/>
                    <a:ext cx="1921238" cy="1222079"/>
                  </a:xfrm>
                  <a:prstGeom prst="ellipse">
                    <a:avLst/>
                  </a:prstGeom>
                  <a:pattFill prst="dkUpDiag">
                    <a:fgClr>
                      <a:schemeClr val="accent1">
                        <a:lumMod val="40000"/>
                        <a:lumOff val="60000"/>
                      </a:schemeClr>
                    </a:fgClr>
                    <a:bgClr>
                      <a:schemeClr val="bg1"/>
                    </a:bgClr>
                  </a:pattFill>
                  <a:ln w="28575">
                    <a:solidFill>
                      <a:schemeClr val="tx1"/>
                    </a:solidFill>
                    <a:round/>
                    <a:headEnd/>
                    <a:tailEnd/>
                  </a:ln>
                  <a:effectLst/>
                </p:spPr>
                <p:txBody>
                  <a:bodyPr wrap="none" anchor="ctr"/>
                  <a:lstStyle/>
                  <a:p>
                    <a:endParaRPr lang="tr-TR"/>
                  </a:p>
                </p:txBody>
              </p:sp>
              <p:sp>
                <p:nvSpPr>
                  <p:cNvPr id="12" name="Oval 11"/>
                  <p:cNvSpPr>
                    <a:spLocks noChangeArrowheads="1"/>
                  </p:cNvSpPr>
                  <p:nvPr/>
                </p:nvSpPr>
                <p:spPr bwMode="auto">
                  <a:xfrm>
                    <a:off x="3924694" y="2530529"/>
                    <a:ext cx="2139560" cy="1267341"/>
                  </a:xfrm>
                  <a:prstGeom prst="ellipse">
                    <a:avLst/>
                  </a:prstGeom>
                  <a:solidFill>
                    <a:schemeClr val="accent1">
                      <a:lumMod val="40000"/>
                      <a:lumOff val="60000"/>
                    </a:schemeClr>
                  </a:solidFill>
                  <a:ln w="28575">
                    <a:solidFill>
                      <a:schemeClr val="tx1"/>
                    </a:solidFill>
                    <a:round/>
                    <a:headEnd/>
                    <a:tailEnd/>
                  </a:ln>
                  <a:effectLst/>
                </p:spPr>
                <p:txBody>
                  <a:bodyPr wrap="none" anchor="ctr"/>
                  <a:lstStyle/>
                  <a:p>
                    <a:endParaRPr lang="tr-TR" dirty="0"/>
                  </a:p>
                </p:txBody>
              </p:sp>
            </p:grpSp>
            <p:sp>
              <p:nvSpPr>
                <p:cNvPr id="16" name="Oval 15"/>
                <p:cNvSpPr>
                  <a:spLocks noChangeArrowheads="1"/>
                </p:cNvSpPr>
                <p:nvPr/>
              </p:nvSpPr>
              <p:spPr bwMode="auto">
                <a:xfrm>
                  <a:off x="2834887" y="2524795"/>
                  <a:ext cx="1921238" cy="1222079"/>
                </a:xfrm>
                <a:prstGeom prst="ellipse">
                  <a:avLst/>
                </a:prstGeom>
                <a:noFill/>
                <a:ln w="28575">
                  <a:solidFill>
                    <a:schemeClr val="tx1"/>
                  </a:solidFill>
                  <a:prstDash val="dash"/>
                  <a:round/>
                  <a:headEnd/>
                  <a:tailEnd/>
                </a:ln>
                <a:effectLst/>
              </p:spPr>
              <p:txBody>
                <a:bodyPr wrap="none" anchor="ctr"/>
                <a:lstStyle/>
                <a:p>
                  <a:endParaRPr lang="tr-TR"/>
                </a:p>
              </p:txBody>
            </p:sp>
          </p:grpSp>
          <p:sp>
            <p:nvSpPr>
              <p:cNvPr id="13" name="Text Box 7"/>
              <p:cNvSpPr txBox="1">
                <a:spLocks noChangeArrowheads="1"/>
              </p:cNvSpPr>
              <p:nvPr/>
            </p:nvSpPr>
            <p:spPr bwMode="auto">
              <a:xfrm>
                <a:off x="3191332" y="4725144"/>
                <a:ext cx="261987" cy="462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tr-TR" sz="2400" dirty="0"/>
                  <a:t>E</a:t>
                </a:r>
                <a:endParaRPr lang="en-US" sz="2400" dirty="0"/>
              </a:p>
            </p:txBody>
          </p:sp>
          <p:sp>
            <p:nvSpPr>
              <p:cNvPr id="14" name="Text Box 8"/>
              <p:cNvSpPr txBox="1">
                <a:spLocks noChangeArrowheads="1"/>
              </p:cNvSpPr>
              <p:nvPr/>
            </p:nvSpPr>
            <p:spPr bwMode="auto">
              <a:xfrm>
                <a:off x="5278674" y="4659807"/>
                <a:ext cx="392980" cy="462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spcBef>
                    <a:spcPct val="50000"/>
                  </a:spcBef>
                </a:pPr>
                <a:r>
                  <a:rPr lang="tr-TR" sz="2400" dirty="0"/>
                  <a:t>F</a:t>
                </a:r>
                <a:endParaRPr lang="en-US" sz="2400" dirty="0"/>
              </a:p>
            </p:txBody>
          </p:sp>
        </p:grpSp>
      </p:grpSp>
      <p:sp>
        <p:nvSpPr>
          <p:cNvPr id="20" name="Right Arrow 19"/>
          <p:cNvSpPr/>
          <p:nvPr/>
        </p:nvSpPr>
        <p:spPr>
          <a:xfrm>
            <a:off x="4572000" y="5733256"/>
            <a:ext cx="31734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2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2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42</a:t>
            </a:fld>
            <a:endParaRPr lang="tr-TR" sz="1600" b="1">
              <a:solidFill>
                <a:schemeClr val="tx1"/>
              </a:solidFill>
            </a:endParaRPr>
          </a:p>
        </p:txBody>
      </p:sp>
      <p:sp>
        <p:nvSpPr>
          <p:cNvPr id="2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902541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32656"/>
            <a:ext cx="8229600" cy="1143000"/>
          </a:xfrm>
        </p:spPr>
        <p:txBody>
          <a:bodyPr>
            <a:normAutofit/>
          </a:bodyPr>
          <a:lstStyle/>
          <a:p>
            <a:pPr algn="l">
              <a:defRPr/>
            </a:pPr>
            <a:r>
              <a:rPr lang="tr-TR" sz="2800" dirty="0">
                <a:latin typeface="Book Antiqua" pitchFamily="18" charset="0"/>
              </a:rPr>
              <a:t>Bayes Teoremi</a:t>
            </a:r>
            <a:endParaRPr lang="en-US" sz="28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755576" y="1412776"/>
                <a:ext cx="7416824" cy="4824536"/>
              </a:xfrm>
            </p:spPr>
            <p:txBody>
              <a:bodyPr>
                <a:normAutofit/>
              </a:bodyPr>
              <a:lstStyle/>
              <a:p>
                <a:r>
                  <a:rPr lang="tr-TR" sz="2000" dirty="0">
                    <a:latin typeface="Book Antiqua" pitchFamily="18" charset="0"/>
                  </a:rPr>
                  <a:t>E ve F gibi iki olay verildiğinde, </a:t>
                </a:r>
                <a14:m>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b="0" i="1" smtClean="0">
                            <a:latin typeface="Cambria Math"/>
                          </a:rPr>
                          <m:t>𝐸</m:t>
                        </m:r>
                      </m:e>
                    </m:d>
                    <m:r>
                      <a:rPr lang="tr-TR" sz="2000" i="1">
                        <a:latin typeface="Cambria Math"/>
                        <a:ea typeface="Cambria Math"/>
                      </a:rPr>
                      <m:t>&gt;0</m:t>
                    </m:r>
                  </m:oMath>
                </a14:m>
                <a:r>
                  <a:rPr lang="tr-TR" sz="2000" dirty="0">
                    <a:latin typeface="Book Antiqua" pitchFamily="18" charset="0"/>
                  </a:rPr>
                  <a:t> olmak üzere,</a:t>
                </a:r>
              </a:p>
              <a:p>
                <a:endParaRPr lang="tr-TR" sz="2000" dirty="0">
                  <a:latin typeface="Book Antiqua" pitchFamily="18" charset="0"/>
                </a:endParaRPr>
              </a:p>
              <a:p>
                <a:pPr marL="0" indent="0">
                  <a:buNone/>
                </a:pPr>
                <a14:m>
                  <m:oMathPara xmlns:m="http://schemas.openxmlformats.org/officeDocument/2006/math">
                    <m:oMathParaPr>
                      <m:jc m:val="centerGroup"/>
                    </m:oMathParaPr>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b="0" i="1" smtClean="0">
                              <a:latin typeface="Cambria Math"/>
                            </a:rPr>
                            <m:t>𝐹</m:t>
                          </m:r>
                          <m:r>
                            <a:rPr lang="tr-TR" sz="2000" b="0" i="1" smtClean="0">
                              <a:latin typeface="Cambria Math"/>
                            </a:rPr>
                            <m:t>\</m:t>
                          </m:r>
                          <m:r>
                            <m:rPr>
                              <m:sty m:val="p"/>
                            </m:rPr>
                            <a:rPr lang="tr-TR" sz="2000" b="0" i="1" smtClean="0">
                              <a:latin typeface="Cambria Math"/>
                            </a:rPr>
                            <m:t>E</m:t>
                          </m:r>
                        </m:e>
                      </m:d>
                      <m:r>
                        <a:rPr lang="tr-TR" sz="2000" i="1">
                          <a:latin typeface="Cambria Math"/>
                        </a:rPr>
                        <m:t>=</m:t>
                      </m:r>
                      <m:f>
                        <m:fPr>
                          <m:ctrlPr>
                            <a:rPr lang="tr-TR" sz="2000" i="1">
                              <a:latin typeface="Cambria Math" panose="02040503050406030204" pitchFamily="18" charset="0"/>
                            </a:rPr>
                          </m:ctrlPr>
                        </m:fPr>
                        <m:num>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rPr>
                                <m:t>\</m:t>
                              </m:r>
                              <m:r>
                                <m:rPr>
                                  <m:sty m:val="p"/>
                                </m:rPr>
                                <a:rPr lang="tr-TR" sz="2000" i="1">
                                  <a:latin typeface="Cambria Math"/>
                                </a:rPr>
                                <m:t>F</m:t>
                              </m:r>
                            </m:e>
                          </m:d>
                          <m:r>
                            <a:rPr lang="tr-TR" sz="2000" i="1">
                              <a:latin typeface="Cambria Math"/>
                              <a:ea typeface="Cambria Math"/>
                            </a:rPr>
                            <m:t> </m:t>
                          </m:r>
                          <m:r>
                            <a:rPr lang="tr-TR" sz="2000" i="1">
                              <a:latin typeface="Cambria Math"/>
                              <a:ea typeface="Cambria Math"/>
                            </a:rPr>
                            <m:t>𝑃</m:t>
                          </m:r>
                          <m:d>
                            <m:dPr>
                              <m:ctrlPr>
                                <a:rPr lang="tr-TR" sz="2000" i="1">
                                  <a:latin typeface="Cambria Math" panose="02040503050406030204" pitchFamily="18" charset="0"/>
                                  <a:ea typeface="Cambria Math"/>
                                </a:rPr>
                              </m:ctrlPr>
                            </m:dPr>
                            <m:e>
                              <m:r>
                                <a:rPr lang="tr-TR" sz="2000" b="0" i="1" smtClean="0">
                                  <a:latin typeface="Cambria Math"/>
                                  <a:ea typeface="Cambria Math"/>
                                </a:rPr>
                                <m:t>𝐹</m:t>
                              </m:r>
                            </m:e>
                          </m:d>
                        </m:num>
                        <m:den>
                          <m:r>
                            <a:rPr lang="tr-TR" sz="2000" i="1">
                              <a:latin typeface="Cambria Math"/>
                            </a:rPr>
                            <m:t>𝑃</m:t>
                          </m:r>
                          <m:d>
                            <m:dPr>
                              <m:ctrlPr>
                                <a:rPr lang="tr-TR" sz="2000" i="1">
                                  <a:latin typeface="Cambria Math" panose="02040503050406030204" pitchFamily="18" charset="0"/>
                                </a:rPr>
                              </m:ctrlPr>
                            </m:dPr>
                            <m:e>
                              <m:r>
                                <a:rPr lang="tr-TR" sz="2000" b="0" i="1" smtClean="0">
                                  <a:latin typeface="Cambria Math"/>
                                </a:rPr>
                                <m:t>𝐸</m:t>
                              </m:r>
                            </m:e>
                          </m:d>
                        </m:den>
                      </m:f>
                      <m:r>
                        <a:rPr lang="tr-TR" sz="2000" b="0" i="1" smtClean="0">
                          <a:latin typeface="Cambria Math"/>
                        </a:rPr>
                        <m:t>=</m:t>
                      </m:r>
                      <m:f>
                        <m:fPr>
                          <m:ctrlPr>
                            <a:rPr lang="tr-TR" sz="2000" i="1">
                              <a:latin typeface="Cambria Math" panose="02040503050406030204" pitchFamily="18" charset="0"/>
                            </a:rPr>
                          </m:ctrlPr>
                        </m:fPr>
                        <m:num>
                          <m:r>
                            <a:rPr lang="tr-TR" sz="2000" i="1">
                              <a:latin typeface="Cambria Math"/>
                            </a:rPr>
                            <m:t>𝑃</m:t>
                          </m:r>
                          <m:d>
                            <m:dPr>
                              <m:ctrlPr>
                                <a:rPr lang="tr-TR" sz="2000" i="1">
                                  <a:latin typeface="Cambria Math" panose="02040503050406030204" pitchFamily="18" charset="0"/>
                                </a:rPr>
                              </m:ctrlPr>
                            </m:dPr>
                            <m:e>
                              <m:r>
                                <a:rPr lang="tr-TR" sz="2000" b="0" i="1" smtClean="0">
                                  <a:latin typeface="Cambria Math"/>
                                </a:rPr>
                                <m:t>𝐹</m:t>
                              </m:r>
                              <m:r>
                                <a:rPr lang="tr-TR" sz="2000" i="1" smtClean="0">
                                  <a:latin typeface="Cambria Math"/>
                                  <a:ea typeface="Cambria Math"/>
                                </a:rPr>
                                <m:t>∩</m:t>
                              </m:r>
                              <m:r>
                                <a:rPr lang="tr-TR" sz="2000" b="0" i="1" smtClean="0">
                                  <a:latin typeface="Cambria Math"/>
                                </a:rPr>
                                <m:t>𝐸</m:t>
                              </m:r>
                            </m:e>
                          </m:d>
                          <m:r>
                            <a:rPr lang="tr-TR" sz="2000" i="1">
                              <a:latin typeface="Cambria Math"/>
                              <a:ea typeface="Cambria Math"/>
                            </a:rPr>
                            <m:t> </m:t>
                          </m:r>
                        </m:num>
                        <m:den>
                          <m:r>
                            <a:rPr lang="tr-TR" sz="2000" i="1">
                              <a:latin typeface="Cambria Math"/>
                            </a:rPr>
                            <m:t>𝑃</m:t>
                          </m:r>
                          <m:d>
                            <m:dPr>
                              <m:ctrlPr>
                                <a:rPr lang="tr-TR" sz="2000" i="1">
                                  <a:latin typeface="Cambria Math" panose="02040503050406030204" pitchFamily="18" charset="0"/>
                                </a:rPr>
                              </m:ctrlPr>
                            </m:dPr>
                            <m:e>
                              <m:r>
                                <a:rPr lang="tr-TR" sz="2000" b="0" i="1" smtClean="0">
                                  <a:latin typeface="Cambria Math"/>
                                </a:rPr>
                                <m:t>𝐸</m:t>
                              </m:r>
                            </m:e>
                          </m:d>
                        </m:den>
                      </m:f>
                    </m:oMath>
                  </m:oMathPara>
                </a14:m>
                <a:endParaRPr lang="tr-TR" sz="2000" dirty="0">
                  <a:latin typeface="Book Antiqua" pitchFamily="18" charset="0"/>
                </a:endParaRPr>
              </a:p>
              <a:p>
                <a:pPr marL="0" indent="0">
                  <a:buNone/>
                </a:pPr>
                <a:r>
                  <a:rPr lang="tr-TR" sz="2000" dirty="0">
                    <a:latin typeface="Book Antiqua" pitchFamily="18" charset="0"/>
                  </a:rPr>
                  <a:t>veya</a:t>
                </a:r>
              </a:p>
              <a:p>
                <a:pPr marL="0" indent="0">
                  <a:buNone/>
                </a:pPr>
                <a14:m>
                  <m:oMathPara xmlns:m="http://schemas.openxmlformats.org/officeDocument/2006/math">
                    <m:oMathParaPr>
                      <m:jc m:val="centerGroup"/>
                    </m:oMathParaPr>
                    <m:oMath xmlns:m="http://schemas.openxmlformats.org/officeDocument/2006/math">
                      <m:r>
                        <a:rPr lang="tr-TR" sz="2000" i="1">
                          <a:latin typeface="Cambria Math"/>
                        </a:rPr>
                        <m:t>𝑃</m:t>
                      </m:r>
                      <m:d>
                        <m:dPr>
                          <m:ctrlPr>
                            <a:rPr lang="tr-TR" sz="2000" i="1">
                              <a:latin typeface="Cambria Math" panose="02040503050406030204" pitchFamily="18" charset="0"/>
                            </a:rPr>
                          </m:ctrlPr>
                        </m:dPr>
                        <m:e>
                          <m:r>
                            <a:rPr lang="tr-TR" sz="2000" b="0" i="1" smtClean="0">
                              <a:latin typeface="Cambria Math"/>
                            </a:rPr>
                            <m:t>𝐹</m:t>
                          </m:r>
                          <m:r>
                            <a:rPr lang="tr-TR" sz="2000" b="0" i="1" smtClean="0">
                              <a:latin typeface="Cambria Math"/>
                            </a:rPr>
                            <m:t>\</m:t>
                          </m:r>
                          <m:r>
                            <m:rPr>
                              <m:sty m:val="p"/>
                            </m:rPr>
                            <a:rPr lang="tr-TR" sz="2000" b="0" i="1" smtClean="0">
                              <a:latin typeface="Cambria Math"/>
                            </a:rPr>
                            <m:t>E</m:t>
                          </m:r>
                        </m:e>
                      </m:d>
                      <m:r>
                        <a:rPr lang="tr-TR" sz="2000" i="1">
                          <a:latin typeface="Cambria Math"/>
                        </a:rPr>
                        <m:t>=</m:t>
                      </m:r>
                      <m:f>
                        <m:fPr>
                          <m:ctrlPr>
                            <a:rPr lang="tr-TR" sz="2000" i="1">
                              <a:latin typeface="Cambria Math" panose="02040503050406030204" pitchFamily="18" charset="0"/>
                            </a:rPr>
                          </m:ctrlPr>
                        </m:fPr>
                        <m:num>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rPr>
                                <m:t>\</m:t>
                              </m:r>
                              <m:r>
                                <m:rPr>
                                  <m:sty m:val="p"/>
                                </m:rPr>
                                <a:rPr lang="tr-TR" sz="2000" i="1">
                                  <a:latin typeface="Cambria Math"/>
                                </a:rPr>
                                <m:t>F</m:t>
                              </m:r>
                            </m:e>
                          </m:d>
                          <m:r>
                            <a:rPr lang="tr-TR" sz="2000" i="1">
                              <a:latin typeface="Cambria Math"/>
                              <a:ea typeface="Cambria Math"/>
                            </a:rPr>
                            <m:t> </m:t>
                          </m:r>
                          <m:r>
                            <a:rPr lang="tr-TR" sz="2000" i="1">
                              <a:latin typeface="Cambria Math"/>
                              <a:ea typeface="Cambria Math"/>
                            </a:rPr>
                            <m:t>𝑃</m:t>
                          </m:r>
                          <m:d>
                            <m:dPr>
                              <m:ctrlPr>
                                <a:rPr lang="tr-TR" sz="2000" i="1">
                                  <a:latin typeface="Cambria Math" panose="02040503050406030204" pitchFamily="18" charset="0"/>
                                  <a:ea typeface="Cambria Math"/>
                                </a:rPr>
                              </m:ctrlPr>
                            </m:dPr>
                            <m:e>
                              <m:r>
                                <a:rPr lang="tr-TR" sz="2000" i="1">
                                  <a:latin typeface="Cambria Math"/>
                                  <a:ea typeface="Cambria Math"/>
                                </a:rPr>
                                <m:t>𝐹</m:t>
                              </m:r>
                            </m:e>
                          </m:d>
                        </m:num>
                        <m:den>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rPr>
                                <m:t>\</m:t>
                              </m:r>
                              <m:r>
                                <m:rPr>
                                  <m:sty m:val="p"/>
                                </m:rPr>
                                <a:rPr lang="tr-TR" sz="2000" i="1">
                                  <a:latin typeface="Cambria Math"/>
                                </a:rPr>
                                <m:t>F</m:t>
                              </m:r>
                            </m:e>
                          </m:d>
                          <m:r>
                            <a:rPr lang="tr-TR" sz="2000" i="1">
                              <a:latin typeface="Cambria Math"/>
                              <a:ea typeface="Cambria Math"/>
                            </a:rPr>
                            <m:t> </m:t>
                          </m:r>
                          <m:r>
                            <a:rPr lang="tr-TR" sz="2000" i="1">
                              <a:latin typeface="Cambria Math"/>
                              <a:ea typeface="Cambria Math"/>
                            </a:rPr>
                            <m:t>𝑃</m:t>
                          </m:r>
                          <m:d>
                            <m:dPr>
                              <m:ctrlPr>
                                <a:rPr lang="tr-TR" sz="2000" i="1">
                                  <a:latin typeface="Cambria Math" panose="02040503050406030204" pitchFamily="18" charset="0"/>
                                  <a:ea typeface="Cambria Math"/>
                                </a:rPr>
                              </m:ctrlPr>
                            </m:dPr>
                            <m:e>
                              <m:r>
                                <a:rPr lang="tr-TR" sz="2000" i="1">
                                  <a:latin typeface="Cambria Math"/>
                                  <a:ea typeface="Cambria Math"/>
                                </a:rPr>
                                <m:t>𝐹</m:t>
                              </m:r>
                            </m:e>
                          </m:d>
                          <m:r>
                            <a:rPr lang="tr-TR" sz="2000" b="0" i="1" smtClean="0">
                              <a:latin typeface="Cambria Math"/>
                              <a:ea typeface="Cambria Math"/>
                            </a:rPr>
                            <m:t>+</m:t>
                          </m:r>
                          <m:r>
                            <a:rPr lang="tr-TR" sz="2000" i="1">
                              <a:latin typeface="Cambria Math"/>
                            </a:rPr>
                            <m:t>𝑃</m:t>
                          </m:r>
                          <m:d>
                            <m:dPr>
                              <m:ctrlPr>
                                <a:rPr lang="tr-TR" sz="2000" i="1">
                                  <a:latin typeface="Cambria Math" panose="02040503050406030204" pitchFamily="18" charset="0"/>
                                </a:rPr>
                              </m:ctrlPr>
                            </m:dPr>
                            <m:e>
                              <m:r>
                                <a:rPr lang="tr-TR" sz="2000" i="1">
                                  <a:latin typeface="Cambria Math"/>
                                </a:rPr>
                                <m:t>𝐸</m:t>
                              </m:r>
                              <m:r>
                                <a:rPr lang="tr-TR" sz="2000" i="1">
                                  <a:latin typeface="Cambria Math"/>
                                </a:rPr>
                                <m:t>\</m:t>
                              </m:r>
                              <m:acc>
                                <m:accPr>
                                  <m:chr m:val="̅"/>
                                  <m:ctrlPr>
                                    <a:rPr lang="tr-TR" sz="2000" i="1" smtClean="0">
                                      <a:latin typeface="Cambria Math" panose="02040503050406030204" pitchFamily="18" charset="0"/>
                                    </a:rPr>
                                  </m:ctrlPr>
                                </m:accPr>
                                <m:e>
                                  <m:r>
                                    <a:rPr lang="tr-TR" sz="2000" b="0" i="1" smtClean="0">
                                      <a:latin typeface="Cambria Math"/>
                                    </a:rPr>
                                    <m:t>𝐹</m:t>
                                  </m:r>
                                </m:e>
                              </m:acc>
                            </m:e>
                          </m:d>
                          <m:r>
                            <a:rPr lang="tr-TR" sz="2000" i="1">
                              <a:latin typeface="Cambria Math"/>
                              <a:ea typeface="Cambria Math"/>
                            </a:rPr>
                            <m:t> </m:t>
                          </m:r>
                          <m:r>
                            <a:rPr lang="tr-TR" sz="2000" i="1">
                              <a:latin typeface="Cambria Math"/>
                              <a:ea typeface="Cambria Math"/>
                            </a:rPr>
                            <m:t>𝑃</m:t>
                          </m:r>
                          <m:d>
                            <m:dPr>
                              <m:ctrlPr>
                                <a:rPr lang="tr-TR" sz="2000" i="1">
                                  <a:latin typeface="Cambria Math" panose="02040503050406030204" pitchFamily="18" charset="0"/>
                                  <a:ea typeface="Cambria Math"/>
                                </a:rPr>
                              </m:ctrlPr>
                            </m:dPr>
                            <m:e>
                              <m:acc>
                                <m:accPr>
                                  <m:chr m:val="̅"/>
                                  <m:ctrlPr>
                                    <a:rPr lang="tr-TR" sz="2000" i="1" smtClean="0">
                                      <a:latin typeface="Cambria Math" panose="02040503050406030204" pitchFamily="18" charset="0"/>
                                      <a:ea typeface="Cambria Math"/>
                                    </a:rPr>
                                  </m:ctrlPr>
                                </m:accPr>
                                <m:e>
                                  <m:r>
                                    <a:rPr lang="tr-TR" sz="2000" b="0" i="1" smtClean="0">
                                      <a:latin typeface="Cambria Math"/>
                                      <a:ea typeface="Cambria Math"/>
                                    </a:rPr>
                                    <m:t>𝐹</m:t>
                                  </m:r>
                                </m:e>
                              </m:acc>
                            </m:e>
                          </m:d>
                        </m:den>
                      </m:f>
                    </m:oMath>
                  </m:oMathPara>
                </a14:m>
                <a:endParaRPr lang="tr-TR" sz="2000" dirty="0">
                  <a:latin typeface="Book Antiqua" pitchFamily="18" charset="0"/>
                </a:endParaRPr>
              </a:p>
              <a:p>
                <a:pPr marL="0" indent="0">
                  <a:buNone/>
                </a:pPr>
                <a:r>
                  <a:rPr lang="tr-TR" sz="2000" dirty="0">
                    <a:latin typeface="Book Antiqua" pitchFamily="18" charset="0"/>
                  </a:rPr>
                  <a:t>olur.</a:t>
                </a:r>
              </a:p>
              <a:p>
                <a:r>
                  <a:rPr lang="en-US" sz="2000" dirty="0">
                    <a:latin typeface="Book Antiqua" pitchFamily="18" charset="0"/>
                  </a:rPr>
                  <a:t>Bu </a:t>
                </a:r>
                <a:r>
                  <a:rPr lang="tr-TR" sz="2000" dirty="0">
                    <a:latin typeface="Book Antiqua" pitchFamily="18" charset="0"/>
                  </a:rPr>
                  <a:t>formül bir olay hakkında bilgi toplanacağı zaman çok işe yarar (Baker, Ders Notları).</a:t>
                </a:r>
              </a:p>
              <a:p>
                <a:r>
                  <a:rPr lang="tr-TR" sz="2000" dirty="0">
                    <a:latin typeface="Book Antiqua" pitchFamily="18" charset="0"/>
                  </a:rPr>
                  <a:t>Diğer bir deyişle, Bayes teoremi </a:t>
                </a:r>
                <a:r>
                  <a:rPr lang="tr-TR" sz="2000">
                    <a:latin typeface="Book Antiqua" pitchFamily="18" charset="0"/>
                  </a:rPr>
                  <a:t>eğer F </a:t>
                </a:r>
                <a:r>
                  <a:rPr lang="tr-TR" sz="2000" dirty="0">
                    <a:latin typeface="Book Antiqua" pitchFamily="18" charset="0"/>
                  </a:rPr>
                  <a:t>gözlemlenmiş ise</a:t>
                </a:r>
                <a:r>
                  <a:rPr lang="tr-TR" sz="2000">
                    <a:latin typeface="Book Antiqua" pitchFamily="18" charset="0"/>
                  </a:rPr>
                  <a:t>, E </a:t>
                </a:r>
                <a:r>
                  <a:rPr lang="tr-TR" sz="2000" dirty="0">
                    <a:latin typeface="Book Antiqua" pitchFamily="18" charset="0"/>
                  </a:rPr>
                  <a:t>gözlemi hakkındaki inançların ne şekilde güncelleştirilebileceğini ortaya çıkartır.</a:t>
                </a:r>
              </a:p>
              <a:p>
                <a:pPr marL="0" indent="0">
                  <a:buNone/>
                </a:pPr>
                <a:endParaRPr lang="tr-TR" sz="2000"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755576" y="1412776"/>
                <a:ext cx="7416824" cy="4824536"/>
              </a:xfrm>
              <a:blipFill rotWithShape="1">
                <a:blip r:embed="rId2"/>
                <a:stretch>
                  <a:fillRect l="-904" t="-506"/>
                </a:stretch>
              </a:blipFill>
            </p:spPr>
            <p:txBody>
              <a:bodyPr/>
              <a:lstStyle/>
              <a:p>
                <a:r>
                  <a:rPr lang="tr-TR">
                    <a:noFill/>
                  </a:rPr>
                  <a:t> </a:t>
                </a:r>
              </a:p>
            </p:txBody>
          </p:sp>
        </mc:Fallback>
      </mc:AlternateContent>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43</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708238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457200" y="332656"/>
            <a:ext cx="8229600" cy="1143000"/>
          </a:xfrm>
        </p:spPr>
        <p:txBody>
          <a:bodyPr>
            <a:normAutofit/>
          </a:bodyPr>
          <a:lstStyle/>
          <a:p>
            <a:pPr algn="l">
              <a:defRPr/>
            </a:pPr>
            <a:r>
              <a:rPr lang="tr-TR" sz="2800" dirty="0">
                <a:latin typeface="Book Antiqua" pitchFamily="18" charset="0"/>
              </a:rPr>
              <a:t>Bir Bayes Teoremi Örneği</a:t>
            </a:r>
            <a:endParaRPr lang="en-US" sz="2800" dirty="0">
              <a:latin typeface="Book Antiqua"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755576" y="1412776"/>
                <a:ext cx="7416824" cy="4824536"/>
              </a:xfrm>
            </p:spPr>
            <p:txBody>
              <a:bodyPr>
                <a:normAutofit/>
              </a:bodyPr>
              <a:lstStyle/>
              <a:p>
                <a:r>
                  <a:rPr lang="tr-TR" sz="2000" dirty="0">
                    <a:latin typeface="Book Antiqua" pitchFamily="18" charset="0"/>
                  </a:rPr>
                  <a:t>Bir tesis bir X nehrini kirletiğinden şüpheleniliyor.</a:t>
                </a:r>
              </a:p>
              <a:p>
                <a:r>
                  <a:rPr lang="tr-TR" sz="2000" dirty="0">
                    <a:latin typeface="Book Antiqua" pitchFamily="18" charset="0"/>
                  </a:rPr>
                  <a:t>A tesisin kirletmesi olayı olsun</a:t>
                </a:r>
              </a:p>
              <a:p>
                <a:r>
                  <a:rPr lang="tr-TR" sz="2000" dirty="0">
                    <a:latin typeface="Book Antiqua" pitchFamily="18" charset="0"/>
                  </a:rPr>
                  <a:t>P(A)’nin ise 0,6 olabileceğini düşünelim.</a:t>
                </a:r>
              </a:p>
              <a:p>
                <a:r>
                  <a:rPr lang="tr-TR" sz="2000" dirty="0">
                    <a:latin typeface="Book Antiqua" pitchFamily="18" charset="0"/>
                  </a:rPr>
                  <a:t>Nehirden bir örnek alalım</a:t>
                </a:r>
              </a:p>
              <a:p>
                <a:r>
                  <a:rPr lang="tr-TR" sz="2000" dirty="0">
                    <a:latin typeface="Book Antiqua" pitchFamily="18" charset="0"/>
                  </a:rPr>
                  <a:t>Örnek Kirli!</a:t>
                </a:r>
                <a:endParaRPr lang="en-US" sz="2000" dirty="0">
                  <a:latin typeface="Book Antiqua" pitchFamily="18" charset="0"/>
                </a:endParaRPr>
              </a:p>
              <a:p>
                <a:r>
                  <a:rPr lang="tr-TR" sz="2000" dirty="0">
                    <a:latin typeface="Book Antiqua" pitchFamily="18" charset="0"/>
                  </a:rPr>
                  <a:t>Bu da B olayı olsun.</a:t>
                </a:r>
              </a:p>
              <a:p>
                <a:r>
                  <a:rPr lang="en-US" sz="2000" dirty="0">
                    <a:latin typeface="Book Antiqua" pitchFamily="18" charset="0"/>
                  </a:rPr>
                  <a:t>P(</a:t>
                </a:r>
                <a:r>
                  <a:rPr lang="tr-TR" sz="2000" dirty="0">
                    <a:latin typeface="Book Antiqua" pitchFamily="18" charset="0"/>
                  </a:rPr>
                  <a:t>B</a:t>
                </a:r>
                <a:r>
                  <a:rPr lang="en-US" sz="2000" dirty="0">
                    <a:latin typeface="Book Antiqua" pitchFamily="18" charset="0"/>
                  </a:rPr>
                  <a:t>|</a:t>
                </a:r>
                <a:r>
                  <a:rPr lang="tr-TR" sz="2000" dirty="0">
                    <a:latin typeface="Book Antiqua" pitchFamily="18" charset="0"/>
                  </a:rPr>
                  <a:t>A</a:t>
                </a:r>
                <a:r>
                  <a:rPr lang="en-US" sz="2000" dirty="0">
                    <a:latin typeface="Book Antiqua" pitchFamily="18" charset="0"/>
                  </a:rPr>
                  <a:t>)</a:t>
                </a:r>
                <a:r>
                  <a:rPr lang="tr-TR" sz="2000" dirty="0">
                    <a:latin typeface="Book Antiqua" pitchFamily="18" charset="0"/>
                  </a:rPr>
                  <a:t>’nin </a:t>
                </a:r>
                <a:r>
                  <a:rPr lang="en-US" sz="2000" dirty="0">
                    <a:latin typeface="Book Antiqua" pitchFamily="18" charset="0"/>
                  </a:rPr>
                  <a:t> 0</a:t>
                </a:r>
                <a:r>
                  <a:rPr lang="tr-TR" sz="2000" dirty="0">
                    <a:latin typeface="Book Antiqua" pitchFamily="18" charset="0"/>
                  </a:rPr>
                  <a:t>,</a:t>
                </a:r>
                <a:r>
                  <a:rPr lang="en-US" sz="2000" dirty="0">
                    <a:latin typeface="Book Antiqua" pitchFamily="18" charset="0"/>
                  </a:rPr>
                  <a:t>9</a:t>
                </a:r>
                <a:r>
                  <a:rPr lang="tr-TR" sz="2000" dirty="0">
                    <a:latin typeface="Book Antiqua" pitchFamily="18" charset="0"/>
                  </a:rPr>
                  <a:t> ve </a:t>
                </a:r>
                <a:r>
                  <a:rPr lang="en-US" sz="2000" dirty="0">
                    <a:latin typeface="Book Antiqua" pitchFamily="18" charset="0"/>
                  </a:rPr>
                  <a:t>P(</a:t>
                </a:r>
                <a:r>
                  <a:rPr lang="tr-TR" sz="2000" dirty="0">
                    <a:latin typeface="Book Antiqua" pitchFamily="18" charset="0"/>
                  </a:rPr>
                  <a:t>B</a:t>
                </a:r>
                <a:r>
                  <a:rPr lang="en-US" sz="2000" dirty="0">
                    <a:latin typeface="Book Antiqua" pitchFamily="18" charset="0"/>
                  </a:rPr>
                  <a:t>|</a:t>
                </a:r>
                <a14:m>
                  <m:oMath xmlns:m="http://schemas.openxmlformats.org/officeDocument/2006/math">
                    <m:acc>
                      <m:accPr>
                        <m:chr m:val="̅"/>
                        <m:ctrlPr>
                          <a:rPr lang="tr-TR" sz="2000" i="1" dirty="0" smtClean="0">
                            <a:latin typeface="Cambria Math" panose="02040503050406030204" pitchFamily="18" charset="0"/>
                          </a:rPr>
                        </m:ctrlPr>
                      </m:accPr>
                      <m:e>
                        <m:r>
                          <a:rPr lang="tr-TR" sz="2000" b="0" i="1" dirty="0" smtClean="0">
                            <a:latin typeface="Cambria Math"/>
                          </a:rPr>
                          <m:t>𝐴</m:t>
                        </m:r>
                      </m:e>
                    </m:acc>
                  </m:oMath>
                </a14:m>
                <a:r>
                  <a:rPr lang="en-US" sz="2000" dirty="0">
                    <a:latin typeface="Book Antiqua" pitchFamily="18" charset="0"/>
                  </a:rPr>
                  <a:t>)</a:t>
                </a:r>
                <a:r>
                  <a:rPr lang="tr-TR" sz="2000" dirty="0">
                    <a:latin typeface="Book Antiqua" pitchFamily="18" charset="0"/>
                  </a:rPr>
                  <a:t>’nin de </a:t>
                </a:r>
                <a:r>
                  <a:rPr lang="en-US" sz="2000" dirty="0">
                    <a:latin typeface="Book Antiqua" pitchFamily="18" charset="0"/>
                  </a:rPr>
                  <a:t>0</a:t>
                </a:r>
                <a:r>
                  <a:rPr lang="tr-TR" sz="2000" dirty="0">
                    <a:latin typeface="Book Antiqua" pitchFamily="18" charset="0"/>
                  </a:rPr>
                  <a:t>,</a:t>
                </a:r>
                <a:r>
                  <a:rPr lang="en-US" sz="2000" dirty="0">
                    <a:latin typeface="Book Antiqua" pitchFamily="18" charset="0"/>
                  </a:rPr>
                  <a:t>3 </a:t>
                </a:r>
                <a:r>
                  <a:rPr lang="tr-TR" sz="2000" dirty="0">
                    <a:latin typeface="Book Antiqua" pitchFamily="18" charset="0"/>
                  </a:rPr>
                  <a:t>olabileceğini düşünelim.</a:t>
                </a:r>
                <a:r>
                  <a:rPr lang="en-US" sz="2000" dirty="0">
                    <a:latin typeface="Book Antiqua" pitchFamily="18" charset="0"/>
                  </a:rPr>
                  <a:t> </a:t>
                </a:r>
              </a:p>
              <a:p>
                <a:r>
                  <a:rPr lang="tr-TR" sz="2000" dirty="0">
                    <a:latin typeface="Book Antiqua" pitchFamily="18" charset="0"/>
                  </a:rPr>
                  <a:t>Bu nehri bu tesisin kirletmiş olması olasılığı nedir</a:t>
                </a:r>
                <a:r>
                  <a:rPr lang="en-US" sz="2000" dirty="0">
                    <a:latin typeface="Book Antiqua" pitchFamily="18" charset="0"/>
                  </a:rPr>
                  <a:t>?</a:t>
                </a:r>
              </a:p>
              <a:p>
                <a:pPr marL="0" indent="0">
                  <a:buNone/>
                </a:pPr>
                <a:endParaRPr lang="tr-TR" sz="2000" dirty="0">
                  <a:latin typeface="Book Antiqua" pitchFamily="18" charset="0"/>
                </a:endParaRP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755576" y="1412776"/>
                <a:ext cx="7416824" cy="4824536"/>
              </a:xfrm>
              <a:blipFill rotWithShape="1">
                <a:blip r:embed="rId2"/>
                <a:stretch>
                  <a:fillRect l="-740" t="-506" r="-740"/>
                </a:stretch>
              </a:blipFill>
            </p:spPr>
            <p:txBody>
              <a:bodyPr/>
              <a:lstStyle/>
              <a:p>
                <a:r>
                  <a:rPr lang="tr-TR">
                    <a:noFill/>
                  </a:rPr>
                  <a:t> </a:t>
                </a:r>
              </a:p>
            </p:txBody>
          </p:sp>
        </mc:Fallback>
      </mc:AlternateContent>
      <p:pic>
        <p:nvPicPr>
          <p:cNvPr id="1741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47664" y="4581127"/>
            <a:ext cx="5778336" cy="1649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1"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2"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44</a:t>
            </a:fld>
            <a:endParaRPr lang="tr-TR" sz="1600" b="1">
              <a:solidFill>
                <a:schemeClr val="tx1"/>
              </a:solidFill>
            </a:endParaRPr>
          </a:p>
        </p:txBody>
      </p:sp>
      <p:sp>
        <p:nvSpPr>
          <p:cNvPr id="14"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196417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200" dirty="0">
                <a:latin typeface="Book Antiqua" pitchFamily="18" charset="0"/>
              </a:rPr>
              <a:t>Beklenen Değer Kriteri</a:t>
            </a:r>
          </a:p>
        </p:txBody>
      </p:sp>
      <p:sp>
        <p:nvSpPr>
          <p:cNvPr id="5" name="Content Placeholder 4"/>
          <p:cNvSpPr>
            <a:spLocks noGrp="1"/>
          </p:cNvSpPr>
          <p:nvPr>
            <p:ph idx="1"/>
          </p:nvPr>
        </p:nvSpPr>
        <p:spPr/>
        <p:txBody>
          <a:bodyPr>
            <a:normAutofit/>
          </a:bodyPr>
          <a:lstStyle/>
          <a:p>
            <a:r>
              <a:rPr lang="tr-TR" sz="2400" dirty="0">
                <a:latin typeface="Book Antiqua" pitchFamily="18" charset="0"/>
              </a:rPr>
              <a:t>En yüksek ağırlıklandırılmış ortalamaya sahip olan alternatifin seçimini içerir.</a:t>
            </a:r>
          </a:p>
          <a:p>
            <a:pPr marL="0" indent="0">
              <a:buNone/>
            </a:pPr>
            <a:endParaRPr lang="tr-TR" sz="2400" dirty="0">
              <a:latin typeface="Book Antiqua" pitchFamily="18" charset="0"/>
            </a:endParaRPr>
          </a:p>
        </p:txBody>
      </p:sp>
      <p:graphicFrame>
        <p:nvGraphicFramePr>
          <p:cNvPr id="2" name="Table 1"/>
          <p:cNvGraphicFramePr>
            <a:graphicFrameLocks noGrp="1"/>
          </p:cNvGraphicFramePr>
          <p:nvPr/>
        </p:nvGraphicFramePr>
        <p:xfrm>
          <a:off x="1619672" y="3682344"/>
          <a:ext cx="5850343" cy="1690872"/>
        </p:xfrm>
        <a:graphic>
          <a:graphicData uri="http://schemas.openxmlformats.org/drawingml/2006/table">
            <a:tbl>
              <a:tblPr firstRow="1" bandRow="1">
                <a:tableStyleId>{5940675A-B579-460E-94D1-54222C63F5DA}</a:tableStyleId>
              </a:tblPr>
              <a:tblGrid>
                <a:gridCol w="1109044">
                  <a:extLst>
                    <a:ext uri="{9D8B030D-6E8A-4147-A177-3AD203B41FA5}">
                      <a16:colId xmlns:a16="http://schemas.microsoft.com/office/drawing/2014/main" val="20000"/>
                    </a:ext>
                  </a:extLst>
                </a:gridCol>
                <a:gridCol w="1123596">
                  <a:extLst>
                    <a:ext uri="{9D8B030D-6E8A-4147-A177-3AD203B41FA5}">
                      <a16:colId xmlns:a16="http://schemas.microsoft.com/office/drawing/2014/main" val="20001"/>
                    </a:ext>
                  </a:extLst>
                </a:gridCol>
                <a:gridCol w="1302373">
                  <a:extLst>
                    <a:ext uri="{9D8B030D-6E8A-4147-A177-3AD203B41FA5}">
                      <a16:colId xmlns:a16="http://schemas.microsoft.com/office/drawing/2014/main" val="20002"/>
                    </a:ext>
                  </a:extLst>
                </a:gridCol>
                <a:gridCol w="1289523">
                  <a:extLst>
                    <a:ext uri="{9D8B030D-6E8A-4147-A177-3AD203B41FA5}">
                      <a16:colId xmlns:a16="http://schemas.microsoft.com/office/drawing/2014/main" val="20003"/>
                    </a:ext>
                  </a:extLst>
                </a:gridCol>
                <a:gridCol w="1025807">
                  <a:extLst>
                    <a:ext uri="{9D8B030D-6E8A-4147-A177-3AD203B41FA5}">
                      <a16:colId xmlns:a16="http://schemas.microsoft.com/office/drawing/2014/main" val="20004"/>
                    </a:ext>
                  </a:extLst>
                </a:gridCol>
              </a:tblGrid>
              <a:tr h="32131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Doğal Durum- 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a:r>
                        <a:rPr lang="tr-TR" sz="1600" dirty="0">
                          <a:latin typeface="Book Antiqua" pitchFamily="18" charset="0"/>
                        </a:rPr>
                        <a:t>Beklenen</a:t>
                      </a:r>
                      <a:r>
                        <a:rPr lang="tr-TR" sz="1600" baseline="0" dirty="0">
                          <a:latin typeface="Book Antiqua" pitchFamily="18" charset="0"/>
                        </a:rPr>
                        <a:t> Değeri</a:t>
                      </a:r>
                      <a:endParaRPr lang="tr-TR" sz="1600" dirty="0">
                        <a:latin typeface="Book Antiqua" pitchFamily="18" charset="0"/>
                      </a:endParaRPr>
                    </a:p>
                  </a:txBody>
                  <a:tcPr/>
                </a:tc>
                <a:extLst>
                  <a:ext uri="{0D108BD9-81ED-4DB2-BD59-A6C34878D82A}">
                    <a16:rowId xmlns:a16="http://schemas.microsoft.com/office/drawing/2014/main" val="10000"/>
                  </a:ext>
                </a:extLst>
              </a:tr>
              <a:tr h="476488">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p>
                      <a:pPr algn="ctr" fontAlgn="b"/>
                      <a:r>
                        <a:rPr lang="tr-TR" sz="1600" b="0" i="0" u="none" strike="noStrike" dirty="0">
                          <a:solidFill>
                            <a:srgbClr val="000000"/>
                          </a:solidFill>
                          <a:effectLst/>
                          <a:latin typeface="Book Antiqua" pitchFamily="18" charset="0"/>
                        </a:rPr>
                        <a:t>(0,30)</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p>
                      <a:pPr algn="ctr" fontAlgn="b"/>
                      <a:r>
                        <a:rPr lang="tr-TR" sz="1600" b="0" i="0" u="none" strike="noStrike" dirty="0">
                          <a:solidFill>
                            <a:srgbClr val="000000"/>
                          </a:solidFill>
                          <a:effectLst/>
                          <a:latin typeface="Book Antiqua" pitchFamily="18" charset="0"/>
                        </a:rPr>
                        <a:t>(0,40)</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Yüksek</a:t>
                      </a:r>
                    </a:p>
                    <a:p>
                      <a:pPr algn="ctr" fontAlgn="b"/>
                      <a:r>
                        <a:rPr lang="tr-TR" sz="1600" b="0" i="0" u="none" strike="noStrike" dirty="0">
                          <a:solidFill>
                            <a:srgbClr val="000000"/>
                          </a:solidFill>
                          <a:effectLst/>
                          <a:latin typeface="Book Antiqua" pitchFamily="18" charset="0"/>
                        </a:rPr>
                        <a:t>(0,30)</a:t>
                      </a:r>
                    </a:p>
                  </a:txBody>
                  <a:tcPr marL="9525" marR="9525" marT="9525" marB="0" anchor="b"/>
                </a:tc>
                <a:tc vMerge="1">
                  <a:txBody>
                    <a:bodyPr/>
                    <a:lstStyle/>
                    <a:p>
                      <a:pPr algn="ctr" fontAlgn="b"/>
                      <a:endParaRPr lang="tr-TR" sz="1600" b="0" i="0" u="none" strike="noStrike" dirty="0">
                        <a:solidFill>
                          <a:srgbClr val="000000"/>
                        </a:solidFill>
                        <a:effectLst/>
                        <a:latin typeface="Book Antiqua" pitchFamily="18" charset="0"/>
                      </a:endParaRPr>
                    </a:p>
                  </a:txBody>
                  <a:tcPr marL="9525" marR="9525" marT="9525" marB="0" anchor="b"/>
                </a:tc>
                <a:extLst>
                  <a:ext uri="{0D108BD9-81ED-4DB2-BD59-A6C34878D82A}">
                    <a16:rowId xmlns:a16="http://schemas.microsoft.com/office/drawing/2014/main" val="10001"/>
                  </a:ext>
                </a:extLst>
              </a:tr>
              <a:tr h="289833">
                <a:tc>
                  <a:txBody>
                    <a:bodyPr/>
                    <a:lstStyle/>
                    <a:p>
                      <a:pPr algn="ctr" fontAlgn="b"/>
                      <a:r>
                        <a:rPr lang="tr-TR" sz="1600" b="0" i="0" u="none" strike="noStrike" dirty="0">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362,5 TL</a:t>
                      </a:r>
                    </a:p>
                  </a:txBody>
                  <a:tcPr marL="9525" marR="9525" marT="9525" marB="0" anchor="b"/>
                </a:tc>
                <a:extLst>
                  <a:ext uri="{0D108BD9-81ED-4DB2-BD59-A6C34878D82A}">
                    <a16:rowId xmlns:a16="http://schemas.microsoft.com/office/drawing/2014/main" val="10002"/>
                  </a:ext>
                </a:extLst>
              </a:tr>
              <a:tr h="289833">
                <a:tc>
                  <a:txBody>
                    <a:bodyPr/>
                    <a:lstStyle/>
                    <a:p>
                      <a:pPr algn="ctr" fontAlgn="b"/>
                      <a:r>
                        <a:rPr lang="tr-TR" sz="1600" b="0" i="0" u="none" strike="noStrike" dirty="0">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395TL</a:t>
                      </a:r>
                    </a:p>
                  </a:txBody>
                  <a:tcPr marL="9525" marR="9525" marT="9525" marB="0" anchor="b"/>
                </a:tc>
                <a:extLst>
                  <a:ext uri="{0D108BD9-81ED-4DB2-BD59-A6C34878D82A}">
                    <a16:rowId xmlns:a16="http://schemas.microsoft.com/office/drawing/2014/main" val="10003"/>
                  </a:ext>
                </a:extLst>
              </a:tr>
              <a:tr h="278721">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347,5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AlternateContent xmlns:mc="http://schemas.openxmlformats.org/markup-compatibility/2006" xmlns:a14="http://schemas.microsoft.com/office/drawing/2010/main">
        <mc:Choice Requires="a14">
          <p:sp>
            <p:nvSpPr>
              <p:cNvPr id="12" name="TextBox 11"/>
              <p:cNvSpPr txBox="1"/>
              <p:nvPr/>
            </p:nvSpPr>
            <p:spPr>
              <a:xfrm>
                <a:off x="2843808" y="2563769"/>
                <a:ext cx="2462021" cy="87985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a:rPr>
                        <m:t>𝐸𝑉</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a:rPr>
                                <m:t>𝑎</m:t>
                              </m:r>
                            </m:e>
                            <m:sub>
                              <m:r>
                                <a:rPr lang="tr-TR" b="0" i="1" smtClean="0">
                                  <a:latin typeface="Cambria Math"/>
                                </a:rPr>
                                <m:t>𝑖</m:t>
                              </m:r>
                            </m:sub>
                          </m:sSub>
                        </m:e>
                      </m:d>
                      <m:r>
                        <a:rPr lang="tr-TR" b="0" i="1" smtClean="0">
                          <a:latin typeface="Cambria Math"/>
                        </a:rPr>
                        <m:t>=</m:t>
                      </m:r>
                      <m:nary>
                        <m:naryPr>
                          <m:chr m:val="∑"/>
                          <m:ctrlPr>
                            <a:rPr lang="tr-TR" b="0" i="1" smtClean="0">
                              <a:latin typeface="Cambria Math" panose="02040503050406030204" pitchFamily="18" charset="0"/>
                            </a:rPr>
                          </m:ctrlPr>
                        </m:naryPr>
                        <m:sub>
                          <m:r>
                            <m:rPr>
                              <m:brk m:alnAt="23"/>
                            </m:rPr>
                            <a:rPr lang="tr-TR" b="0" i="1" smtClean="0">
                              <a:latin typeface="Cambria Math"/>
                            </a:rPr>
                            <m:t>𝑗</m:t>
                          </m:r>
                          <m:r>
                            <a:rPr lang="tr-TR" b="0" i="1" smtClean="0">
                              <a:latin typeface="Cambria Math"/>
                            </a:rPr>
                            <m:t>=1</m:t>
                          </m:r>
                        </m:sub>
                        <m:sup>
                          <m:r>
                            <a:rPr lang="tr-TR" b="0" i="1" smtClean="0">
                              <a:latin typeface="Cambria Math"/>
                            </a:rPr>
                            <m:t>𝑛</m:t>
                          </m:r>
                        </m:sup>
                        <m:e>
                          <m:sSub>
                            <m:sSubPr>
                              <m:ctrlPr>
                                <a:rPr lang="tr-TR" b="0" i="1" smtClean="0">
                                  <a:latin typeface="Cambria Math" panose="02040503050406030204" pitchFamily="18" charset="0"/>
                                </a:rPr>
                              </m:ctrlPr>
                            </m:sSubPr>
                            <m:e>
                              <m:r>
                                <a:rPr lang="tr-TR" b="0" i="1" smtClean="0">
                                  <a:latin typeface="Cambria Math"/>
                                </a:rPr>
                                <m:t>𝑃</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a:rPr>
                                        <m:t>𝑠</m:t>
                                      </m:r>
                                    </m:e>
                                    <m:sub>
                                      <m:r>
                                        <a:rPr lang="tr-TR" b="0" i="1" smtClean="0">
                                          <a:latin typeface="Cambria Math"/>
                                        </a:rPr>
                                        <m:t>𝑗</m:t>
                                      </m:r>
                                    </m:sub>
                                  </m:sSub>
                                </m:e>
                              </m:d>
                              <m:r>
                                <a:rPr lang="tr-TR" b="0" i="1" smtClean="0">
                                  <a:latin typeface="Cambria Math"/>
                                </a:rPr>
                                <m:t>  </m:t>
                              </m:r>
                              <m:r>
                                <a:rPr lang="tr-TR" b="0" i="1" smtClean="0">
                                  <a:latin typeface="Cambria Math"/>
                                </a:rPr>
                                <m:t>𝑣</m:t>
                              </m:r>
                            </m:e>
                            <m:sub>
                              <m:r>
                                <a:rPr lang="tr-TR" b="0" i="1" smtClean="0">
                                  <a:latin typeface="Cambria Math"/>
                                </a:rPr>
                                <m:t>𝑖𝑗</m:t>
                              </m:r>
                            </m:sub>
                          </m:sSub>
                        </m:e>
                      </m:nary>
                    </m:oMath>
                  </m:oMathPara>
                </a14:m>
                <a:endParaRPr lang="tr-TR" dirty="0"/>
              </a:p>
            </p:txBody>
          </p:sp>
        </mc:Choice>
        <mc:Fallback xmlns="">
          <p:sp>
            <p:nvSpPr>
              <p:cNvPr id="12" name="TextBox 11"/>
              <p:cNvSpPr txBox="1">
                <a:spLocks noRot="1" noChangeAspect="1" noMove="1" noResize="1" noEditPoints="1" noAdjustHandles="1" noChangeArrowheads="1" noChangeShapeType="1" noTextEdit="1"/>
              </p:cNvSpPr>
              <p:nvPr/>
            </p:nvSpPr>
            <p:spPr>
              <a:xfrm>
                <a:off x="2843808" y="2563769"/>
                <a:ext cx="2462021" cy="879856"/>
              </a:xfrm>
              <a:prstGeom prst="rect">
                <a:avLst/>
              </a:prstGeom>
              <a:blipFill rotWithShape="1">
                <a:blip r:embed="rId3"/>
                <a:stretch>
                  <a:fillRect/>
                </a:stretch>
              </a:blipFill>
            </p:spPr>
            <p:txBody>
              <a:bodyPr/>
              <a:lstStyle/>
              <a:p>
                <a:r>
                  <a:rPr lang="tr-TR">
                    <a:noFill/>
                  </a:rPr>
                  <a:t> </a:t>
                </a:r>
              </a:p>
            </p:txBody>
          </p:sp>
        </mc:Fallback>
      </mc:AlternateContent>
      <p:sp>
        <p:nvSpPr>
          <p:cNvPr id="13" name="Oval 12"/>
          <p:cNvSpPr/>
          <p:nvPr/>
        </p:nvSpPr>
        <p:spPr>
          <a:xfrm>
            <a:off x="6372200" y="4725144"/>
            <a:ext cx="1296144" cy="43204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45</a:t>
            </a:fld>
            <a:endParaRPr lang="tr-TR" sz="1600" b="1">
              <a:solidFill>
                <a:schemeClr val="tx1"/>
              </a:solidFill>
            </a:endParaRPr>
          </a:p>
        </p:txBody>
      </p:sp>
      <p:sp>
        <p:nvSpPr>
          <p:cNvPr id="1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183591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rrowheads="1"/>
          </p:cNvSpPr>
          <p:nvPr>
            <p:ph type="title"/>
          </p:nvPr>
        </p:nvSpPr>
        <p:spPr>
          <a:xfrm>
            <a:off x="457200" y="274638"/>
            <a:ext cx="8686800" cy="1143000"/>
          </a:xfrm>
        </p:spPr>
        <p:txBody>
          <a:bodyPr>
            <a:normAutofit/>
          </a:bodyPr>
          <a:lstStyle/>
          <a:p>
            <a:pPr eaLnBrk="1" hangingPunct="1">
              <a:defRPr/>
            </a:pPr>
            <a:r>
              <a:rPr lang="tr-TR" sz="4000" dirty="0">
                <a:latin typeface="Book Antiqua" pitchFamily="18" charset="0"/>
              </a:rPr>
              <a:t>Ortalamaların Hatası</a:t>
            </a:r>
            <a:endParaRPr lang="en-US" sz="2800" dirty="0">
              <a:latin typeface="Book Antiqua" pitchFamily="18" charset="0"/>
            </a:endParaRPr>
          </a:p>
        </p:txBody>
      </p:sp>
      <p:pic>
        <p:nvPicPr>
          <p:cNvPr id="41987" name="Picture 3" descr="drunk"/>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80988" y="1458763"/>
            <a:ext cx="5411292" cy="4058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1"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2"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46</a:t>
            </a:fld>
            <a:endParaRPr lang="tr-TR" sz="1600" b="1">
              <a:solidFill>
                <a:schemeClr val="tx1"/>
              </a:solidFill>
            </a:endParaRPr>
          </a:p>
        </p:txBody>
      </p:sp>
      <p:sp>
        <p:nvSpPr>
          <p:cNvPr id="14"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
        <p:nvSpPr>
          <p:cNvPr id="3" name="TextBox 2">
            <a:extLst>
              <a:ext uri="{FF2B5EF4-FFF2-40B4-BE49-F238E27FC236}">
                <a16:creationId xmlns:a16="http://schemas.microsoft.com/office/drawing/2014/main" id="{E81D8CF5-4495-62DF-8D4F-E2A04319B7FE}"/>
              </a:ext>
            </a:extLst>
          </p:cNvPr>
          <p:cNvSpPr txBox="1"/>
          <p:nvPr/>
        </p:nvSpPr>
        <p:spPr>
          <a:xfrm>
            <a:off x="5292079" y="5440338"/>
            <a:ext cx="3835963" cy="923330"/>
          </a:xfrm>
          <a:prstGeom prst="rect">
            <a:avLst/>
          </a:prstGeom>
          <a:noFill/>
        </p:spPr>
        <p:txBody>
          <a:bodyPr wrap="square">
            <a:spAutoFit/>
          </a:bodyPr>
          <a:lstStyle/>
          <a:p>
            <a:r>
              <a:rPr lang="en-US" dirty="0" err="1"/>
              <a:t>Ortalama</a:t>
            </a:r>
            <a:r>
              <a:rPr lang="en-US" dirty="0"/>
              <a:t> </a:t>
            </a:r>
            <a:r>
              <a:rPr lang="en-US" dirty="0" err="1"/>
              <a:t>koşulların</a:t>
            </a:r>
            <a:r>
              <a:rPr lang="en-US" dirty="0"/>
              <a:t> </a:t>
            </a:r>
            <a:r>
              <a:rPr lang="en-US" dirty="0" err="1"/>
              <a:t>gerçekleşeceği</a:t>
            </a:r>
            <a:r>
              <a:rPr lang="en-US" dirty="0"/>
              <a:t> </a:t>
            </a:r>
            <a:r>
              <a:rPr lang="en-US" dirty="0" err="1"/>
              <a:t>varsayımına</a:t>
            </a:r>
            <a:r>
              <a:rPr lang="en-US" dirty="0"/>
              <a:t> </a:t>
            </a:r>
            <a:r>
              <a:rPr lang="en-US" dirty="0" err="1"/>
              <a:t>dayanan</a:t>
            </a:r>
            <a:r>
              <a:rPr lang="en-US" dirty="0"/>
              <a:t> </a:t>
            </a:r>
            <a:r>
              <a:rPr lang="en-US" dirty="0" err="1"/>
              <a:t>planlar</a:t>
            </a:r>
            <a:r>
              <a:rPr lang="en-US" dirty="0"/>
              <a:t> </a:t>
            </a:r>
            <a:r>
              <a:rPr lang="en-US" dirty="0" err="1"/>
              <a:t>ortalamada</a:t>
            </a:r>
            <a:r>
              <a:rPr lang="en-US" dirty="0"/>
              <a:t> </a:t>
            </a:r>
            <a:r>
              <a:rPr lang="en-US" dirty="0" err="1"/>
              <a:t>yanlıştır</a:t>
            </a:r>
            <a:r>
              <a:rPr lang="en-US" dirty="0"/>
              <a:t>.</a:t>
            </a:r>
            <a:endParaRPr lang="tr-TR" dirty="0"/>
          </a:p>
        </p:txBody>
      </p:sp>
    </p:spTree>
    <p:extLst>
      <p:ext uri="{BB962C8B-B14F-4D97-AF65-F5344CB8AC3E}">
        <p14:creationId xmlns:p14="http://schemas.microsoft.com/office/powerpoint/2010/main" val="21352723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457200" y="528387"/>
            <a:ext cx="8229600" cy="1143000"/>
          </a:xfrm>
        </p:spPr>
        <p:txBody>
          <a:bodyPr/>
          <a:lstStyle/>
          <a:p>
            <a:pPr algn="l"/>
            <a:r>
              <a:rPr lang="tr-TR" dirty="0"/>
              <a:t>Ortalamaların Hatası Örneği</a:t>
            </a:r>
            <a:endParaRPr lang="en-US" dirty="0"/>
          </a:p>
        </p:txBody>
      </p:sp>
      <p:sp>
        <p:nvSpPr>
          <p:cNvPr id="131075" name="Rectangle 3"/>
          <p:cNvSpPr>
            <a:spLocks noGrp="1" noChangeArrowheads="1"/>
          </p:cNvSpPr>
          <p:nvPr>
            <p:ph type="body" idx="1"/>
          </p:nvPr>
        </p:nvSpPr>
        <p:spPr/>
        <p:txBody>
          <a:bodyPr>
            <a:normAutofit/>
          </a:bodyPr>
          <a:lstStyle/>
          <a:p>
            <a:r>
              <a:rPr lang="tr-TR" sz="2400" dirty="0"/>
              <a:t>10 eşzamanlı görevin bulunduğu bir projeyi yönetiyorsunuz. Tüm görevler bittiğinde, proje de bitmiş olacak.</a:t>
            </a:r>
            <a:endParaRPr lang="en-US" sz="2400" dirty="0"/>
          </a:p>
          <a:p>
            <a:r>
              <a:rPr lang="tr-TR" sz="2400" dirty="0"/>
              <a:t>Her görev, ortalama (ve medyan) 3 ay sürmektedir.</a:t>
            </a:r>
          </a:p>
          <a:p>
            <a:r>
              <a:rPr lang="tr-TR" sz="2400" dirty="0"/>
              <a:t>Ortalama olarak, proje ne kadar sürede tamamlanacaktır?</a:t>
            </a:r>
          </a:p>
          <a:p>
            <a:r>
              <a:rPr lang="tr-TR" sz="2400" dirty="0"/>
              <a:t>Projenin yaklaşık 3 ayda bitmesi olasılığı nedir?</a:t>
            </a:r>
            <a:endParaRPr lang="en-US" sz="2400" dirty="0"/>
          </a:p>
        </p:txBody>
      </p:sp>
      <p:sp>
        <p:nvSpPr>
          <p:cNvPr id="14" name="Slide Number Placeholder 1"/>
          <p:cNvSpPr>
            <a:spLocks noGrp="1"/>
          </p:cNvSpPr>
          <p:nvPr>
            <p:ph type="sldNum" sz="quarter" idx="12"/>
          </p:nvPr>
        </p:nvSpPr>
        <p:spPr/>
        <p:txBody>
          <a:bodyPr/>
          <a:lstStyle/>
          <a:p>
            <a:fld id="{8FF9F6D1-D1FA-4D49-BED0-40363AEE0087}" type="slidenum">
              <a:rPr lang="tr-TR" smtClean="0"/>
              <a:pPr/>
              <a:t>47</a:t>
            </a:fld>
            <a:endParaRPr lang="tr-T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37595236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normAutofit/>
          </a:bodyPr>
          <a:lstStyle/>
          <a:p>
            <a:pPr algn="l" eaLnBrk="1" hangingPunct="1">
              <a:defRPr/>
            </a:pPr>
            <a:r>
              <a:rPr lang="tr-TR" dirty="0">
                <a:latin typeface="Book Antiqua" pitchFamily="18" charset="0"/>
              </a:rPr>
              <a:t>Varyans</a:t>
            </a:r>
            <a:r>
              <a:rPr lang="en-US" dirty="0">
                <a:latin typeface="Book Antiqua" pitchFamily="18" charset="0"/>
              </a:rPr>
              <a:t> </a:t>
            </a:r>
            <a:r>
              <a:rPr lang="tr-TR" dirty="0">
                <a:latin typeface="Book Antiqua" pitchFamily="18" charset="0"/>
              </a:rPr>
              <a:t>ve</a:t>
            </a:r>
            <a:r>
              <a:rPr lang="en-US" dirty="0">
                <a:latin typeface="Book Antiqua" pitchFamily="18" charset="0"/>
              </a:rPr>
              <a:t> </a:t>
            </a:r>
            <a:r>
              <a:rPr lang="tr-TR" dirty="0">
                <a:latin typeface="Book Antiqua" pitchFamily="18" charset="0"/>
              </a:rPr>
              <a:t>Standart</a:t>
            </a:r>
            <a:r>
              <a:rPr lang="en-US" dirty="0">
                <a:latin typeface="Book Antiqua" pitchFamily="18" charset="0"/>
              </a:rPr>
              <a:t> </a:t>
            </a:r>
            <a:r>
              <a:rPr lang="tr-TR" dirty="0">
                <a:latin typeface="Book Antiqua" pitchFamily="18" charset="0"/>
              </a:rPr>
              <a:t>Sapma</a:t>
            </a:r>
            <a:endParaRPr lang="en-US" dirty="0">
              <a:latin typeface="Book Antiqua" pitchFamily="18" charset="0"/>
            </a:endParaRPr>
          </a:p>
        </p:txBody>
      </p:sp>
      <mc:AlternateContent xmlns:mc="http://schemas.openxmlformats.org/markup-compatibility/2006" xmlns:a14="http://schemas.microsoft.com/office/drawing/2010/main">
        <mc:Choice Requires="a14">
          <p:sp>
            <p:nvSpPr>
              <p:cNvPr id="7" name="TextBox 6"/>
              <p:cNvSpPr txBox="1"/>
              <p:nvPr/>
            </p:nvSpPr>
            <p:spPr>
              <a:xfrm>
                <a:off x="1290696" y="1901756"/>
                <a:ext cx="6264696" cy="50917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tr-TR" sz="2400" b="0" i="1" smtClean="0">
                          <a:latin typeface="Cambria Math"/>
                        </a:rPr>
                        <m:t>𝑣𝑎𝑟</m:t>
                      </m:r>
                      <m:d>
                        <m:dPr>
                          <m:ctrlPr>
                            <a:rPr lang="tr-TR" sz="2400" b="0" i="1" smtClean="0">
                              <a:latin typeface="Cambria Math" panose="02040503050406030204" pitchFamily="18" charset="0"/>
                            </a:rPr>
                          </m:ctrlPr>
                        </m:dPr>
                        <m:e>
                          <m:r>
                            <a:rPr lang="tr-TR" sz="2400" b="0" i="1" smtClean="0">
                              <a:latin typeface="Cambria Math"/>
                            </a:rPr>
                            <m:t>𝑋</m:t>
                          </m:r>
                        </m:e>
                      </m:d>
                      <m:r>
                        <a:rPr lang="tr-TR" sz="2400" b="0" i="1" smtClean="0">
                          <a:latin typeface="Cambria Math"/>
                        </a:rPr>
                        <m:t>=</m:t>
                      </m:r>
                      <m:r>
                        <a:rPr lang="tr-TR" sz="2400" b="0" i="1" smtClean="0">
                          <a:latin typeface="Cambria Math"/>
                        </a:rPr>
                        <m:t>𝐸</m:t>
                      </m:r>
                      <m:d>
                        <m:dPr>
                          <m:begChr m:val="["/>
                          <m:endChr m:val="]"/>
                          <m:ctrlPr>
                            <a:rPr lang="tr-TR" sz="2400" b="0" i="1" smtClean="0">
                              <a:latin typeface="Cambria Math" panose="02040503050406030204" pitchFamily="18" charset="0"/>
                            </a:rPr>
                          </m:ctrlPr>
                        </m:dPr>
                        <m:e>
                          <m:r>
                            <a:rPr lang="tr-TR" sz="2400" b="0" i="1" smtClean="0">
                              <a:latin typeface="Cambria Math"/>
                            </a:rPr>
                            <m:t>𝑋</m:t>
                          </m:r>
                          <m:r>
                            <a:rPr lang="tr-TR" sz="2400" b="0" i="1" smtClean="0">
                              <a:latin typeface="Cambria Math"/>
                            </a:rPr>
                            <m:t>−</m:t>
                          </m:r>
                          <m:r>
                            <a:rPr lang="tr-TR" sz="2400" b="0" i="1" smtClean="0">
                              <a:latin typeface="Cambria Math"/>
                            </a:rPr>
                            <m:t>𝐸</m:t>
                          </m:r>
                          <m:d>
                            <m:dPr>
                              <m:begChr m:val="["/>
                              <m:endChr m:val="]"/>
                              <m:ctrlPr>
                                <a:rPr lang="tr-TR" sz="2400" b="0" i="1" smtClean="0">
                                  <a:latin typeface="Cambria Math" panose="02040503050406030204" pitchFamily="18" charset="0"/>
                                </a:rPr>
                              </m:ctrlPr>
                            </m:dPr>
                            <m:e>
                              <m:r>
                                <a:rPr lang="tr-TR" sz="2400" b="0" i="1" smtClean="0">
                                  <a:latin typeface="Cambria Math"/>
                                </a:rPr>
                                <m:t>𝑋</m:t>
                              </m:r>
                            </m:e>
                          </m:d>
                        </m:e>
                      </m:d>
                      <m:r>
                        <a:rPr lang="tr-TR" sz="2400" b="0" i="1" smtClean="0">
                          <a:latin typeface="Cambria Math"/>
                        </a:rPr>
                        <m:t>=</m:t>
                      </m:r>
                      <m:r>
                        <a:rPr lang="tr-TR" sz="2400" b="0" i="1" smtClean="0">
                          <a:latin typeface="Cambria Math"/>
                        </a:rPr>
                        <m:t>𝐸</m:t>
                      </m:r>
                      <m:d>
                        <m:dPr>
                          <m:begChr m:val="["/>
                          <m:endChr m:val="]"/>
                          <m:ctrlPr>
                            <a:rPr lang="tr-TR" sz="2400" b="0" i="1" smtClean="0">
                              <a:latin typeface="Cambria Math" panose="02040503050406030204" pitchFamily="18" charset="0"/>
                            </a:rPr>
                          </m:ctrlPr>
                        </m:dPr>
                        <m:e>
                          <m:sSup>
                            <m:sSupPr>
                              <m:ctrlPr>
                                <a:rPr lang="tr-TR" sz="2400" b="0" i="1" smtClean="0">
                                  <a:latin typeface="Cambria Math" panose="02040503050406030204" pitchFamily="18" charset="0"/>
                                </a:rPr>
                              </m:ctrlPr>
                            </m:sSupPr>
                            <m:e>
                              <m:r>
                                <a:rPr lang="tr-TR" sz="2400" b="0" i="1" smtClean="0">
                                  <a:latin typeface="Cambria Math"/>
                                </a:rPr>
                                <m:t>𝑋</m:t>
                              </m:r>
                            </m:e>
                            <m:sup>
                              <m:r>
                                <a:rPr lang="tr-TR" sz="2400" b="0" i="1" smtClean="0">
                                  <a:latin typeface="Cambria Math"/>
                                </a:rPr>
                                <m:t>2</m:t>
                              </m:r>
                            </m:sup>
                          </m:sSup>
                        </m:e>
                      </m:d>
                      <m:r>
                        <a:rPr lang="tr-TR" sz="2400" b="0" i="1" smtClean="0">
                          <a:latin typeface="Cambria Math"/>
                        </a:rPr>
                        <m:t>−</m:t>
                      </m:r>
                      <m:r>
                        <a:rPr lang="tr-TR" sz="2400" b="0" i="1" smtClean="0">
                          <a:latin typeface="Cambria Math"/>
                        </a:rPr>
                        <m:t>𝐸</m:t>
                      </m:r>
                      <m:sSup>
                        <m:sSupPr>
                          <m:ctrlPr>
                            <a:rPr lang="tr-TR" sz="2400" b="0" i="1" smtClean="0">
                              <a:latin typeface="Cambria Math" panose="02040503050406030204" pitchFamily="18" charset="0"/>
                            </a:rPr>
                          </m:ctrlPr>
                        </m:sSupPr>
                        <m:e>
                          <m:d>
                            <m:dPr>
                              <m:begChr m:val="["/>
                              <m:endChr m:val="]"/>
                              <m:ctrlPr>
                                <a:rPr lang="tr-TR" sz="2400" b="0" i="1" smtClean="0">
                                  <a:latin typeface="Cambria Math" panose="02040503050406030204" pitchFamily="18" charset="0"/>
                                </a:rPr>
                              </m:ctrlPr>
                            </m:dPr>
                            <m:e>
                              <m:r>
                                <a:rPr lang="tr-TR" sz="2400" b="0" i="1" smtClean="0">
                                  <a:latin typeface="Cambria Math"/>
                                </a:rPr>
                                <m:t>𝑋</m:t>
                              </m:r>
                            </m:e>
                          </m:d>
                        </m:e>
                        <m:sup>
                          <m:r>
                            <a:rPr lang="tr-TR" sz="2400" b="0" i="1" smtClean="0">
                              <a:latin typeface="Cambria Math"/>
                            </a:rPr>
                            <m:t>2</m:t>
                          </m:r>
                        </m:sup>
                      </m:sSup>
                    </m:oMath>
                  </m:oMathPara>
                </a14:m>
                <a:endParaRPr lang="tr-TR"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1290696" y="1901756"/>
                <a:ext cx="6264696" cy="509178"/>
              </a:xfrm>
              <a:prstGeom prst="rect">
                <a:avLst/>
              </a:prstGeom>
              <a:blipFill rotWithShape="1">
                <a:blip r:embed="rId2"/>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259632" y="2656413"/>
                <a:ext cx="6264696" cy="55656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tr-TR" sz="2400" b="0" i="1" smtClean="0">
                          <a:latin typeface="Cambria Math"/>
                        </a:rPr>
                        <m:t>𝑆𝐷</m:t>
                      </m:r>
                      <m:d>
                        <m:dPr>
                          <m:ctrlPr>
                            <a:rPr lang="tr-TR" sz="2400" b="0" i="1" smtClean="0">
                              <a:latin typeface="Cambria Math" panose="02040503050406030204" pitchFamily="18" charset="0"/>
                            </a:rPr>
                          </m:ctrlPr>
                        </m:dPr>
                        <m:e>
                          <m:r>
                            <a:rPr lang="tr-TR" sz="2400" b="0" i="1" smtClean="0">
                              <a:latin typeface="Cambria Math"/>
                            </a:rPr>
                            <m:t>𝑋</m:t>
                          </m:r>
                        </m:e>
                      </m:d>
                      <m:r>
                        <a:rPr lang="tr-TR" sz="2400" b="0" i="1" smtClean="0">
                          <a:latin typeface="Cambria Math"/>
                        </a:rPr>
                        <m:t>=</m:t>
                      </m:r>
                      <m:rad>
                        <m:radPr>
                          <m:degHide m:val="on"/>
                          <m:ctrlPr>
                            <a:rPr lang="tr-TR" sz="2400" b="0" i="1" smtClean="0">
                              <a:latin typeface="Cambria Math" panose="02040503050406030204" pitchFamily="18" charset="0"/>
                            </a:rPr>
                          </m:ctrlPr>
                        </m:radPr>
                        <m:deg/>
                        <m:e>
                          <m:r>
                            <a:rPr lang="tr-TR" sz="2400" i="1">
                              <a:latin typeface="Cambria Math"/>
                            </a:rPr>
                            <m:t>𝑣𝑎𝑟</m:t>
                          </m:r>
                          <m:d>
                            <m:dPr>
                              <m:ctrlPr>
                                <a:rPr lang="tr-TR" sz="2400" i="1">
                                  <a:latin typeface="Cambria Math" panose="02040503050406030204" pitchFamily="18" charset="0"/>
                                </a:rPr>
                              </m:ctrlPr>
                            </m:dPr>
                            <m:e>
                              <m:r>
                                <a:rPr lang="tr-TR" sz="2400" i="1">
                                  <a:latin typeface="Cambria Math"/>
                                </a:rPr>
                                <m:t>𝑋</m:t>
                              </m:r>
                            </m:e>
                          </m:d>
                        </m:e>
                      </m:rad>
                    </m:oMath>
                  </m:oMathPara>
                </a14:m>
                <a:endParaRPr lang="tr-TR" sz="2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259632" y="2656413"/>
                <a:ext cx="6264696" cy="556563"/>
              </a:xfrm>
              <a:prstGeom prst="rect">
                <a:avLst/>
              </a:prstGeom>
              <a:blipFill rotWithShape="1">
                <a:blip r:embed="rId3"/>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043608" y="3501008"/>
                <a:ext cx="722896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tr-TR" sz="2400" b="0" i="1" smtClean="0">
                          <a:latin typeface="Cambria Math"/>
                        </a:rPr>
                        <m:t>𝑐𝑜𝑣</m:t>
                      </m:r>
                      <m:d>
                        <m:dPr>
                          <m:ctrlPr>
                            <a:rPr lang="tr-TR" sz="2400" b="0" i="1" smtClean="0">
                              <a:latin typeface="Cambria Math" panose="02040503050406030204" pitchFamily="18" charset="0"/>
                            </a:rPr>
                          </m:ctrlPr>
                        </m:dPr>
                        <m:e>
                          <m:r>
                            <a:rPr lang="tr-TR" sz="2400" b="0" i="1" smtClean="0">
                              <a:latin typeface="Cambria Math"/>
                            </a:rPr>
                            <m:t>𝑋</m:t>
                          </m:r>
                          <m:r>
                            <a:rPr lang="tr-TR" sz="2400" b="0" i="1" smtClean="0">
                              <a:latin typeface="Cambria Math"/>
                            </a:rPr>
                            <m:t>,</m:t>
                          </m:r>
                          <m:r>
                            <a:rPr lang="tr-TR" sz="2400" b="0" i="1" smtClean="0">
                              <a:latin typeface="Cambria Math"/>
                            </a:rPr>
                            <m:t>𝑌</m:t>
                          </m:r>
                        </m:e>
                      </m:d>
                      <m:r>
                        <a:rPr lang="tr-TR" sz="2400" b="0" i="1" smtClean="0">
                          <a:latin typeface="Cambria Math"/>
                        </a:rPr>
                        <m:t>=</m:t>
                      </m:r>
                      <m:r>
                        <a:rPr lang="tr-TR" sz="2400" i="1">
                          <a:latin typeface="Cambria Math"/>
                        </a:rPr>
                        <m:t>𝐸</m:t>
                      </m:r>
                      <m:d>
                        <m:dPr>
                          <m:begChr m:val="["/>
                          <m:endChr m:val="]"/>
                          <m:ctrlPr>
                            <a:rPr lang="tr-TR" sz="2400" i="1">
                              <a:latin typeface="Cambria Math" panose="02040503050406030204" pitchFamily="18" charset="0"/>
                            </a:rPr>
                          </m:ctrlPr>
                        </m:dPr>
                        <m:e>
                          <m:d>
                            <m:dPr>
                              <m:ctrlPr>
                                <a:rPr lang="tr-TR" sz="2400" i="1">
                                  <a:latin typeface="Cambria Math" panose="02040503050406030204" pitchFamily="18" charset="0"/>
                                </a:rPr>
                              </m:ctrlPr>
                            </m:dPr>
                            <m:e>
                              <m:r>
                                <a:rPr lang="tr-TR" sz="2400" i="1">
                                  <a:latin typeface="Cambria Math"/>
                                </a:rPr>
                                <m:t>𝑋</m:t>
                              </m:r>
                              <m:r>
                                <a:rPr lang="tr-TR" sz="2400" i="1">
                                  <a:latin typeface="Cambria Math"/>
                                </a:rPr>
                                <m:t>−</m:t>
                              </m:r>
                              <m:r>
                                <a:rPr lang="tr-TR" sz="2400" i="1">
                                  <a:latin typeface="Cambria Math"/>
                                </a:rPr>
                                <m:t>𝐸</m:t>
                              </m:r>
                              <m:d>
                                <m:dPr>
                                  <m:begChr m:val="["/>
                                  <m:endChr m:val="]"/>
                                  <m:ctrlPr>
                                    <a:rPr lang="tr-TR" sz="2400" i="1">
                                      <a:latin typeface="Cambria Math" panose="02040503050406030204" pitchFamily="18" charset="0"/>
                                    </a:rPr>
                                  </m:ctrlPr>
                                </m:dPr>
                                <m:e>
                                  <m:r>
                                    <a:rPr lang="tr-TR" sz="2400" i="1">
                                      <a:latin typeface="Cambria Math"/>
                                    </a:rPr>
                                    <m:t>𝑋</m:t>
                                  </m:r>
                                </m:e>
                              </m:d>
                            </m:e>
                          </m:d>
                          <m:d>
                            <m:dPr>
                              <m:ctrlPr>
                                <a:rPr lang="tr-TR" sz="2400" i="1">
                                  <a:latin typeface="Cambria Math" panose="02040503050406030204" pitchFamily="18" charset="0"/>
                                </a:rPr>
                              </m:ctrlPr>
                            </m:dPr>
                            <m:e>
                              <m:r>
                                <a:rPr lang="tr-TR" sz="2400" i="1">
                                  <a:latin typeface="Cambria Math"/>
                                </a:rPr>
                                <m:t>𝑌</m:t>
                              </m:r>
                              <m:r>
                                <a:rPr lang="tr-TR" sz="2400" i="1">
                                  <a:latin typeface="Cambria Math"/>
                                </a:rPr>
                                <m:t>−</m:t>
                              </m:r>
                              <m:r>
                                <a:rPr lang="tr-TR" sz="2400" i="1">
                                  <a:latin typeface="Cambria Math"/>
                                </a:rPr>
                                <m:t>𝐸</m:t>
                              </m:r>
                              <m:d>
                                <m:dPr>
                                  <m:begChr m:val="["/>
                                  <m:endChr m:val="]"/>
                                  <m:ctrlPr>
                                    <a:rPr lang="tr-TR" sz="2400" i="1">
                                      <a:latin typeface="Cambria Math" panose="02040503050406030204" pitchFamily="18" charset="0"/>
                                    </a:rPr>
                                  </m:ctrlPr>
                                </m:dPr>
                                <m:e>
                                  <m:r>
                                    <a:rPr lang="tr-TR" sz="2400" i="1">
                                      <a:latin typeface="Cambria Math"/>
                                    </a:rPr>
                                    <m:t>𝑌</m:t>
                                  </m:r>
                                </m:e>
                              </m:d>
                            </m:e>
                          </m:d>
                        </m:e>
                      </m:d>
                      <m:r>
                        <a:rPr lang="tr-TR" sz="2400" b="0" i="1" smtClean="0">
                          <a:latin typeface="Cambria Math"/>
                        </a:rPr>
                        <m:t>=</m:t>
                      </m:r>
                      <m:r>
                        <a:rPr lang="tr-TR" sz="2400" i="1">
                          <a:latin typeface="Cambria Math"/>
                        </a:rPr>
                        <m:t>𝐸</m:t>
                      </m:r>
                      <m:r>
                        <a:rPr lang="tr-TR" sz="2400" i="1">
                          <a:latin typeface="Cambria Math"/>
                        </a:rPr>
                        <m:t>[</m:t>
                      </m:r>
                      <m:r>
                        <a:rPr lang="tr-TR" sz="2400" i="1">
                          <a:latin typeface="Cambria Math"/>
                        </a:rPr>
                        <m:t>𝑋𝑌</m:t>
                      </m:r>
                      <m:r>
                        <a:rPr lang="tr-TR" sz="2400" i="1">
                          <a:latin typeface="Cambria Math"/>
                        </a:rPr>
                        <m:t>]−</m:t>
                      </m:r>
                      <m:r>
                        <a:rPr lang="tr-TR" sz="2400" i="1">
                          <a:latin typeface="Cambria Math"/>
                        </a:rPr>
                        <m:t>𝐸</m:t>
                      </m:r>
                      <m:r>
                        <a:rPr lang="tr-TR" sz="2400" i="1">
                          <a:latin typeface="Cambria Math"/>
                        </a:rPr>
                        <m:t>[</m:t>
                      </m:r>
                      <m:r>
                        <a:rPr lang="tr-TR" sz="2400" i="1">
                          <a:latin typeface="Cambria Math"/>
                        </a:rPr>
                        <m:t>𝑋</m:t>
                      </m:r>
                      <m:r>
                        <a:rPr lang="tr-TR" sz="2400" i="1">
                          <a:latin typeface="Cambria Math"/>
                        </a:rPr>
                        <m:t>]</m:t>
                      </m:r>
                      <m:r>
                        <a:rPr lang="tr-TR" sz="2400" i="1">
                          <a:latin typeface="Cambria Math"/>
                        </a:rPr>
                        <m:t>𝐸</m:t>
                      </m:r>
                      <m:r>
                        <a:rPr lang="tr-TR" sz="2400" i="1">
                          <a:latin typeface="Cambria Math"/>
                        </a:rPr>
                        <m:t>[</m:t>
                      </m:r>
                      <m:r>
                        <a:rPr lang="tr-TR" sz="2400" i="1">
                          <a:latin typeface="Cambria Math"/>
                        </a:rPr>
                        <m:t>𝑌</m:t>
                      </m:r>
                      <m:r>
                        <a:rPr lang="tr-TR" sz="2400" i="1">
                          <a:latin typeface="Cambria Math"/>
                        </a:rPr>
                        <m:t>]</m:t>
                      </m:r>
                    </m:oMath>
                  </m:oMathPara>
                </a14:m>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043608" y="3501008"/>
                <a:ext cx="7228966" cy="461665"/>
              </a:xfrm>
              <a:prstGeom prst="rect">
                <a:avLst/>
              </a:prstGeom>
              <a:blipFill rotWithShape="1">
                <a:blip r:embed="rId4"/>
                <a:stretch>
                  <a:fillRect t="-10526" r="-1265" b="-2894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2522554" y="4293096"/>
                <a:ext cx="3705630" cy="6690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a:rPr>
                        <m:t>𝐶𝑜𝑟𝑟𝑒𝑙𝑎𝑡𝑖𝑜𝑛</m:t>
                      </m:r>
                      <m:r>
                        <a:rPr lang="tr-TR" b="0" i="1" smtClean="0">
                          <a:latin typeface="Cambria Math"/>
                        </a:rPr>
                        <m:t> </m:t>
                      </m:r>
                      <m:sSub>
                        <m:sSubPr>
                          <m:ctrlPr>
                            <a:rPr lang="tr-TR" b="0" i="1" smtClean="0">
                              <a:latin typeface="Cambria Math" panose="02040503050406030204" pitchFamily="18" charset="0"/>
                            </a:rPr>
                          </m:ctrlPr>
                        </m:sSubPr>
                        <m:e>
                          <m:r>
                            <a:rPr lang="tr-TR" b="0" i="1" smtClean="0">
                              <a:latin typeface="Cambria Math"/>
                              <a:ea typeface="Cambria Math"/>
                            </a:rPr>
                            <m:t>𝜌</m:t>
                          </m:r>
                        </m:e>
                        <m:sub>
                          <m:r>
                            <a:rPr lang="tr-TR" b="0" i="1" smtClean="0">
                              <a:latin typeface="Cambria Math"/>
                            </a:rPr>
                            <m:t>𝑋𝑌</m:t>
                          </m:r>
                        </m:sub>
                      </m:sSub>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𝑐𝑜𝑣</m:t>
                          </m:r>
                          <m:d>
                            <m:dPr>
                              <m:ctrlPr>
                                <a:rPr lang="tr-TR" b="0" i="1" smtClean="0">
                                  <a:latin typeface="Cambria Math" panose="02040503050406030204" pitchFamily="18" charset="0"/>
                                </a:rPr>
                              </m:ctrlPr>
                            </m:dPr>
                            <m:e>
                              <m:r>
                                <a:rPr lang="tr-TR" b="0" i="1" smtClean="0">
                                  <a:latin typeface="Cambria Math"/>
                                </a:rPr>
                                <m:t>𝑋</m:t>
                              </m:r>
                              <m:r>
                                <a:rPr lang="tr-TR" b="0" i="1" smtClean="0">
                                  <a:latin typeface="Cambria Math"/>
                                </a:rPr>
                                <m:t>,</m:t>
                              </m:r>
                              <m:r>
                                <a:rPr lang="tr-TR" b="0" i="1" smtClean="0">
                                  <a:latin typeface="Cambria Math"/>
                                </a:rPr>
                                <m:t>𝑌</m:t>
                              </m:r>
                            </m:e>
                          </m:d>
                        </m:num>
                        <m:den>
                          <m:r>
                            <a:rPr lang="tr-TR" b="0" i="1" smtClean="0">
                              <a:latin typeface="Cambria Math"/>
                            </a:rPr>
                            <m:t>𝑣𝑎𝑟</m:t>
                          </m:r>
                          <m:d>
                            <m:dPr>
                              <m:ctrlPr>
                                <a:rPr lang="tr-TR" b="0" i="1" smtClean="0">
                                  <a:latin typeface="Cambria Math" panose="02040503050406030204" pitchFamily="18" charset="0"/>
                                </a:rPr>
                              </m:ctrlPr>
                            </m:dPr>
                            <m:e>
                              <m:r>
                                <a:rPr lang="tr-TR" b="0" i="1" smtClean="0">
                                  <a:latin typeface="Cambria Math"/>
                                </a:rPr>
                                <m:t>𝑋</m:t>
                              </m:r>
                            </m:e>
                          </m:d>
                          <m:r>
                            <a:rPr lang="tr-TR" b="0" i="1" smtClean="0">
                              <a:latin typeface="Cambria Math"/>
                            </a:rPr>
                            <m:t>𝑣𝑎𝑟</m:t>
                          </m:r>
                          <m:d>
                            <m:dPr>
                              <m:ctrlPr>
                                <a:rPr lang="tr-TR" b="0" i="1" smtClean="0">
                                  <a:latin typeface="Cambria Math" panose="02040503050406030204" pitchFamily="18" charset="0"/>
                                </a:rPr>
                              </m:ctrlPr>
                            </m:dPr>
                            <m:e>
                              <m:r>
                                <a:rPr lang="tr-TR" b="0" i="1" smtClean="0">
                                  <a:latin typeface="Cambria Math"/>
                                </a:rPr>
                                <m:t>𝑌</m:t>
                              </m:r>
                            </m:e>
                          </m:d>
                        </m:den>
                      </m:f>
                    </m:oMath>
                  </m:oMathPara>
                </a14:m>
                <a:endParaRPr lang="tr-TR" dirty="0"/>
              </a:p>
            </p:txBody>
          </p:sp>
        </mc:Choice>
        <mc:Fallback xmlns="">
          <p:sp>
            <p:nvSpPr>
              <p:cNvPr id="10" name="TextBox 9"/>
              <p:cNvSpPr txBox="1">
                <a:spLocks noRot="1" noChangeAspect="1" noMove="1" noResize="1" noEditPoints="1" noAdjustHandles="1" noChangeArrowheads="1" noChangeShapeType="1" noTextEdit="1"/>
              </p:cNvSpPr>
              <p:nvPr/>
            </p:nvSpPr>
            <p:spPr>
              <a:xfrm>
                <a:off x="2522554" y="4293096"/>
                <a:ext cx="3705630" cy="669094"/>
              </a:xfrm>
              <a:prstGeom prst="rect">
                <a:avLst/>
              </a:prstGeom>
              <a:blipFill rotWithShape="1">
                <a:blip r:embed="rId5"/>
                <a:stretch>
                  <a:fillRect/>
                </a:stretch>
              </a:blipFill>
            </p:spPr>
            <p:txBody>
              <a:bodyPr/>
              <a:lstStyle/>
              <a:p>
                <a:r>
                  <a:rPr lang="tr-TR">
                    <a:noFill/>
                  </a:rPr>
                  <a:t> </a:t>
                </a:r>
              </a:p>
            </p:txBody>
          </p:sp>
        </mc:Fallback>
      </mc:AlternateContent>
      <p:sp>
        <p:nvSpPr>
          <p:cNvPr id="12" name="TextBox 11"/>
          <p:cNvSpPr txBox="1"/>
          <p:nvPr/>
        </p:nvSpPr>
        <p:spPr>
          <a:xfrm>
            <a:off x="697651" y="5301208"/>
            <a:ext cx="7920880" cy="1015663"/>
          </a:xfrm>
          <a:prstGeom prst="rect">
            <a:avLst/>
          </a:prstGeom>
          <a:noFill/>
        </p:spPr>
        <p:txBody>
          <a:bodyPr wrap="square" rtlCol="0">
            <a:spAutoFit/>
          </a:bodyPr>
          <a:lstStyle/>
          <a:p>
            <a:r>
              <a:rPr lang="tr-TR" sz="2000" dirty="0">
                <a:solidFill>
                  <a:srgbClr val="FF0000"/>
                </a:solidFill>
                <a:latin typeface="Book Antiqua" pitchFamily="18" charset="0"/>
              </a:rPr>
              <a:t>Not: </a:t>
            </a:r>
            <a:r>
              <a:rPr lang="tr-TR" sz="2000" dirty="0">
                <a:latin typeface="Book Antiqua" pitchFamily="18" charset="0"/>
              </a:rPr>
              <a:t>Değişkenler, istatistiksel olarak bağımsız ise korelasyon 0'dır fakat bunun tersi doğru değildir, çünkü korelasyon katsayısı yalnızca doğrusal olan ilişkiyi belirler.</a:t>
            </a:r>
          </a:p>
        </p:txBody>
      </p:sp>
      <p:sp>
        <p:nvSpPr>
          <p:cNvPr id="13"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5"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48</a:t>
            </a:fld>
            <a:endParaRPr lang="tr-TR" sz="1600" b="1">
              <a:solidFill>
                <a:schemeClr val="tx1"/>
              </a:solidFill>
            </a:endParaRPr>
          </a:p>
        </p:txBody>
      </p:sp>
      <p:sp>
        <p:nvSpPr>
          <p:cNvPr id="22"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6880373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p:txBody>
          <a:bodyPr>
            <a:normAutofit/>
          </a:bodyPr>
          <a:lstStyle/>
          <a:p>
            <a:pPr eaLnBrk="1" hangingPunct="1">
              <a:defRPr/>
            </a:pPr>
            <a:r>
              <a:rPr lang="tr-TR" sz="3200" dirty="0">
                <a:latin typeface="Book Antiqua" pitchFamily="18" charset="0"/>
              </a:rPr>
              <a:t>Varyans ve Risk</a:t>
            </a:r>
            <a:endParaRPr lang="en-US" sz="3200" dirty="0">
              <a:latin typeface="Book Antiqua" pitchFamily="18" charset="0"/>
            </a:endParaRPr>
          </a:p>
        </p:txBody>
      </p:sp>
      <p:sp>
        <p:nvSpPr>
          <p:cNvPr id="87043" name="Rectangle 3"/>
          <p:cNvSpPr>
            <a:spLocks noGrp="1" noChangeArrowheads="1"/>
          </p:cNvSpPr>
          <p:nvPr>
            <p:ph type="body" idx="1"/>
          </p:nvPr>
        </p:nvSpPr>
        <p:spPr>
          <a:xfrm>
            <a:off x="457200" y="1772816"/>
            <a:ext cx="8229600" cy="4353347"/>
          </a:xfrm>
        </p:spPr>
        <p:txBody>
          <a:bodyPr>
            <a:normAutofit/>
          </a:bodyPr>
          <a:lstStyle/>
          <a:p>
            <a:pPr marL="0" indent="0" eaLnBrk="1" hangingPunct="1">
              <a:buNone/>
              <a:defRPr/>
            </a:pPr>
            <a:r>
              <a:rPr lang="tr-TR" sz="2400" i="1" dirty="0">
                <a:latin typeface="Book Antiqua" pitchFamily="18" charset="0"/>
              </a:rPr>
              <a:t>Varyans bir risk ölçüsüdür.</a:t>
            </a:r>
            <a:endParaRPr lang="en-US" sz="2400" i="1" dirty="0">
              <a:latin typeface="Book Antiqua" pitchFamily="18" charset="0"/>
            </a:endParaRPr>
          </a:p>
          <a:p>
            <a:pPr marL="0" indent="0">
              <a:buNone/>
              <a:defRPr/>
            </a:pPr>
            <a:r>
              <a:rPr lang="en-US" sz="2400" i="1" dirty="0">
                <a:latin typeface="Book Antiqua" pitchFamily="18" charset="0"/>
              </a:rPr>
              <a:t>… </a:t>
            </a:r>
            <a:r>
              <a:rPr lang="tr-TR" sz="2400" i="1" dirty="0">
                <a:latin typeface="Book Antiqua" pitchFamily="18" charset="0"/>
              </a:rPr>
              <a:t>ama önemli olan tek şey değildir.</a:t>
            </a:r>
          </a:p>
          <a:p>
            <a:pPr marL="0" indent="0">
              <a:buNone/>
              <a:defRPr/>
            </a:pPr>
            <a:r>
              <a:rPr lang="en-US" sz="2400" dirty="0">
                <a:latin typeface="Book Antiqua" pitchFamily="18" charset="0"/>
              </a:rPr>
              <a:t>A</a:t>
            </a:r>
            <a:r>
              <a:rPr lang="tr-TR" sz="2400" dirty="0">
                <a:latin typeface="Book Antiqua" pitchFamily="18" charset="0"/>
              </a:rPr>
              <a:t>lternatif A</a:t>
            </a:r>
            <a:r>
              <a:rPr lang="en-US" sz="2400" dirty="0">
                <a:latin typeface="Book Antiqua" pitchFamily="18" charset="0"/>
              </a:rPr>
              <a:t>: </a:t>
            </a:r>
            <a:r>
              <a:rPr lang="tr-TR" sz="2400" dirty="0">
                <a:latin typeface="Book Antiqua" pitchFamily="18" charset="0"/>
              </a:rPr>
              <a:t>0,1 olasılıkla</a:t>
            </a:r>
            <a:r>
              <a:rPr lang="en-US" sz="2400" dirty="0">
                <a:latin typeface="Book Antiqua" pitchFamily="18" charset="0"/>
              </a:rPr>
              <a:t> $1</a:t>
            </a:r>
            <a:r>
              <a:rPr lang="tr-TR" sz="2400" dirty="0">
                <a:latin typeface="Book Antiqua" pitchFamily="18" charset="0"/>
              </a:rPr>
              <a:t>.</a:t>
            </a:r>
            <a:r>
              <a:rPr lang="en-US" sz="2400" dirty="0">
                <a:latin typeface="Book Antiqua" pitchFamily="18" charset="0"/>
              </a:rPr>
              <a:t>000 </a:t>
            </a:r>
            <a:r>
              <a:rPr lang="tr-TR" sz="2400" dirty="0">
                <a:latin typeface="Book Antiqua" pitchFamily="18" charset="0"/>
              </a:rPr>
              <a:t>kazan ya da 0,9 olasılıkla </a:t>
            </a:r>
            <a:r>
              <a:rPr lang="en-US" sz="2400" dirty="0">
                <a:latin typeface="Book Antiqua" pitchFamily="18" charset="0"/>
              </a:rPr>
              <a:t>$0 </a:t>
            </a:r>
            <a:r>
              <a:rPr lang="tr-TR" sz="2400" dirty="0">
                <a:latin typeface="Book Antiqua" pitchFamily="18" charset="0"/>
              </a:rPr>
              <a:t>kaybet</a:t>
            </a:r>
          </a:p>
          <a:p>
            <a:pPr marL="0" indent="0">
              <a:buNone/>
              <a:defRPr/>
            </a:pPr>
            <a:r>
              <a:rPr lang="tr-TR" sz="2400" dirty="0">
                <a:latin typeface="Book Antiqua" pitchFamily="18" charset="0"/>
              </a:rPr>
              <a:t>Alternatif B: 0,9 olasılıkla</a:t>
            </a:r>
            <a:r>
              <a:rPr lang="en-US" sz="2400" dirty="0">
                <a:latin typeface="Book Antiqua" pitchFamily="18" charset="0"/>
              </a:rPr>
              <a:t> $200 </a:t>
            </a:r>
            <a:r>
              <a:rPr lang="tr-TR" sz="2400" dirty="0">
                <a:latin typeface="Book Antiqua" pitchFamily="18" charset="0"/>
              </a:rPr>
              <a:t>kazan ya da 0,1 olasılıkla</a:t>
            </a:r>
            <a:r>
              <a:rPr lang="en-US" sz="2400" dirty="0">
                <a:latin typeface="Book Antiqua" pitchFamily="18" charset="0"/>
              </a:rPr>
              <a:t> $800 </a:t>
            </a:r>
            <a:r>
              <a:rPr lang="tr-TR" sz="2400" dirty="0">
                <a:latin typeface="Book Antiqua" pitchFamily="18" charset="0"/>
              </a:rPr>
              <a:t>kaybet</a:t>
            </a:r>
            <a:endParaRPr lang="en-US" sz="2400" dirty="0">
              <a:latin typeface="Book Antiqua" pitchFamily="18" charset="0"/>
            </a:endParaRPr>
          </a:p>
          <a:p>
            <a:pPr marL="0" indent="0" eaLnBrk="1" hangingPunct="1">
              <a:buNone/>
              <a:defRPr/>
            </a:pPr>
            <a:r>
              <a:rPr lang="tr-TR" sz="2400" dirty="0">
                <a:latin typeface="Book Antiqua" pitchFamily="18" charset="0"/>
              </a:rPr>
              <a:t>Hangisini tercih edersiniz?</a:t>
            </a:r>
            <a:endParaRPr lang="en-US" sz="2400" dirty="0">
              <a:latin typeface="Book Antiqua"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49</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586751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normAutofit/>
          </a:bodyPr>
          <a:lstStyle/>
          <a:p>
            <a:pPr algn="l">
              <a:defRPr/>
            </a:pPr>
            <a:r>
              <a:rPr lang="tr-TR" sz="3200" dirty="0">
                <a:latin typeface="Book Antiqua" pitchFamily="18" charset="0"/>
              </a:rPr>
              <a:t>Mükemmel Bilginin Beklenen Değeri</a:t>
            </a:r>
            <a:endParaRPr lang="en-US" sz="3200" dirty="0">
              <a:latin typeface="Book Antiqua" pitchFamily="18" charset="0"/>
            </a:endParaRPr>
          </a:p>
        </p:txBody>
      </p:sp>
      <p:sp>
        <p:nvSpPr>
          <p:cNvPr id="33795" name="Rectangle 3"/>
          <p:cNvSpPr>
            <a:spLocks noGrp="1" noChangeArrowheads="1"/>
          </p:cNvSpPr>
          <p:nvPr>
            <p:ph type="body" idx="1"/>
          </p:nvPr>
        </p:nvSpPr>
        <p:spPr>
          <a:xfrm>
            <a:off x="685800" y="1447800"/>
            <a:ext cx="7630616" cy="4285456"/>
          </a:xfrm>
        </p:spPr>
        <p:txBody>
          <a:bodyPr>
            <a:normAutofit lnSpcReduction="10000"/>
          </a:bodyPr>
          <a:lstStyle/>
          <a:p>
            <a:pPr>
              <a:lnSpc>
                <a:spcPct val="90000"/>
              </a:lnSpc>
              <a:spcBef>
                <a:spcPts val="600"/>
              </a:spcBef>
              <a:spcAft>
                <a:spcPts val="600"/>
              </a:spcAft>
            </a:pPr>
            <a:r>
              <a:rPr lang="tr-TR" sz="2400" b="0" dirty="0">
                <a:latin typeface="Book Antiqua" pitchFamily="18" charset="0"/>
              </a:rPr>
              <a:t>Bir danışman veya daha detaylı bir analiz karar vericiye gerçek durum hakkında mükemmel bilgi sağlayarak yardımcı olabilir.</a:t>
            </a:r>
            <a:r>
              <a:rPr lang="en-US" sz="2400" b="0" dirty="0">
                <a:latin typeface="Book Antiqua" pitchFamily="18" charset="0"/>
              </a:rPr>
              <a:t> </a:t>
            </a:r>
            <a:r>
              <a:rPr lang="tr-TR" sz="2400" b="0" dirty="0">
                <a:latin typeface="Book Antiqua" pitchFamily="18" charset="0"/>
              </a:rPr>
              <a:t>Böylece, risk altında karar verme problemi belirlilik altında karar verme problemine dönüşür.</a:t>
            </a:r>
          </a:p>
          <a:p>
            <a:pPr>
              <a:lnSpc>
                <a:spcPct val="90000"/>
              </a:lnSpc>
              <a:spcBef>
                <a:spcPts val="600"/>
              </a:spcBef>
              <a:spcAft>
                <a:spcPts val="600"/>
              </a:spcAft>
            </a:pPr>
            <a:r>
              <a:rPr lang="en-US" sz="2400" dirty="0">
                <a:latin typeface="Book Antiqua" pitchFamily="18" charset="0"/>
              </a:rPr>
              <a:t>EVPI</a:t>
            </a:r>
            <a:r>
              <a:rPr lang="tr-TR" sz="2400" dirty="0">
                <a:latin typeface="Book Antiqua" pitchFamily="18" charset="0"/>
              </a:rPr>
              <a:t>, ilave bilgi için karar vericinin ödeyebileceği maksimum miktardır. </a:t>
            </a:r>
          </a:p>
          <a:p>
            <a:pPr marL="800100" lvl="2" indent="0">
              <a:lnSpc>
                <a:spcPct val="90000"/>
              </a:lnSpc>
              <a:spcBef>
                <a:spcPts val="600"/>
              </a:spcBef>
              <a:spcAft>
                <a:spcPts val="600"/>
              </a:spcAft>
              <a:buNone/>
            </a:pPr>
            <a:r>
              <a:rPr lang="tr-TR" i="1" dirty="0">
                <a:solidFill>
                  <a:srgbClr val="FF0000"/>
                </a:solidFill>
                <a:latin typeface="Book Antiqua" pitchFamily="18" charset="0"/>
              </a:rPr>
              <a:t>Yalnız, </a:t>
            </a:r>
            <a:endParaRPr lang="en-US" b="0" i="1" dirty="0">
              <a:solidFill>
                <a:srgbClr val="FF0000"/>
              </a:solidFill>
              <a:latin typeface="Book Antiqua" pitchFamily="18" charset="0"/>
            </a:endParaRPr>
          </a:p>
          <a:p>
            <a:pPr marL="800100" lvl="2" indent="0">
              <a:lnSpc>
                <a:spcPct val="90000"/>
              </a:lnSpc>
              <a:spcBef>
                <a:spcPts val="600"/>
              </a:spcBef>
              <a:spcAft>
                <a:spcPts val="600"/>
              </a:spcAft>
              <a:buNone/>
            </a:pPr>
            <a:r>
              <a:rPr lang="tr-TR" b="0" i="1" dirty="0">
                <a:solidFill>
                  <a:srgbClr val="FF0000"/>
                </a:solidFill>
                <a:latin typeface="Book Antiqua" pitchFamily="18" charset="0"/>
              </a:rPr>
              <a:t>Mükemmel bilginin değeri (EVPI) nedir?</a:t>
            </a:r>
          </a:p>
          <a:p>
            <a:pPr marL="457200" indent="-457200">
              <a:lnSpc>
                <a:spcPct val="90000"/>
              </a:lnSpc>
              <a:spcBef>
                <a:spcPts val="600"/>
              </a:spcBef>
              <a:spcAft>
                <a:spcPts val="600"/>
              </a:spcAft>
            </a:pPr>
            <a:r>
              <a:rPr lang="en-US" sz="2600" dirty="0">
                <a:latin typeface="Book Antiqua" pitchFamily="18" charset="0"/>
              </a:rPr>
              <a:t>EVPI = </a:t>
            </a:r>
            <a:r>
              <a:rPr lang="tr-TR" sz="2600" dirty="0">
                <a:latin typeface="Book Antiqua" pitchFamily="18" charset="0"/>
              </a:rPr>
              <a:t>Belirlilik altında beklenen getiri ile risk altında beklenen getiri arasındaki farktır.</a:t>
            </a:r>
            <a:endParaRPr lang="en-US" sz="2600" dirty="0">
              <a:latin typeface="Book Antiqua" pitchFamily="18" charset="0"/>
            </a:endParaRPr>
          </a:p>
          <a:p>
            <a:pPr marL="800100" lvl="2" indent="0">
              <a:lnSpc>
                <a:spcPct val="90000"/>
              </a:lnSpc>
              <a:spcBef>
                <a:spcPts val="600"/>
              </a:spcBef>
              <a:spcAft>
                <a:spcPts val="600"/>
              </a:spcAft>
              <a:buNone/>
            </a:pPr>
            <a:endParaRPr lang="en-US" b="0" i="1" dirty="0">
              <a:solidFill>
                <a:srgbClr val="FF0000"/>
              </a:solidFill>
              <a:latin typeface="Book Antiqua" pitchFamily="18" charset="0"/>
            </a:endParaRP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50</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7522907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pPr>
              <a:defRPr/>
            </a:pPr>
            <a:r>
              <a:rPr lang="tr-TR" sz="3200" dirty="0">
                <a:latin typeface="Book Antiqua" pitchFamily="18" charset="0"/>
              </a:rPr>
              <a:t>Mükemmel Bilginin Beklenen Değeri</a:t>
            </a:r>
            <a:endParaRPr lang="en-US" sz="3200" dirty="0">
              <a:latin typeface="Book Antiqua" pitchFamily="18" charset="0"/>
            </a:endParaRPr>
          </a:p>
        </p:txBody>
      </p:sp>
      <p:sp>
        <p:nvSpPr>
          <p:cNvPr id="10244" name="Rectangle 3"/>
          <p:cNvSpPr>
            <a:spLocks noGrp="1" noChangeArrowheads="1"/>
          </p:cNvSpPr>
          <p:nvPr>
            <p:ph type="body" idx="1"/>
          </p:nvPr>
        </p:nvSpPr>
        <p:spPr>
          <a:xfrm>
            <a:off x="1043608" y="3933056"/>
            <a:ext cx="7056784" cy="2664296"/>
          </a:xfrm>
        </p:spPr>
        <p:txBody>
          <a:bodyPr>
            <a:normAutofit/>
          </a:bodyPr>
          <a:lstStyle/>
          <a:p>
            <a:pPr>
              <a:buFontTx/>
              <a:buNone/>
            </a:pPr>
            <a:r>
              <a:rPr lang="tr-TR" sz="2400" b="0" dirty="0">
                <a:latin typeface="Book Antiqua" pitchFamily="18" charset="0"/>
              </a:rPr>
              <a:t>Örnekte,</a:t>
            </a:r>
            <a:endParaRPr lang="en-US" sz="2400" b="0" dirty="0">
              <a:latin typeface="Book Antiqua" pitchFamily="18" charset="0"/>
            </a:endParaRPr>
          </a:p>
          <a:p>
            <a:r>
              <a:rPr lang="tr-TR" sz="2400" b="0" dirty="0">
                <a:latin typeface="Book Antiqua" pitchFamily="18" charset="0"/>
              </a:rPr>
              <a:t>Mükemmel bilginin varlığında beklenen değer </a:t>
            </a:r>
          </a:p>
          <a:p>
            <a:r>
              <a:rPr lang="en-US" sz="2400" b="0" dirty="0">
                <a:latin typeface="Book Antiqua" pitchFamily="18" charset="0"/>
              </a:rPr>
              <a:t>2</a:t>
            </a:r>
            <a:r>
              <a:rPr lang="tr-TR" sz="2400" b="0" dirty="0">
                <a:latin typeface="Book Antiqua" pitchFamily="18" charset="0"/>
              </a:rPr>
              <a:t>5</a:t>
            </a:r>
            <a:r>
              <a:rPr lang="en-US" sz="2400" b="0" dirty="0">
                <a:latin typeface="Book Antiqua" pitchFamily="18" charset="0"/>
              </a:rPr>
              <a:t>*</a:t>
            </a:r>
            <a:r>
              <a:rPr lang="tr-TR" sz="2400" b="0" dirty="0">
                <a:latin typeface="Book Antiqua" pitchFamily="18" charset="0"/>
              </a:rPr>
              <a:t>0</a:t>
            </a:r>
            <a:r>
              <a:rPr lang="en-US" sz="2400" b="0" dirty="0">
                <a:latin typeface="Book Antiqua" pitchFamily="18" charset="0"/>
              </a:rPr>
              <a:t>.</a:t>
            </a:r>
            <a:r>
              <a:rPr lang="tr-TR" sz="2400" b="0" dirty="0">
                <a:latin typeface="Book Antiqua" pitchFamily="18" charset="0"/>
              </a:rPr>
              <a:t>3</a:t>
            </a:r>
            <a:r>
              <a:rPr lang="en-US" sz="2400" b="0" dirty="0">
                <a:latin typeface="Book Antiqua" pitchFamily="18" charset="0"/>
              </a:rPr>
              <a:t>+</a:t>
            </a:r>
            <a:r>
              <a:rPr lang="tr-TR" sz="2400" b="0" dirty="0">
                <a:latin typeface="Book Antiqua" pitchFamily="18" charset="0"/>
              </a:rPr>
              <a:t>44</a:t>
            </a:r>
            <a:r>
              <a:rPr lang="en-US" sz="2400" b="0" dirty="0">
                <a:latin typeface="Book Antiqua" pitchFamily="18" charset="0"/>
              </a:rPr>
              <a:t>0*.4</a:t>
            </a:r>
            <a:r>
              <a:rPr lang="tr-TR" sz="2400" b="0" dirty="0">
                <a:latin typeface="Book Antiqua" pitchFamily="18" charset="0"/>
              </a:rPr>
              <a:t>+750*0.3 </a:t>
            </a:r>
            <a:r>
              <a:rPr lang="en-US" sz="2400" b="0" dirty="0">
                <a:latin typeface="Book Antiqua" pitchFamily="18" charset="0"/>
              </a:rPr>
              <a:t>=</a:t>
            </a:r>
            <a:r>
              <a:rPr lang="tr-TR" sz="2400" b="0" dirty="0">
                <a:latin typeface="Book Antiqua" pitchFamily="18" charset="0"/>
              </a:rPr>
              <a:t> 408,5 TL.</a:t>
            </a:r>
            <a:endParaRPr lang="en-US" sz="2400" b="0" dirty="0">
              <a:latin typeface="Book Antiqua" pitchFamily="18" charset="0"/>
            </a:endParaRPr>
          </a:p>
          <a:p>
            <a:r>
              <a:rPr lang="tr-TR" sz="2400" b="0" dirty="0">
                <a:latin typeface="Book Antiqua" pitchFamily="18" charset="0"/>
              </a:rPr>
              <a:t>En iyi beklenen değer = 395 TL</a:t>
            </a:r>
            <a:r>
              <a:rPr lang="en-US" sz="2400" b="0" dirty="0">
                <a:latin typeface="Book Antiqua" pitchFamily="18" charset="0"/>
              </a:rPr>
              <a:t> </a:t>
            </a:r>
          </a:p>
          <a:p>
            <a:r>
              <a:rPr lang="en-US" sz="2400" b="0" dirty="0">
                <a:latin typeface="Book Antiqua" pitchFamily="18" charset="0"/>
              </a:rPr>
              <a:t>EVPI = </a:t>
            </a:r>
            <a:r>
              <a:rPr lang="tr-TR" sz="2400" b="0" dirty="0">
                <a:latin typeface="Book Antiqua" pitchFamily="18" charset="0"/>
              </a:rPr>
              <a:t>408,5</a:t>
            </a:r>
            <a:r>
              <a:rPr lang="en-US" sz="2400" b="0" dirty="0">
                <a:latin typeface="Book Antiqua" pitchFamily="18" charset="0"/>
              </a:rPr>
              <a:t> – </a:t>
            </a:r>
            <a:r>
              <a:rPr lang="tr-TR" sz="2400" b="0" dirty="0">
                <a:latin typeface="Book Antiqua" pitchFamily="18" charset="0"/>
              </a:rPr>
              <a:t>395</a:t>
            </a:r>
            <a:r>
              <a:rPr lang="en-US" sz="2400" b="0" dirty="0">
                <a:latin typeface="Book Antiqua" pitchFamily="18" charset="0"/>
              </a:rPr>
              <a:t> = </a:t>
            </a:r>
            <a:r>
              <a:rPr lang="tr-TR" sz="2400" b="0" dirty="0">
                <a:latin typeface="Book Antiqua" pitchFamily="18" charset="0"/>
              </a:rPr>
              <a:t>13,5 TL</a:t>
            </a:r>
            <a:endParaRPr lang="en-US" sz="2400" b="0" dirty="0">
              <a:latin typeface="Book Antiqua" pitchFamily="18" charset="0"/>
            </a:endParaRPr>
          </a:p>
        </p:txBody>
      </p:sp>
      <p:graphicFrame>
        <p:nvGraphicFramePr>
          <p:cNvPr id="5" name="Table 4"/>
          <p:cNvGraphicFramePr>
            <a:graphicFrameLocks noGrp="1"/>
          </p:cNvGraphicFramePr>
          <p:nvPr/>
        </p:nvGraphicFramePr>
        <p:xfrm>
          <a:off x="1475656" y="1844824"/>
          <a:ext cx="5850343" cy="1969593"/>
        </p:xfrm>
        <a:graphic>
          <a:graphicData uri="http://schemas.openxmlformats.org/drawingml/2006/table">
            <a:tbl>
              <a:tblPr firstRow="1" bandRow="1">
                <a:tableStyleId>{5940675A-B579-460E-94D1-54222C63F5DA}</a:tableStyleId>
              </a:tblPr>
              <a:tblGrid>
                <a:gridCol w="1109044">
                  <a:extLst>
                    <a:ext uri="{9D8B030D-6E8A-4147-A177-3AD203B41FA5}">
                      <a16:colId xmlns:a16="http://schemas.microsoft.com/office/drawing/2014/main" val="20000"/>
                    </a:ext>
                  </a:extLst>
                </a:gridCol>
                <a:gridCol w="1123596">
                  <a:extLst>
                    <a:ext uri="{9D8B030D-6E8A-4147-A177-3AD203B41FA5}">
                      <a16:colId xmlns:a16="http://schemas.microsoft.com/office/drawing/2014/main" val="20001"/>
                    </a:ext>
                  </a:extLst>
                </a:gridCol>
                <a:gridCol w="1302373">
                  <a:extLst>
                    <a:ext uri="{9D8B030D-6E8A-4147-A177-3AD203B41FA5}">
                      <a16:colId xmlns:a16="http://schemas.microsoft.com/office/drawing/2014/main" val="20002"/>
                    </a:ext>
                  </a:extLst>
                </a:gridCol>
                <a:gridCol w="1289523">
                  <a:extLst>
                    <a:ext uri="{9D8B030D-6E8A-4147-A177-3AD203B41FA5}">
                      <a16:colId xmlns:a16="http://schemas.microsoft.com/office/drawing/2014/main" val="20003"/>
                    </a:ext>
                  </a:extLst>
                </a:gridCol>
                <a:gridCol w="1025807">
                  <a:extLst>
                    <a:ext uri="{9D8B030D-6E8A-4147-A177-3AD203B41FA5}">
                      <a16:colId xmlns:a16="http://schemas.microsoft.com/office/drawing/2014/main" val="20004"/>
                    </a:ext>
                  </a:extLst>
                </a:gridCol>
              </a:tblGrid>
              <a:tr h="32131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Doğal Durum- 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a:r>
                        <a:rPr lang="tr-TR" sz="1600" dirty="0">
                          <a:latin typeface="Book Antiqua" pitchFamily="18" charset="0"/>
                        </a:rPr>
                        <a:t>Beklenen</a:t>
                      </a:r>
                      <a:r>
                        <a:rPr lang="tr-TR" sz="1600" baseline="0" dirty="0">
                          <a:latin typeface="Book Antiqua" pitchFamily="18" charset="0"/>
                        </a:rPr>
                        <a:t> Değeri</a:t>
                      </a:r>
                      <a:endParaRPr lang="tr-TR" sz="1600" dirty="0">
                        <a:latin typeface="Book Antiqua" pitchFamily="18" charset="0"/>
                      </a:endParaRPr>
                    </a:p>
                  </a:txBody>
                  <a:tcPr/>
                </a:tc>
                <a:extLst>
                  <a:ext uri="{0D108BD9-81ED-4DB2-BD59-A6C34878D82A}">
                    <a16:rowId xmlns:a16="http://schemas.microsoft.com/office/drawing/2014/main" val="10000"/>
                  </a:ext>
                </a:extLst>
              </a:tr>
              <a:tr h="476488">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p>
                      <a:pPr algn="ctr" fontAlgn="b"/>
                      <a:r>
                        <a:rPr lang="tr-TR" sz="1600" b="0" i="0" u="none" strike="noStrike" dirty="0">
                          <a:solidFill>
                            <a:srgbClr val="000000"/>
                          </a:solidFill>
                          <a:effectLst/>
                          <a:latin typeface="Book Antiqua" pitchFamily="18" charset="0"/>
                        </a:rPr>
                        <a:t>(0,30)</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p>
                      <a:pPr algn="ctr" fontAlgn="b"/>
                      <a:r>
                        <a:rPr lang="tr-TR" sz="1600" b="0" i="0" u="none" strike="noStrike" dirty="0">
                          <a:solidFill>
                            <a:srgbClr val="000000"/>
                          </a:solidFill>
                          <a:effectLst/>
                          <a:latin typeface="Book Antiqua" pitchFamily="18" charset="0"/>
                        </a:rPr>
                        <a:t>(0,40)</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Yüksek</a:t>
                      </a:r>
                    </a:p>
                    <a:p>
                      <a:pPr algn="ctr" fontAlgn="b"/>
                      <a:r>
                        <a:rPr lang="tr-TR" sz="1600" b="0" i="0" u="none" strike="noStrike" dirty="0">
                          <a:solidFill>
                            <a:srgbClr val="000000"/>
                          </a:solidFill>
                          <a:effectLst/>
                          <a:latin typeface="Book Antiqua" pitchFamily="18" charset="0"/>
                        </a:rPr>
                        <a:t>(0,30)</a:t>
                      </a:r>
                    </a:p>
                  </a:txBody>
                  <a:tcPr marL="9525" marR="9525" marT="9525" marB="0" anchor="b"/>
                </a:tc>
                <a:tc vMerge="1">
                  <a:txBody>
                    <a:bodyPr/>
                    <a:lstStyle/>
                    <a:p>
                      <a:pPr algn="ctr" fontAlgn="b"/>
                      <a:endParaRPr lang="tr-TR" sz="1600" b="0" i="0" u="none" strike="noStrike" dirty="0">
                        <a:solidFill>
                          <a:srgbClr val="000000"/>
                        </a:solidFill>
                        <a:effectLst/>
                        <a:latin typeface="Book Antiqua" pitchFamily="18" charset="0"/>
                      </a:endParaRPr>
                    </a:p>
                  </a:txBody>
                  <a:tcPr marL="9525" marR="9525" marT="9525" marB="0" anchor="b"/>
                </a:tc>
                <a:extLst>
                  <a:ext uri="{0D108BD9-81ED-4DB2-BD59-A6C34878D82A}">
                    <a16:rowId xmlns:a16="http://schemas.microsoft.com/office/drawing/2014/main" val="10001"/>
                  </a:ext>
                </a:extLst>
              </a:tr>
              <a:tr h="289833">
                <a:tc>
                  <a:txBody>
                    <a:bodyPr/>
                    <a:lstStyle/>
                    <a:p>
                      <a:pPr algn="ctr" fontAlgn="b"/>
                      <a:r>
                        <a:rPr lang="tr-TR" sz="1600" b="0" i="0" u="none" strike="noStrike" dirty="0">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362,5 TL</a:t>
                      </a:r>
                    </a:p>
                  </a:txBody>
                  <a:tcPr marL="9525" marR="9525" marT="9525" marB="0" anchor="b"/>
                </a:tc>
                <a:extLst>
                  <a:ext uri="{0D108BD9-81ED-4DB2-BD59-A6C34878D82A}">
                    <a16:rowId xmlns:a16="http://schemas.microsoft.com/office/drawing/2014/main" val="10002"/>
                  </a:ext>
                </a:extLst>
              </a:tr>
              <a:tr h="289833">
                <a:tc>
                  <a:txBody>
                    <a:bodyPr/>
                    <a:lstStyle/>
                    <a:p>
                      <a:pPr algn="ctr" fontAlgn="b"/>
                      <a:r>
                        <a:rPr lang="tr-TR" sz="1600" b="0" i="0" u="none" strike="noStrike" dirty="0">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395TL</a:t>
                      </a:r>
                    </a:p>
                  </a:txBody>
                  <a:tcPr marL="9525" marR="9525" marT="9525" marB="0" anchor="b"/>
                </a:tc>
                <a:extLst>
                  <a:ext uri="{0D108BD9-81ED-4DB2-BD59-A6C34878D82A}">
                    <a16:rowId xmlns:a16="http://schemas.microsoft.com/office/drawing/2014/main" val="10003"/>
                  </a:ext>
                </a:extLst>
              </a:tr>
              <a:tr h="278721">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347,5 TL</a:t>
                      </a:r>
                    </a:p>
                  </a:txBody>
                  <a:tcPr marL="9525" marR="9525" marT="9525" marB="0" anchor="b"/>
                </a:tc>
                <a:extLst>
                  <a:ext uri="{0D108BD9-81ED-4DB2-BD59-A6C34878D82A}">
                    <a16:rowId xmlns:a16="http://schemas.microsoft.com/office/drawing/2014/main" val="10004"/>
                  </a:ext>
                </a:extLst>
              </a:tr>
              <a:tr h="278721">
                <a:tc>
                  <a:txBody>
                    <a:bodyPr/>
                    <a:lstStyle/>
                    <a:p>
                      <a:pPr algn="ctr" fontAlgn="b"/>
                      <a:r>
                        <a:rPr lang="tr-TR" sz="1600" b="0" i="0" u="none" strike="noStrike" dirty="0">
                          <a:solidFill>
                            <a:srgbClr val="000000"/>
                          </a:solidFill>
                          <a:effectLst/>
                          <a:latin typeface="Book Antiqua" pitchFamily="18" charset="0"/>
                        </a:rPr>
                        <a:t>Maximum</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endParaRPr lang="tr-TR" sz="1600" b="0" i="0" u="none" strike="noStrike" kern="1200" dirty="0">
                        <a:solidFill>
                          <a:srgbClr val="000000"/>
                        </a:solidFill>
                        <a:effectLst/>
                        <a:latin typeface="Book Antiqua" pitchFamily="18" charset="0"/>
                        <a:ea typeface="+mn-ea"/>
                        <a:cs typeface="+mn-cs"/>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51</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9161790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5" name="Rectangle 3"/>
          <p:cNvSpPr>
            <a:spLocks noGrp="1" noChangeArrowheads="1"/>
          </p:cNvSpPr>
          <p:nvPr>
            <p:ph type="title"/>
          </p:nvPr>
        </p:nvSpPr>
        <p:spPr/>
        <p:txBody>
          <a:bodyPr>
            <a:normAutofit fontScale="90000"/>
          </a:bodyPr>
          <a:lstStyle/>
          <a:p>
            <a:pPr>
              <a:lnSpc>
                <a:spcPct val="150000"/>
              </a:lnSpc>
              <a:spcBef>
                <a:spcPts val="1200"/>
              </a:spcBef>
              <a:spcAft>
                <a:spcPts val="1800"/>
              </a:spcAft>
              <a:defRPr/>
            </a:pPr>
            <a:r>
              <a:rPr lang="tr-TR" sz="3200" dirty="0">
                <a:latin typeface="Book Antiqua" pitchFamily="18" charset="0"/>
              </a:rPr>
              <a:t>Minimum Beklenen Pişmanlık Kriteri</a:t>
            </a:r>
            <a:br>
              <a:rPr lang="tr-TR" sz="3600" dirty="0">
                <a:latin typeface="Book Antiqua" pitchFamily="18" charset="0"/>
              </a:rPr>
            </a:br>
            <a:r>
              <a:rPr lang="tr-TR" sz="2000" dirty="0">
                <a:latin typeface="Book Antiqua" pitchFamily="18" charset="0"/>
              </a:rPr>
              <a:t>(Expected Opportunity Loss Criterion)</a:t>
            </a:r>
            <a:endParaRPr lang="en-US" sz="2000" dirty="0">
              <a:latin typeface="Book Antiqua" pitchFamily="18" charset="0"/>
            </a:endParaRPr>
          </a:p>
        </p:txBody>
      </p:sp>
      <p:sp>
        <p:nvSpPr>
          <p:cNvPr id="11269" name="Rectangle 4"/>
          <p:cNvSpPr>
            <a:spLocks noGrp="1" noChangeArrowheads="1"/>
          </p:cNvSpPr>
          <p:nvPr>
            <p:ph type="body" idx="1"/>
          </p:nvPr>
        </p:nvSpPr>
        <p:spPr>
          <a:xfrm>
            <a:off x="533400" y="1556792"/>
            <a:ext cx="8305800" cy="1080120"/>
          </a:xfrm>
        </p:spPr>
        <p:txBody>
          <a:bodyPr>
            <a:normAutofit/>
          </a:bodyPr>
          <a:lstStyle/>
          <a:p>
            <a:pPr marL="0" indent="0">
              <a:lnSpc>
                <a:spcPct val="110000"/>
              </a:lnSpc>
              <a:buFontTx/>
              <a:buNone/>
            </a:pPr>
            <a:r>
              <a:rPr lang="tr-TR" sz="2400" b="0" dirty="0">
                <a:latin typeface="Book Antiqua" pitchFamily="18" charset="0"/>
              </a:rPr>
              <a:t>Minimum beklenen fırsat kaybına sahip olan alternatifin seçimini içerir.</a:t>
            </a:r>
            <a:endParaRPr lang="en-US" sz="2400" b="0" dirty="0">
              <a:latin typeface="Book Antiqua" pitchFamily="18" charset="0"/>
            </a:endParaRPr>
          </a:p>
        </p:txBody>
      </p:sp>
      <p:sp>
        <p:nvSpPr>
          <p:cNvPr id="11270" name="Oval 5"/>
          <p:cNvSpPr>
            <a:spLocks noChangeArrowheads="1"/>
          </p:cNvSpPr>
          <p:nvPr/>
        </p:nvSpPr>
        <p:spPr bwMode="auto">
          <a:xfrm>
            <a:off x="6444208" y="5029200"/>
            <a:ext cx="1447800" cy="533400"/>
          </a:xfrm>
          <a:prstGeom prst="ellipse">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tr-TR"/>
          </a:p>
        </p:txBody>
      </p:sp>
      <p:graphicFrame>
        <p:nvGraphicFramePr>
          <p:cNvPr id="7" name="Table 6"/>
          <p:cNvGraphicFramePr>
            <a:graphicFrameLocks noGrp="1"/>
          </p:cNvGraphicFramePr>
          <p:nvPr/>
        </p:nvGraphicFramePr>
        <p:xfrm>
          <a:off x="2915817" y="2132856"/>
          <a:ext cx="4608513" cy="1598962"/>
        </p:xfrm>
        <a:graphic>
          <a:graphicData uri="http://schemas.openxmlformats.org/drawingml/2006/table">
            <a:tbl>
              <a:tblPr firstRow="1" bandRow="1">
                <a:tableStyleId>{5940675A-B579-460E-94D1-54222C63F5DA}</a:tableStyleId>
              </a:tblPr>
              <a:tblGrid>
                <a:gridCol w="1059386">
                  <a:extLst>
                    <a:ext uri="{9D8B030D-6E8A-4147-A177-3AD203B41FA5}">
                      <a16:colId xmlns:a16="http://schemas.microsoft.com/office/drawing/2014/main" val="20000"/>
                    </a:ext>
                  </a:extLst>
                </a:gridCol>
                <a:gridCol w="1073286">
                  <a:extLst>
                    <a:ext uri="{9D8B030D-6E8A-4147-A177-3AD203B41FA5}">
                      <a16:colId xmlns:a16="http://schemas.microsoft.com/office/drawing/2014/main" val="20001"/>
                    </a:ext>
                  </a:extLst>
                </a:gridCol>
                <a:gridCol w="1244058">
                  <a:extLst>
                    <a:ext uri="{9D8B030D-6E8A-4147-A177-3AD203B41FA5}">
                      <a16:colId xmlns:a16="http://schemas.microsoft.com/office/drawing/2014/main" val="20002"/>
                    </a:ext>
                  </a:extLst>
                </a:gridCol>
                <a:gridCol w="1231783">
                  <a:extLst>
                    <a:ext uri="{9D8B030D-6E8A-4147-A177-3AD203B41FA5}">
                      <a16:colId xmlns:a16="http://schemas.microsoft.com/office/drawing/2014/main" val="20003"/>
                    </a:ext>
                  </a:extLst>
                </a:gridCol>
              </a:tblGrid>
              <a:tr h="303001">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Doğal Durum- Olay  (Talep Seviyesi)</a:t>
                      </a: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10000"/>
                  </a:ext>
                </a:extLst>
              </a:tr>
              <a:tr h="449336">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p>
                      <a:pPr algn="ctr" fontAlgn="b"/>
                      <a:r>
                        <a:rPr lang="tr-TR" sz="1600" b="0" i="0" u="none" strike="noStrike" dirty="0">
                          <a:solidFill>
                            <a:srgbClr val="000000"/>
                          </a:solidFill>
                          <a:effectLst/>
                          <a:latin typeface="Book Antiqua" pitchFamily="18" charset="0"/>
                        </a:rPr>
                        <a:t>(0,30)</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p>
                      <a:pPr algn="ctr" fontAlgn="b"/>
                      <a:r>
                        <a:rPr lang="tr-TR" sz="1600" b="0" i="0" u="none" strike="noStrike" dirty="0">
                          <a:solidFill>
                            <a:srgbClr val="000000"/>
                          </a:solidFill>
                          <a:effectLst/>
                          <a:latin typeface="Book Antiqua" pitchFamily="18" charset="0"/>
                        </a:rPr>
                        <a:t>(0,40)</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Yüksek</a:t>
                      </a:r>
                    </a:p>
                    <a:p>
                      <a:pPr algn="ctr" fontAlgn="b"/>
                      <a:r>
                        <a:rPr lang="tr-TR" sz="1600" b="0" i="0" u="none" strike="noStrike" dirty="0">
                          <a:solidFill>
                            <a:srgbClr val="000000"/>
                          </a:solidFill>
                          <a:effectLst/>
                          <a:latin typeface="Book Antiqua" pitchFamily="18" charset="0"/>
                        </a:rPr>
                        <a:t>(0,30)</a:t>
                      </a:r>
                    </a:p>
                  </a:txBody>
                  <a:tcPr marL="9525" marR="9525" marT="9525" marB="0" anchor="b"/>
                </a:tc>
                <a:extLst>
                  <a:ext uri="{0D108BD9-81ED-4DB2-BD59-A6C34878D82A}">
                    <a16:rowId xmlns:a16="http://schemas.microsoft.com/office/drawing/2014/main" val="10001"/>
                  </a:ext>
                </a:extLst>
              </a:tr>
              <a:tr h="256556">
                <a:tc>
                  <a:txBody>
                    <a:bodyPr/>
                    <a:lstStyle/>
                    <a:p>
                      <a:pPr algn="ctr" fontAlgn="b"/>
                      <a:r>
                        <a:rPr lang="tr-TR" sz="1600" b="0" i="0" u="none" strike="noStrike" dirty="0">
                          <a:solidFill>
                            <a:srgbClr val="000000"/>
                          </a:solidFill>
                          <a:effectLst/>
                          <a:latin typeface="Book Antiqua" pitchFamily="18" charset="0"/>
                        </a:rPr>
                        <a:t>GL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650 TL</a:t>
                      </a:r>
                    </a:p>
                  </a:txBody>
                  <a:tcPr marL="9525" marR="9525" marT="9525" marB="0" anchor="b"/>
                </a:tc>
                <a:extLst>
                  <a:ext uri="{0D108BD9-81ED-4DB2-BD59-A6C34878D82A}">
                    <a16:rowId xmlns:a16="http://schemas.microsoft.com/office/drawing/2014/main" val="10002"/>
                  </a:ext>
                </a:extLst>
              </a:tr>
              <a:tr h="256556">
                <a:tc>
                  <a:txBody>
                    <a:bodyPr/>
                    <a:lstStyle/>
                    <a:p>
                      <a:pPr algn="ctr" fontAlgn="b"/>
                      <a:r>
                        <a:rPr lang="tr-TR" sz="1600" b="0" i="0" u="none" strike="noStrike" dirty="0">
                          <a:solidFill>
                            <a:srgbClr val="000000"/>
                          </a:solidFill>
                          <a:effectLst/>
                          <a:latin typeface="Book Antiqua" pitchFamily="18" charset="0"/>
                        </a:rPr>
                        <a:t>SA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440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740 TL</a:t>
                      </a:r>
                    </a:p>
                  </a:txBody>
                  <a:tcPr marL="9525" marR="9525" marT="9525" marB="0" anchor="b"/>
                </a:tc>
                <a:extLst>
                  <a:ext uri="{0D108BD9-81ED-4DB2-BD59-A6C34878D82A}">
                    <a16:rowId xmlns:a16="http://schemas.microsoft.com/office/drawing/2014/main" val="10003"/>
                  </a:ext>
                </a:extLst>
              </a:tr>
              <a:tr h="24672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-125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400 TL</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750 TL</a:t>
                      </a:r>
                    </a:p>
                  </a:txBody>
                  <a:tcPr marL="9525" marR="9525" marT="9525" marB="0" anchor="b"/>
                </a:tc>
                <a:extLst>
                  <a:ext uri="{0D108BD9-81ED-4DB2-BD59-A6C34878D82A}">
                    <a16:rowId xmlns:a16="http://schemas.microsoft.com/office/drawing/2014/main" val="10004"/>
                  </a:ext>
                </a:extLst>
              </a:tr>
            </a:tbl>
          </a:graphicData>
        </a:graphic>
      </p:graphicFrame>
      <p:graphicFrame>
        <p:nvGraphicFramePr>
          <p:cNvPr id="8" name="Table 7"/>
          <p:cNvGraphicFramePr>
            <a:graphicFrameLocks noGrp="1"/>
          </p:cNvGraphicFramePr>
          <p:nvPr/>
        </p:nvGraphicFramePr>
        <p:xfrm>
          <a:off x="1331640" y="3933056"/>
          <a:ext cx="6408711" cy="1854200"/>
        </p:xfrm>
        <a:graphic>
          <a:graphicData uri="http://schemas.openxmlformats.org/drawingml/2006/table">
            <a:tbl>
              <a:tblPr firstRow="1" bandRow="1">
                <a:tableStyleId>{5940675A-B579-460E-94D1-54222C63F5DA}</a:tableStyleId>
              </a:tblPr>
              <a:tblGrid>
                <a:gridCol w="1457688">
                  <a:extLst>
                    <a:ext uri="{9D8B030D-6E8A-4147-A177-3AD203B41FA5}">
                      <a16:colId xmlns:a16="http://schemas.microsoft.com/office/drawing/2014/main" val="20000"/>
                    </a:ext>
                  </a:extLst>
                </a:gridCol>
                <a:gridCol w="1105797">
                  <a:extLst>
                    <a:ext uri="{9D8B030D-6E8A-4147-A177-3AD203B41FA5}">
                      <a16:colId xmlns:a16="http://schemas.microsoft.com/office/drawing/2014/main" val="20001"/>
                    </a:ext>
                  </a:extLst>
                </a:gridCol>
                <a:gridCol w="1281742">
                  <a:extLst>
                    <a:ext uri="{9D8B030D-6E8A-4147-A177-3AD203B41FA5}">
                      <a16:colId xmlns:a16="http://schemas.microsoft.com/office/drawing/2014/main" val="20002"/>
                    </a:ext>
                  </a:extLst>
                </a:gridCol>
                <a:gridCol w="1281742">
                  <a:extLst>
                    <a:ext uri="{9D8B030D-6E8A-4147-A177-3AD203B41FA5}">
                      <a16:colId xmlns:a16="http://schemas.microsoft.com/office/drawing/2014/main" val="20003"/>
                    </a:ext>
                  </a:extLst>
                </a:gridCol>
                <a:gridCol w="1281742">
                  <a:extLst>
                    <a:ext uri="{9D8B030D-6E8A-4147-A177-3AD203B41FA5}">
                      <a16:colId xmlns:a16="http://schemas.microsoft.com/office/drawing/2014/main" val="20004"/>
                    </a:ext>
                  </a:extLst>
                </a:gridCol>
              </a:tblGrid>
              <a:tr h="370840">
                <a:tc rowSpan="2">
                  <a:txBody>
                    <a:bodyPr/>
                    <a:lstStyle/>
                    <a:p>
                      <a:pPr algn="ctr"/>
                      <a:r>
                        <a:rPr lang="tr-TR" sz="1600" dirty="0">
                          <a:latin typeface="Book Antiqua" pitchFamily="18" charset="0"/>
                        </a:rPr>
                        <a:t>Davranış</a:t>
                      </a:r>
                      <a:r>
                        <a:rPr lang="tr-TR" sz="1600" baseline="0" dirty="0">
                          <a:latin typeface="Book Antiqua" pitchFamily="18" charset="0"/>
                        </a:rPr>
                        <a:t> Biçimi </a:t>
                      </a:r>
                      <a:endParaRPr lang="tr-TR" sz="1600" dirty="0">
                        <a:latin typeface="Book Antiqua" pitchFamily="18" charset="0"/>
                      </a:endParaRPr>
                    </a:p>
                  </a:txBody>
                  <a:tcPr/>
                </a:tc>
                <a:tc gridSpan="3">
                  <a:txBody>
                    <a:bodyPr/>
                    <a:lstStyle/>
                    <a:p>
                      <a:pPr algn="ctr"/>
                      <a:r>
                        <a:rPr lang="tr-TR" sz="1600" dirty="0">
                          <a:latin typeface="Book Antiqua" pitchFamily="18" charset="0"/>
                        </a:rPr>
                        <a:t>Olay  (Talep Seviyesi)</a:t>
                      </a:r>
                    </a:p>
                  </a:txBody>
                  <a:tcPr/>
                </a:tc>
                <a:tc hMerge="1">
                  <a:txBody>
                    <a:bodyPr/>
                    <a:lstStyle/>
                    <a:p>
                      <a:endParaRPr lang="tr-TR" dirty="0"/>
                    </a:p>
                  </a:txBody>
                  <a:tcPr/>
                </a:tc>
                <a:tc hMerge="1">
                  <a:txBody>
                    <a:bodyPr/>
                    <a:lstStyle/>
                    <a:p>
                      <a:endParaRPr lang="tr-TR" dirty="0"/>
                    </a:p>
                  </a:txBody>
                  <a:tcPr/>
                </a:tc>
                <a:tc rowSpan="2">
                  <a:txBody>
                    <a:bodyPr/>
                    <a:lstStyle/>
                    <a:p>
                      <a:pPr algn="ctr"/>
                      <a:r>
                        <a:rPr lang="tr-TR" sz="1600" dirty="0">
                          <a:latin typeface="Book Antiqua" pitchFamily="18" charset="0"/>
                        </a:rPr>
                        <a:t>Beklenen</a:t>
                      </a:r>
                      <a:r>
                        <a:rPr lang="tr-TR" sz="1600" baseline="0" dirty="0">
                          <a:latin typeface="Book Antiqua" pitchFamily="18" charset="0"/>
                        </a:rPr>
                        <a:t> Pişmanlık</a:t>
                      </a:r>
                      <a:endParaRPr lang="tr-TR" sz="1600" dirty="0">
                        <a:latin typeface="Book Antiqua" pitchFamily="18" charset="0"/>
                      </a:endParaRPr>
                    </a:p>
                  </a:txBody>
                  <a:tcPr/>
                </a:tc>
                <a:extLst>
                  <a:ext uri="{0D108BD9-81ED-4DB2-BD59-A6C34878D82A}">
                    <a16:rowId xmlns:a16="http://schemas.microsoft.com/office/drawing/2014/main" val="10000"/>
                  </a:ext>
                </a:extLst>
              </a:tr>
              <a:tr h="370840">
                <a:tc vMerge="1">
                  <a:txBody>
                    <a:bodyPr/>
                    <a:lstStyle/>
                    <a:p>
                      <a:endParaRPr lang="tr-TR" dirty="0"/>
                    </a:p>
                  </a:txBody>
                  <a:tcPr/>
                </a:tc>
                <a:tc>
                  <a:txBody>
                    <a:bodyPr/>
                    <a:lstStyle/>
                    <a:p>
                      <a:pPr algn="ctr" fontAlgn="b"/>
                      <a:r>
                        <a:rPr lang="tr-TR" sz="1600" b="0" i="0" u="none" strike="noStrike" dirty="0">
                          <a:solidFill>
                            <a:srgbClr val="000000"/>
                          </a:solidFill>
                          <a:effectLst/>
                          <a:latin typeface="Book Antiqua" pitchFamily="18" charset="0"/>
                        </a:rPr>
                        <a:t>Düşük</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Orta</a:t>
                      </a:r>
                    </a:p>
                  </a:txBody>
                  <a:tcPr marL="9525" marR="9525" marT="9525" marB="0" anchor="b"/>
                </a:tc>
                <a:tc>
                  <a:txBody>
                    <a:bodyPr/>
                    <a:lstStyle/>
                    <a:p>
                      <a:pPr algn="ctr" fontAlgn="b"/>
                      <a:r>
                        <a:rPr lang="tr-TR" sz="1600" b="0" i="0" u="none" strike="noStrike" dirty="0">
                          <a:solidFill>
                            <a:srgbClr val="000000"/>
                          </a:solidFill>
                          <a:effectLst/>
                          <a:latin typeface="Book Antiqua" pitchFamily="18" charset="0"/>
                        </a:rPr>
                        <a:t>Yüksek</a:t>
                      </a:r>
                    </a:p>
                  </a:txBody>
                  <a:tcPr marL="9525" marR="9525" marT="9525" marB="0" anchor="b"/>
                </a:tc>
                <a:tc vMerge="1">
                  <a:txBody>
                    <a:bodyPr/>
                    <a:lstStyle/>
                    <a:p>
                      <a:pPr algn="ctr" fontAlgn="b"/>
                      <a:endParaRPr lang="tr-TR" sz="1600" b="0" i="0" u="none" strike="noStrike" dirty="0">
                        <a:solidFill>
                          <a:srgbClr val="000000"/>
                        </a:solidFill>
                        <a:effectLst/>
                        <a:latin typeface="Book Antiqua" pitchFamily="18" charset="0"/>
                      </a:endParaRPr>
                    </a:p>
                  </a:txBody>
                  <a:tcPr marL="9525" marR="9525" marT="9525" marB="0" anchor="b"/>
                </a:tc>
                <a:extLst>
                  <a:ext uri="{0D108BD9-81ED-4DB2-BD59-A6C34878D82A}">
                    <a16:rowId xmlns:a16="http://schemas.microsoft.com/office/drawing/2014/main" val="10001"/>
                  </a:ext>
                </a:extLst>
              </a:tr>
              <a:tr h="370840">
                <a:tc>
                  <a:txBody>
                    <a:bodyPr/>
                    <a:lstStyle/>
                    <a:p>
                      <a:pPr algn="ctr" fontAlgn="b"/>
                      <a:r>
                        <a:rPr lang="tr-TR" sz="1600" b="0" i="0" u="none" strike="noStrike">
                          <a:solidFill>
                            <a:srgbClr val="000000"/>
                          </a:solidFill>
                          <a:effectLst/>
                          <a:latin typeface="Book Antiqua" pitchFamily="18" charset="0"/>
                        </a:rPr>
                        <a:t>GL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40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100 TL</a:t>
                      </a:r>
                    </a:p>
                  </a:txBody>
                  <a:tcPr marL="9525" marR="9525" marT="9525" marB="0" anchor="b"/>
                </a:tc>
                <a:tc>
                  <a:txBody>
                    <a:bodyPr/>
                    <a:lstStyle/>
                    <a:p>
                      <a:pPr algn="ctr" rtl="0" fontAlgn="b"/>
                      <a:r>
                        <a:rPr lang="tr-TR" sz="1600" b="0" i="0" u="none" strike="noStrike">
                          <a:solidFill>
                            <a:srgbClr val="000000"/>
                          </a:solidFill>
                          <a:effectLst/>
                          <a:latin typeface="Book Antiqua"/>
                        </a:rPr>
                        <a:t>46 TL</a:t>
                      </a:r>
                    </a:p>
                  </a:txBody>
                  <a:tcPr marL="9525" marR="9525" marT="9525" marB="0" anchor="b"/>
                </a:tc>
                <a:extLst>
                  <a:ext uri="{0D108BD9-81ED-4DB2-BD59-A6C34878D82A}">
                    <a16:rowId xmlns:a16="http://schemas.microsoft.com/office/drawing/2014/main" val="10002"/>
                  </a:ext>
                </a:extLst>
              </a:tr>
              <a:tr h="370840">
                <a:tc>
                  <a:txBody>
                    <a:bodyPr/>
                    <a:lstStyle/>
                    <a:p>
                      <a:pPr algn="ctr" fontAlgn="b"/>
                      <a:r>
                        <a:rPr lang="tr-TR" sz="1600" b="0" i="0" u="none" strike="noStrike" dirty="0">
                          <a:solidFill>
                            <a:srgbClr val="000000"/>
                          </a:solidFill>
                          <a:effectLst/>
                          <a:latin typeface="Book Antiqua" pitchFamily="18" charset="0"/>
                        </a:rPr>
                        <a:t>SA</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35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0 TL</a:t>
                      </a:r>
                    </a:p>
                  </a:txBody>
                  <a:tcPr marL="9525" marR="9525" marT="9525" marB="0" anchor="b"/>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10 TL</a:t>
                      </a:r>
                    </a:p>
                  </a:txBody>
                  <a:tcPr marL="9525" marR="9525" marT="9525" marB="0" anchor="b"/>
                </a:tc>
                <a:tc>
                  <a:txBody>
                    <a:bodyPr/>
                    <a:lstStyle/>
                    <a:p>
                      <a:pPr algn="ctr" rtl="0" fontAlgn="b"/>
                      <a:r>
                        <a:rPr lang="tr-TR" sz="1600" b="0" i="0" u="none" strike="noStrike">
                          <a:solidFill>
                            <a:srgbClr val="000000"/>
                          </a:solidFill>
                          <a:effectLst/>
                          <a:latin typeface="Book Antiqua"/>
                        </a:rPr>
                        <a:t>14 TL</a:t>
                      </a:r>
                    </a:p>
                  </a:txBody>
                  <a:tcPr marL="9525" marR="9525" marT="9525" marB="0" anchor="b"/>
                </a:tc>
                <a:extLst>
                  <a:ext uri="{0D108BD9-81ED-4DB2-BD59-A6C34878D82A}">
                    <a16:rowId xmlns:a16="http://schemas.microsoft.com/office/drawing/2014/main" val="10003"/>
                  </a:ext>
                </a:extLst>
              </a:tr>
              <a:tr h="370840">
                <a:tc>
                  <a:txBody>
                    <a:bodyPr/>
                    <a:lstStyle/>
                    <a:p>
                      <a:pPr algn="ctr" fontAlgn="b"/>
                      <a:r>
                        <a:rPr lang="tr-TR" sz="1600" b="0" i="0" u="none" strike="noStrike" dirty="0">
                          <a:solidFill>
                            <a:srgbClr val="000000"/>
                          </a:solidFill>
                          <a:effectLst/>
                          <a:latin typeface="Book Antiqua" pitchFamily="18" charset="0"/>
                        </a:rPr>
                        <a:t>WP</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150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40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tr-TR" sz="1600" b="0" i="0" u="none" strike="noStrike" kern="1200" dirty="0">
                          <a:solidFill>
                            <a:srgbClr val="000000"/>
                          </a:solidFill>
                          <a:effectLst/>
                          <a:latin typeface="Book Antiqua" pitchFamily="18" charset="0"/>
                          <a:ea typeface="+mn-ea"/>
                          <a:cs typeface="+mn-cs"/>
                        </a:rPr>
                        <a:t>0 TL</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rtl="0" fontAlgn="b"/>
                      <a:r>
                        <a:rPr lang="tr-TR" sz="1600" b="0" i="0" u="none" strike="noStrike" dirty="0">
                          <a:solidFill>
                            <a:srgbClr val="000000"/>
                          </a:solidFill>
                          <a:effectLst/>
                          <a:latin typeface="Book Antiqua"/>
                        </a:rPr>
                        <a:t>61 TL</a:t>
                      </a: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4"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6"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7"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52</a:t>
            </a:fld>
            <a:endParaRPr lang="tr-TR" sz="1600" b="1">
              <a:solidFill>
                <a:schemeClr val="tx1"/>
              </a:solidFill>
            </a:endParaRPr>
          </a:p>
        </p:txBody>
      </p:sp>
      <p:sp>
        <p:nvSpPr>
          <p:cNvPr id="18"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19597118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tr-TR" dirty="0">
                <a:latin typeface="Book Antiqua" pitchFamily="18" charset="0"/>
              </a:rPr>
              <a:t>Duyarlılık Analizi</a:t>
            </a:r>
            <a:endParaRPr lang="en-US" dirty="0">
              <a:latin typeface="Book Antiqua" pitchFamily="18" charset="0"/>
            </a:endParaRPr>
          </a:p>
        </p:txBody>
      </p:sp>
      <p:sp>
        <p:nvSpPr>
          <p:cNvPr id="23555" name="Rectangle 3"/>
          <p:cNvSpPr>
            <a:spLocks noGrp="1" noChangeArrowheads="1"/>
          </p:cNvSpPr>
          <p:nvPr>
            <p:ph type="body" idx="1"/>
          </p:nvPr>
        </p:nvSpPr>
        <p:spPr>
          <a:xfrm>
            <a:off x="457200" y="1981200"/>
            <a:ext cx="8291513" cy="4256088"/>
          </a:xfrm>
        </p:spPr>
        <p:txBody>
          <a:bodyPr>
            <a:normAutofit/>
          </a:bodyPr>
          <a:lstStyle/>
          <a:p>
            <a:pPr>
              <a:lnSpc>
                <a:spcPct val="90000"/>
              </a:lnSpc>
            </a:pPr>
            <a:r>
              <a:rPr lang="tr-TR" sz="2800" i="1" dirty="0">
                <a:latin typeface="Book Antiqua" pitchFamily="18" charset="0"/>
              </a:rPr>
              <a:t>Duyarlılık Analizi, her bir alternatifin en iyi olduğu olasılık aralığının belirlenmesini içerir</a:t>
            </a:r>
            <a:endParaRPr lang="en-US" sz="2800" i="1" dirty="0">
              <a:latin typeface="Book Antiqua" pitchFamily="18" charset="0"/>
            </a:endParaRPr>
          </a:p>
          <a:p>
            <a:pPr>
              <a:lnSpc>
                <a:spcPct val="90000"/>
              </a:lnSpc>
            </a:pPr>
            <a:r>
              <a:rPr lang="tr-TR" sz="2800" dirty="0">
                <a:latin typeface="Book Antiqua" pitchFamily="18" charset="0"/>
              </a:rPr>
              <a:t>Getiriler ve olasılıklar birer tahmin ürünüdür ve hata içerebilirler. </a:t>
            </a:r>
          </a:p>
          <a:p>
            <a:pPr>
              <a:lnSpc>
                <a:spcPct val="90000"/>
              </a:lnSpc>
            </a:pPr>
            <a:r>
              <a:rPr lang="tr-TR" sz="2800" dirty="0">
                <a:latin typeface="Book Antiqua" pitchFamily="18" charset="0"/>
              </a:rPr>
              <a:t>Bu verilerin bir veya birkaçındaki </a:t>
            </a:r>
            <a:r>
              <a:rPr lang="tr-TR" sz="2800" dirty="0">
                <a:solidFill>
                  <a:srgbClr val="FF0000"/>
                </a:solidFill>
                <a:latin typeface="Book Antiqua" pitchFamily="18" charset="0"/>
              </a:rPr>
              <a:t>değişikliğe</a:t>
            </a:r>
            <a:r>
              <a:rPr lang="tr-TR" sz="2800" dirty="0">
                <a:latin typeface="Book Antiqua" pitchFamily="18" charset="0"/>
              </a:rPr>
              <a:t> karşı seçilen alternatifin ne kadar </a:t>
            </a:r>
            <a:r>
              <a:rPr lang="tr-TR" sz="2800" dirty="0">
                <a:solidFill>
                  <a:srgbClr val="FF0000"/>
                </a:solidFill>
                <a:latin typeface="Book Antiqua" pitchFamily="18" charset="0"/>
              </a:rPr>
              <a:t>hassas</a:t>
            </a:r>
            <a:r>
              <a:rPr lang="tr-TR" sz="2800" dirty="0">
                <a:latin typeface="Book Antiqua" pitchFamily="18" charset="0"/>
              </a:rPr>
              <a:t> olduğunun belirlenmesinde karar verici açısından önemlidir.</a:t>
            </a:r>
          </a:p>
        </p:txBody>
      </p:sp>
      <p:sp>
        <p:nvSpPr>
          <p:cNvPr id="9"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53</a:t>
            </a:fld>
            <a:endParaRPr lang="tr-TR" sz="1600" b="1">
              <a:solidFill>
                <a:schemeClr val="tx1"/>
              </a:solidFill>
            </a:endParaRPr>
          </a:p>
        </p:txBody>
      </p:sp>
      <p:sp>
        <p:nvSpPr>
          <p:cNvPr id="13"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7665079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87363" y="0"/>
            <a:ext cx="8229600" cy="1371600"/>
          </a:xfrm>
        </p:spPr>
        <p:txBody>
          <a:bodyPr/>
          <a:lstStyle/>
          <a:p>
            <a:r>
              <a:rPr lang="tr-TR" dirty="0">
                <a:latin typeface="Book Antiqua" pitchFamily="18" charset="0"/>
              </a:rPr>
              <a:t>Duyarlılık Analizi Örneği</a:t>
            </a:r>
          </a:p>
        </p:txBody>
      </p:sp>
      <p:graphicFrame>
        <p:nvGraphicFramePr>
          <p:cNvPr id="48156" name="Group 28"/>
          <p:cNvGraphicFramePr>
            <a:graphicFrameLocks noGrp="1"/>
          </p:cNvGraphicFramePr>
          <p:nvPr>
            <p:ph idx="1"/>
          </p:nvPr>
        </p:nvGraphicFramePr>
        <p:xfrm>
          <a:off x="1907704" y="3643698"/>
          <a:ext cx="4248892" cy="1945542"/>
        </p:xfrm>
        <a:graphic>
          <a:graphicData uri="http://schemas.openxmlformats.org/drawingml/2006/table">
            <a:tbl>
              <a:tblPr/>
              <a:tblGrid>
                <a:gridCol w="1648191">
                  <a:extLst>
                    <a:ext uri="{9D8B030D-6E8A-4147-A177-3AD203B41FA5}">
                      <a16:colId xmlns:a16="http://schemas.microsoft.com/office/drawing/2014/main" val="20000"/>
                    </a:ext>
                  </a:extLst>
                </a:gridCol>
                <a:gridCol w="1184404">
                  <a:extLst>
                    <a:ext uri="{9D8B030D-6E8A-4147-A177-3AD203B41FA5}">
                      <a16:colId xmlns:a16="http://schemas.microsoft.com/office/drawing/2014/main" val="20001"/>
                    </a:ext>
                  </a:extLst>
                </a:gridCol>
                <a:gridCol w="1416297">
                  <a:extLst>
                    <a:ext uri="{9D8B030D-6E8A-4147-A177-3AD203B41FA5}">
                      <a16:colId xmlns:a16="http://schemas.microsoft.com/office/drawing/2014/main" val="20002"/>
                    </a:ext>
                  </a:extLst>
                </a:gridCol>
              </a:tblGrid>
              <a:tr h="3023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Book Antiqua"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Olay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0"/>
                  </a:ext>
                </a:extLst>
              </a:tr>
              <a:tr h="42154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Book Antiqua" pitchFamily="18" charset="0"/>
                        </a:rPr>
                        <a:t>Alternatifler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Book Antiqua" pitchFamily="18"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6064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Book Antiqua" pitchFamily="18" charset="0"/>
                        </a:rPr>
                        <a:t>A</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Book Antiqua" pitchFamily="18" charset="0"/>
                        </a:rPr>
                        <a:t>B</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Book Antiqua"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4</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16</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12</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2</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dirty="0">
                          <a:ln>
                            <a:noFill/>
                          </a:ln>
                          <a:solidFill>
                            <a:schemeClr val="tx1"/>
                          </a:solidFill>
                          <a:effectLst/>
                          <a:latin typeface="Book Antiqua" pitchFamily="18"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48157" name="Text Box 29"/>
          <p:cNvSpPr txBox="1">
            <a:spLocks noChangeArrowheads="1"/>
          </p:cNvSpPr>
          <p:nvPr/>
        </p:nvSpPr>
        <p:spPr bwMode="auto">
          <a:xfrm>
            <a:off x="873791" y="1602719"/>
            <a:ext cx="657853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2000" dirty="0">
                <a:latin typeface="Book Antiqua" pitchFamily="18" charset="0"/>
              </a:rPr>
              <a:t>3 alternatifin 1 ve 2 olayları gerçekleştiğindeki getirileri aşağıdaki karar tablosunda verilmektedir. </a:t>
            </a:r>
          </a:p>
          <a:p>
            <a:r>
              <a:rPr lang="tr-TR" sz="2000" dirty="0">
                <a:latin typeface="Book Antiqua" pitchFamily="18" charset="0"/>
              </a:rPr>
              <a:t>Birinci doğa durumunun olasılığı P(1) ve ikinci doğa durumun olasılığı ise P(2) olsun. </a:t>
            </a:r>
          </a:p>
          <a:p>
            <a:endParaRPr lang="tr-TR" sz="2000" dirty="0">
              <a:latin typeface="Book Antiqua" pitchFamily="18" charset="0"/>
            </a:endParaRPr>
          </a:p>
        </p:txBody>
      </p:sp>
      <p:sp>
        <p:nvSpPr>
          <p:cNvPr id="48158" name="Text Box 30"/>
          <p:cNvSpPr txBox="1">
            <a:spLocks noChangeArrowheads="1"/>
          </p:cNvSpPr>
          <p:nvPr/>
        </p:nvSpPr>
        <p:spPr bwMode="auto">
          <a:xfrm>
            <a:off x="2987824" y="3033880"/>
            <a:ext cx="17577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2000" dirty="0">
                <a:latin typeface="Book Antiqua" pitchFamily="18" charset="0"/>
              </a:rPr>
              <a:t>P(1)+ P(2)=1</a:t>
            </a:r>
          </a:p>
        </p:txBody>
      </p:sp>
      <p:sp>
        <p:nvSpPr>
          <p:cNvPr id="1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54</a:t>
            </a:fld>
            <a:endParaRPr lang="tr-TR" sz="1600" b="1">
              <a:solidFill>
                <a:schemeClr val="tx1"/>
              </a:solidFill>
            </a:endParaRPr>
          </a:p>
        </p:txBody>
      </p:sp>
      <p:sp>
        <p:nvSpPr>
          <p:cNvPr id="1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22207776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384175" y="1445407"/>
            <a:ext cx="8339138" cy="4306888"/>
            <a:chOff x="384175" y="1524000"/>
            <a:chExt cx="8339138" cy="4306888"/>
          </a:xfrm>
        </p:grpSpPr>
        <p:sp>
          <p:nvSpPr>
            <p:cNvPr id="37" name="Rectangle 3"/>
            <p:cNvSpPr>
              <a:spLocks noChangeArrowheads="1"/>
            </p:cNvSpPr>
            <p:nvPr/>
          </p:nvSpPr>
          <p:spPr bwMode="auto">
            <a:xfrm>
              <a:off x="500063" y="1890713"/>
              <a:ext cx="590550" cy="374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lang="en-US" sz="2400" b="1"/>
                <a:t>16</a:t>
              </a:r>
            </a:p>
            <a:p>
              <a:pPr algn="r" eaLnBrk="0" hangingPunct="0"/>
              <a:r>
                <a:rPr lang="en-US" sz="2400" b="1"/>
                <a:t>14</a:t>
              </a:r>
            </a:p>
            <a:p>
              <a:pPr algn="r" eaLnBrk="0" hangingPunct="0"/>
              <a:r>
                <a:rPr lang="en-US" sz="2400" b="1"/>
                <a:t>12</a:t>
              </a:r>
            </a:p>
            <a:p>
              <a:pPr algn="r" eaLnBrk="0" hangingPunct="0"/>
              <a:r>
                <a:rPr lang="en-US" sz="2400" b="1"/>
                <a:t>10</a:t>
              </a:r>
            </a:p>
            <a:p>
              <a:pPr algn="r" eaLnBrk="0" hangingPunct="0"/>
              <a:r>
                <a:rPr lang="en-US" sz="2400" b="1"/>
                <a:t> 8</a:t>
              </a:r>
            </a:p>
            <a:p>
              <a:pPr algn="r" eaLnBrk="0" hangingPunct="0"/>
              <a:r>
                <a:rPr lang="en-US" sz="2400" b="1"/>
                <a:t>6</a:t>
              </a:r>
            </a:p>
            <a:p>
              <a:pPr algn="r" eaLnBrk="0" hangingPunct="0"/>
              <a:r>
                <a:rPr lang="en-US" sz="2400" b="1"/>
                <a:t>4</a:t>
              </a:r>
            </a:p>
            <a:p>
              <a:pPr algn="r" eaLnBrk="0" hangingPunct="0"/>
              <a:r>
                <a:rPr lang="en-US" sz="2400" b="1"/>
                <a:t>2</a:t>
              </a:r>
            </a:p>
            <a:p>
              <a:pPr algn="r" eaLnBrk="0" hangingPunct="0"/>
              <a:r>
                <a:rPr lang="en-US" sz="2400" b="1"/>
                <a:t>0</a:t>
              </a:r>
            </a:p>
            <a:p>
              <a:pPr algn="r" eaLnBrk="0" latinLnBrk="1" hangingPunct="0"/>
              <a:endParaRPr lang="en-US" sz="2400" b="1"/>
            </a:p>
          </p:txBody>
        </p:sp>
        <p:sp>
          <p:nvSpPr>
            <p:cNvPr id="38" name="Rectangle 4"/>
            <p:cNvSpPr>
              <a:spLocks noChangeArrowheads="1"/>
            </p:cNvSpPr>
            <p:nvPr/>
          </p:nvSpPr>
          <p:spPr bwMode="auto">
            <a:xfrm>
              <a:off x="7889875" y="1890713"/>
              <a:ext cx="588963" cy="374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lang="en-US" sz="2400" b="1"/>
                <a:t>16</a:t>
              </a:r>
            </a:p>
            <a:p>
              <a:pPr algn="r" eaLnBrk="0" hangingPunct="0"/>
              <a:r>
                <a:rPr lang="en-US" sz="2400" b="1"/>
                <a:t>14</a:t>
              </a:r>
            </a:p>
            <a:p>
              <a:pPr algn="r" eaLnBrk="0" hangingPunct="0"/>
              <a:r>
                <a:rPr lang="en-US" sz="2400" b="1"/>
                <a:t>12</a:t>
              </a:r>
            </a:p>
            <a:p>
              <a:pPr algn="r" eaLnBrk="0" hangingPunct="0"/>
              <a:r>
                <a:rPr lang="en-US" sz="2400" b="1"/>
                <a:t>10</a:t>
              </a:r>
            </a:p>
            <a:p>
              <a:pPr algn="r" eaLnBrk="0" hangingPunct="0"/>
              <a:r>
                <a:rPr lang="en-US" sz="2400" b="1"/>
                <a:t> 8</a:t>
              </a:r>
            </a:p>
            <a:p>
              <a:pPr algn="r" eaLnBrk="0" hangingPunct="0"/>
              <a:r>
                <a:rPr lang="en-US" sz="2400" b="1"/>
                <a:t>6</a:t>
              </a:r>
            </a:p>
            <a:p>
              <a:pPr algn="r" eaLnBrk="0" hangingPunct="0"/>
              <a:r>
                <a:rPr lang="en-US" sz="2400" b="1"/>
                <a:t>4</a:t>
              </a:r>
            </a:p>
            <a:p>
              <a:pPr algn="r" eaLnBrk="0" hangingPunct="0"/>
              <a:r>
                <a:rPr lang="en-US" sz="2400" b="1"/>
                <a:t>2</a:t>
              </a:r>
            </a:p>
            <a:p>
              <a:pPr algn="r" eaLnBrk="0" hangingPunct="0"/>
              <a:r>
                <a:rPr lang="en-US" sz="2400" b="1"/>
                <a:t>0</a:t>
              </a:r>
            </a:p>
            <a:p>
              <a:pPr algn="r" eaLnBrk="0" latinLnBrk="1" hangingPunct="0"/>
              <a:endParaRPr lang="en-US" sz="2400" b="1"/>
            </a:p>
          </p:txBody>
        </p:sp>
        <p:grpSp>
          <p:nvGrpSpPr>
            <p:cNvPr id="39" name="Group 5"/>
            <p:cNvGrpSpPr>
              <a:grpSpLocks/>
            </p:cNvGrpSpPr>
            <p:nvPr/>
          </p:nvGrpSpPr>
          <p:grpSpPr bwMode="auto">
            <a:xfrm>
              <a:off x="384175" y="1524000"/>
              <a:ext cx="8339138" cy="3568700"/>
              <a:chOff x="66" y="1060"/>
              <a:chExt cx="5628" cy="2248"/>
            </a:xfrm>
          </p:grpSpPr>
          <p:sp>
            <p:nvSpPr>
              <p:cNvPr id="47" name="Rectangle 6"/>
              <p:cNvSpPr>
                <a:spLocks noChangeArrowheads="1"/>
              </p:cNvSpPr>
              <p:nvPr/>
            </p:nvSpPr>
            <p:spPr bwMode="auto">
              <a:xfrm>
                <a:off x="574" y="1294"/>
                <a:ext cx="4606" cy="2014"/>
              </a:xfrm>
              <a:prstGeom prst="rect">
                <a:avLst/>
              </a:prstGeom>
              <a:solidFill>
                <a:srgbClr val="00969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8" name="Line 7"/>
              <p:cNvSpPr>
                <a:spLocks noChangeShapeType="1"/>
              </p:cNvSpPr>
              <p:nvPr/>
            </p:nvSpPr>
            <p:spPr bwMode="auto">
              <a:xfrm flipV="1">
                <a:off x="579" y="1865"/>
                <a:ext cx="4609" cy="93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9" name="Line 8"/>
              <p:cNvSpPr>
                <a:spLocks noChangeShapeType="1"/>
              </p:cNvSpPr>
              <p:nvPr/>
            </p:nvSpPr>
            <p:spPr bwMode="auto">
              <a:xfrm>
                <a:off x="579" y="1425"/>
                <a:ext cx="4609" cy="161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0" name="Rectangle 9"/>
              <p:cNvSpPr>
                <a:spLocks noChangeArrowheads="1"/>
              </p:cNvSpPr>
              <p:nvPr/>
            </p:nvSpPr>
            <p:spPr bwMode="auto">
              <a:xfrm>
                <a:off x="4623" y="1762"/>
                <a:ext cx="234"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b="1"/>
                  <a:t>A</a:t>
                </a:r>
              </a:p>
            </p:txBody>
          </p:sp>
          <p:sp>
            <p:nvSpPr>
              <p:cNvPr id="51" name="Rectangle 10"/>
              <p:cNvSpPr>
                <a:spLocks noChangeArrowheads="1"/>
              </p:cNvSpPr>
              <p:nvPr/>
            </p:nvSpPr>
            <p:spPr bwMode="auto">
              <a:xfrm>
                <a:off x="773" y="1291"/>
                <a:ext cx="234"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b="1"/>
                  <a:t>B</a:t>
                </a:r>
              </a:p>
            </p:txBody>
          </p:sp>
          <p:sp>
            <p:nvSpPr>
              <p:cNvPr id="52" name="Line 11"/>
              <p:cNvSpPr>
                <a:spLocks noChangeShapeType="1"/>
              </p:cNvSpPr>
              <p:nvPr/>
            </p:nvSpPr>
            <p:spPr bwMode="auto">
              <a:xfrm>
                <a:off x="579" y="1893"/>
                <a:ext cx="4609" cy="4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3" name="Rectangle 12"/>
              <p:cNvSpPr>
                <a:spLocks noChangeArrowheads="1"/>
              </p:cNvSpPr>
              <p:nvPr/>
            </p:nvSpPr>
            <p:spPr bwMode="auto">
              <a:xfrm>
                <a:off x="2873" y="1906"/>
                <a:ext cx="234"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b="1"/>
                  <a:t>C</a:t>
                </a:r>
              </a:p>
            </p:txBody>
          </p:sp>
          <p:sp>
            <p:nvSpPr>
              <p:cNvPr id="54" name="Line 13"/>
              <p:cNvSpPr>
                <a:spLocks noChangeShapeType="1"/>
              </p:cNvSpPr>
              <p:nvPr/>
            </p:nvSpPr>
            <p:spPr bwMode="auto">
              <a:xfrm>
                <a:off x="2384" y="2061"/>
                <a:ext cx="0" cy="1243"/>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5" name="Line 14"/>
              <p:cNvSpPr>
                <a:spLocks noChangeShapeType="1"/>
              </p:cNvSpPr>
              <p:nvPr/>
            </p:nvSpPr>
            <p:spPr bwMode="auto">
              <a:xfrm>
                <a:off x="3660" y="2185"/>
                <a:ext cx="0" cy="1119"/>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6" name="Line 15"/>
              <p:cNvSpPr>
                <a:spLocks noChangeShapeType="1"/>
              </p:cNvSpPr>
              <p:nvPr/>
            </p:nvSpPr>
            <p:spPr bwMode="auto">
              <a:xfrm>
                <a:off x="576" y="1440"/>
                <a:ext cx="1824" cy="624"/>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7" name="Line 16"/>
              <p:cNvSpPr>
                <a:spLocks noChangeShapeType="1"/>
              </p:cNvSpPr>
              <p:nvPr/>
            </p:nvSpPr>
            <p:spPr bwMode="auto">
              <a:xfrm>
                <a:off x="2400" y="2064"/>
                <a:ext cx="1248" cy="96"/>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8" name="Line 17"/>
              <p:cNvSpPr>
                <a:spLocks noChangeShapeType="1"/>
              </p:cNvSpPr>
              <p:nvPr/>
            </p:nvSpPr>
            <p:spPr bwMode="auto">
              <a:xfrm flipV="1">
                <a:off x="3648" y="1872"/>
                <a:ext cx="1536" cy="288"/>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9" name="Line 18"/>
              <p:cNvSpPr>
                <a:spLocks noChangeShapeType="1"/>
              </p:cNvSpPr>
              <p:nvPr/>
            </p:nvSpPr>
            <p:spPr bwMode="auto">
              <a:xfrm>
                <a:off x="3669" y="3096"/>
                <a:ext cx="1507"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0" name="Rectangle 19"/>
              <p:cNvSpPr>
                <a:spLocks noChangeArrowheads="1"/>
              </p:cNvSpPr>
              <p:nvPr/>
            </p:nvSpPr>
            <p:spPr bwMode="auto">
              <a:xfrm>
                <a:off x="4167" y="2994"/>
                <a:ext cx="670" cy="229"/>
              </a:xfrm>
              <a:prstGeom prst="rect">
                <a:avLst/>
              </a:prstGeom>
              <a:solidFill>
                <a:srgbClr val="00969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b="1"/>
                  <a:t>A </a:t>
                </a:r>
                <a:r>
                  <a:rPr lang="tr-TR" b="1"/>
                  <a:t>en iyi</a:t>
                </a:r>
                <a:endParaRPr lang="en-US" b="1"/>
              </a:p>
            </p:txBody>
          </p:sp>
          <p:sp>
            <p:nvSpPr>
              <p:cNvPr id="61" name="Line 20"/>
              <p:cNvSpPr>
                <a:spLocks noChangeShapeType="1"/>
              </p:cNvSpPr>
              <p:nvPr/>
            </p:nvSpPr>
            <p:spPr bwMode="auto">
              <a:xfrm flipH="1">
                <a:off x="2377" y="3096"/>
                <a:ext cx="1283"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2" name="Rectangle 21"/>
              <p:cNvSpPr>
                <a:spLocks noChangeArrowheads="1"/>
              </p:cNvSpPr>
              <p:nvPr/>
            </p:nvSpPr>
            <p:spPr bwMode="auto">
              <a:xfrm>
                <a:off x="2727" y="2994"/>
                <a:ext cx="670" cy="229"/>
              </a:xfrm>
              <a:prstGeom prst="rect">
                <a:avLst/>
              </a:prstGeom>
              <a:solidFill>
                <a:srgbClr val="00969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b="1"/>
                  <a:t>C </a:t>
                </a:r>
                <a:r>
                  <a:rPr lang="tr-TR" b="1"/>
                  <a:t>en iyi</a:t>
                </a:r>
                <a:endParaRPr lang="en-US" b="1"/>
              </a:p>
            </p:txBody>
          </p:sp>
          <p:sp>
            <p:nvSpPr>
              <p:cNvPr id="63" name="Line 22"/>
              <p:cNvSpPr>
                <a:spLocks noChangeShapeType="1"/>
              </p:cNvSpPr>
              <p:nvPr/>
            </p:nvSpPr>
            <p:spPr bwMode="auto">
              <a:xfrm flipH="1">
                <a:off x="563" y="3092"/>
                <a:ext cx="1829"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4" name="Rectangle 23"/>
              <p:cNvSpPr>
                <a:spLocks noChangeArrowheads="1"/>
              </p:cNvSpPr>
              <p:nvPr/>
            </p:nvSpPr>
            <p:spPr bwMode="auto">
              <a:xfrm>
                <a:off x="1203" y="2994"/>
                <a:ext cx="671" cy="229"/>
              </a:xfrm>
              <a:prstGeom prst="rect">
                <a:avLst/>
              </a:prstGeom>
              <a:solidFill>
                <a:srgbClr val="00969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b="1"/>
                  <a:t>B </a:t>
                </a:r>
                <a:r>
                  <a:rPr lang="tr-TR" b="1"/>
                  <a:t>en iyi</a:t>
                </a:r>
                <a:endParaRPr lang="en-US" b="1"/>
              </a:p>
            </p:txBody>
          </p:sp>
          <p:sp>
            <p:nvSpPr>
              <p:cNvPr id="65" name="Rectangle 24"/>
              <p:cNvSpPr>
                <a:spLocks noChangeArrowheads="1"/>
              </p:cNvSpPr>
              <p:nvPr/>
            </p:nvSpPr>
            <p:spPr bwMode="auto">
              <a:xfrm>
                <a:off x="66" y="1060"/>
                <a:ext cx="806"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2000" b="1"/>
                  <a:t>#1 </a:t>
                </a:r>
                <a:r>
                  <a:rPr lang="tr-TR" sz="2000" b="1"/>
                  <a:t>Getiri</a:t>
                </a:r>
                <a:endParaRPr lang="en-US" sz="2000" b="1"/>
              </a:p>
            </p:txBody>
          </p:sp>
          <p:sp>
            <p:nvSpPr>
              <p:cNvPr id="66" name="Rectangle 25"/>
              <p:cNvSpPr>
                <a:spLocks noChangeArrowheads="1"/>
              </p:cNvSpPr>
              <p:nvPr/>
            </p:nvSpPr>
            <p:spPr bwMode="auto">
              <a:xfrm>
                <a:off x="4888" y="1060"/>
                <a:ext cx="806"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2000" b="1"/>
                  <a:t>#2 </a:t>
                </a:r>
                <a:r>
                  <a:rPr lang="tr-TR" sz="2000" b="1"/>
                  <a:t>Getiri</a:t>
                </a:r>
                <a:endParaRPr lang="en-US" b="1"/>
              </a:p>
            </p:txBody>
          </p:sp>
        </p:grpSp>
        <p:sp>
          <p:nvSpPr>
            <p:cNvPr id="40" name="Text Box 28"/>
            <p:cNvSpPr txBox="1">
              <a:spLocks noChangeArrowheads="1"/>
            </p:cNvSpPr>
            <p:nvPr/>
          </p:nvSpPr>
          <p:spPr bwMode="auto">
            <a:xfrm>
              <a:off x="2484438" y="5373688"/>
              <a:ext cx="4811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sz="2400" dirty="0"/>
                <a:t>P(2); İkinci doğa durumun olasılığı</a:t>
              </a:r>
            </a:p>
          </p:txBody>
        </p:sp>
        <p:sp>
          <p:nvSpPr>
            <p:cNvPr id="41" name="Text Box 29"/>
            <p:cNvSpPr txBox="1">
              <a:spLocks noChangeArrowheads="1"/>
            </p:cNvSpPr>
            <p:nvPr/>
          </p:nvSpPr>
          <p:spPr bwMode="auto">
            <a:xfrm>
              <a:off x="950913" y="5105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t>0</a:t>
              </a:r>
            </a:p>
          </p:txBody>
        </p:sp>
        <p:sp>
          <p:nvSpPr>
            <p:cNvPr id="42" name="Text Box 30"/>
            <p:cNvSpPr txBox="1">
              <a:spLocks noChangeArrowheads="1"/>
            </p:cNvSpPr>
            <p:nvPr/>
          </p:nvSpPr>
          <p:spPr bwMode="auto">
            <a:xfrm>
              <a:off x="2247900" y="51054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t>0.2</a:t>
              </a:r>
            </a:p>
          </p:txBody>
        </p:sp>
        <p:sp>
          <p:nvSpPr>
            <p:cNvPr id="43" name="Text Box 31"/>
            <p:cNvSpPr txBox="1">
              <a:spLocks noChangeArrowheads="1"/>
            </p:cNvSpPr>
            <p:nvPr/>
          </p:nvSpPr>
          <p:spPr bwMode="auto">
            <a:xfrm>
              <a:off x="3563938" y="5084763"/>
              <a:ext cx="501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t>0.4</a:t>
              </a:r>
            </a:p>
          </p:txBody>
        </p:sp>
        <p:sp>
          <p:nvSpPr>
            <p:cNvPr id="44" name="Text Box 32"/>
            <p:cNvSpPr txBox="1">
              <a:spLocks noChangeArrowheads="1"/>
            </p:cNvSpPr>
            <p:nvPr/>
          </p:nvSpPr>
          <p:spPr bwMode="auto">
            <a:xfrm>
              <a:off x="4984750" y="51054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t>0.6</a:t>
              </a:r>
            </a:p>
          </p:txBody>
        </p:sp>
        <p:sp>
          <p:nvSpPr>
            <p:cNvPr id="45" name="Text Box 33"/>
            <p:cNvSpPr txBox="1">
              <a:spLocks noChangeArrowheads="1"/>
            </p:cNvSpPr>
            <p:nvPr/>
          </p:nvSpPr>
          <p:spPr bwMode="auto">
            <a:xfrm>
              <a:off x="6372225" y="5084763"/>
              <a:ext cx="501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t>0.8</a:t>
              </a:r>
            </a:p>
          </p:txBody>
        </p:sp>
        <p:sp>
          <p:nvSpPr>
            <p:cNvPr id="46" name="Text Box 34"/>
            <p:cNvSpPr txBox="1">
              <a:spLocks noChangeArrowheads="1"/>
            </p:cNvSpPr>
            <p:nvPr/>
          </p:nvSpPr>
          <p:spPr bwMode="auto">
            <a:xfrm>
              <a:off x="7812088" y="508476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t>1</a:t>
              </a:r>
            </a:p>
          </p:txBody>
        </p:sp>
      </p:grpSp>
      <p:sp>
        <p:nvSpPr>
          <p:cNvPr id="67" name="Rectangle 2"/>
          <p:cNvSpPr>
            <a:spLocks noGrp="1" noChangeArrowheads="1"/>
          </p:cNvSpPr>
          <p:nvPr>
            <p:ph type="title"/>
          </p:nvPr>
        </p:nvSpPr>
        <p:spPr>
          <a:xfrm>
            <a:off x="487363" y="113184"/>
            <a:ext cx="8229600" cy="1371600"/>
          </a:xfrm>
        </p:spPr>
        <p:txBody>
          <a:bodyPr/>
          <a:lstStyle/>
          <a:p>
            <a:r>
              <a:rPr lang="tr-TR" dirty="0">
                <a:latin typeface="Book Antiqua" pitchFamily="18" charset="0"/>
              </a:rPr>
              <a:t>Duyarlılık Analizi Örneği</a:t>
            </a:r>
          </a:p>
        </p:txBody>
      </p:sp>
      <p:sp>
        <p:nvSpPr>
          <p:cNvPr id="71"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72"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73"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74"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55</a:t>
            </a:fld>
            <a:endParaRPr lang="tr-TR" sz="1600" b="1">
              <a:solidFill>
                <a:schemeClr val="tx1"/>
              </a:solidFill>
            </a:endParaRPr>
          </a:p>
        </p:txBody>
      </p:sp>
      <p:sp>
        <p:nvSpPr>
          <p:cNvPr id="75"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a:t>
            </a:r>
            <a:r>
              <a:rPr lang="tr-TR" sz="1600" dirty="0">
                <a:latin typeface="Californian FB" pitchFamily="18" charset="0"/>
              </a:rPr>
              <a:t>  Ders Notu II</a:t>
            </a:r>
          </a:p>
        </p:txBody>
      </p:sp>
    </p:spTree>
    <p:extLst>
      <p:ext uri="{BB962C8B-B14F-4D97-AF65-F5344CB8AC3E}">
        <p14:creationId xmlns:p14="http://schemas.microsoft.com/office/powerpoint/2010/main" val="1566883885"/>
      </p:ext>
    </p:extLst>
  </p:cSld>
  <p:clrMapOvr>
    <a:masterClrMapping/>
  </p:clrMapOvr>
  <p:transition/>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okANTIQUA">
      <a:majorFont>
        <a:latin typeface="Book Antiqua"/>
        <a:ea typeface=""/>
        <a:cs typeface=""/>
      </a:majorFont>
      <a:minorFont>
        <a:latin typeface="Book Antiqu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3268</TotalTime>
  <Words>4363</Words>
  <Application>Microsoft Office PowerPoint</Application>
  <PresentationFormat>Ekran Gösterisi (4:3)</PresentationFormat>
  <Paragraphs>998</Paragraphs>
  <Slides>55</Slides>
  <Notes>33</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55</vt:i4>
      </vt:variant>
    </vt:vector>
  </HeadingPairs>
  <TitlesOfParts>
    <vt:vector size="66" baseType="lpstr">
      <vt:lpstr>Amasis MT Pro</vt:lpstr>
      <vt:lpstr>Arial</vt:lpstr>
      <vt:lpstr>Book Antiqua</vt:lpstr>
      <vt:lpstr>Calibri</vt:lpstr>
      <vt:lpstr>Californian FB</vt:lpstr>
      <vt:lpstr>Cambria</vt:lpstr>
      <vt:lpstr>Cambria Math</vt:lpstr>
      <vt:lpstr>Garamond</vt:lpstr>
      <vt:lpstr>Times New Roman</vt:lpstr>
      <vt:lpstr>Wingdings</vt:lpstr>
      <vt:lpstr>Ofis Teması</vt:lpstr>
      <vt:lpstr>END5840 Ders  Notu I</vt:lpstr>
      <vt:lpstr>Daha iyi karar verme ihtiyacı</vt:lpstr>
      <vt:lpstr>Gypsy Moth (Güve) ve ODA</vt:lpstr>
      <vt:lpstr>Gypsy Moth ve ODA</vt:lpstr>
      <vt:lpstr>Karar verme neden zordur?</vt:lpstr>
      <vt:lpstr>Karar</vt:lpstr>
      <vt:lpstr>Neden karar analizi?</vt:lpstr>
      <vt:lpstr>Karar Analizi</vt:lpstr>
      <vt:lpstr>Karar Analizi</vt:lpstr>
      <vt:lpstr>Karar Verme</vt:lpstr>
      <vt:lpstr>Yönetim ve Karar verme ilişkisi</vt:lpstr>
      <vt:lpstr>Genel karar verme durumları</vt:lpstr>
      <vt:lpstr>Etkin Karar Verme</vt:lpstr>
      <vt:lpstr>Genel Karar Verme Kavramları</vt:lpstr>
      <vt:lpstr>Problem</vt:lpstr>
      <vt:lpstr>Değişkenler</vt:lpstr>
      <vt:lpstr>Ölçütler</vt:lpstr>
      <vt:lpstr>Ölçütler</vt:lpstr>
      <vt:lpstr>Alternatifler</vt:lpstr>
      <vt:lpstr>Problem Paydaşları</vt:lpstr>
      <vt:lpstr>Bir kararın bileşenleri</vt:lpstr>
      <vt:lpstr>Karar çerçevesi (the decision frame)</vt:lpstr>
      <vt:lpstr>Karar Paradigması</vt:lpstr>
      <vt:lpstr>Karar verme süreci</vt:lpstr>
      <vt:lpstr>Belirlilik altında karar verme </vt:lpstr>
      <vt:lpstr>Risk Altında Karar Verme </vt:lpstr>
      <vt:lpstr>Belirsizlik Altında Karar Verme </vt:lpstr>
      <vt:lpstr>Kararın Elemanları </vt:lpstr>
      <vt:lpstr>Karar Tablosu (Payoff Table)</vt:lpstr>
      <vt:lpstr>Karar Ağacı</vt:lpstr>
      <vt:lpstr>Belirsizlik Altında Karar Verme</vt:lpstr>
      <vt:lpstr>Belirsizlik Altında Karar Verme Karar Kriterleri -1</vt:lpstr>
      <vt:lpstr>Belirsizlik Altında Karar Verme Karar Kriterleri - 2</vt:lpstr>
      <vt:lpstr>Belirsizlik Altında Karar Verme Karar Kriterleri -3</vt:lpstr>
      <vt:lpstr>Belirsizlik Altında Karar Verme Karar Kriterleri - 4</vt:lpstr>
      <vt:lpstr>Belirsizlik Altında Karar Verme Karar Kriterleri - 5</vt:lpstr>
      <vt:lpstr>Belirsizlik Altında Karar Verme Karar Kriterleri - 6</vt:lpstr>
      <vt:lpstr>Belirsizlik Altında Karar Verme Karar Kriterleri - 7 </vt:lpstr>
      <vt:lpstr>Belirsizlik Altında Karar Verme Karar Kriterleri - 8</vt:lpstr>
      <vt:lpstr>Risk Altında Karar Verme  Olasılık: Belirsizliğin Ölçümü</vt:lpstr>
      <vt:lpstr>Küme Teorisi ve Olasılık Kavramı</vt:lpstr>
      <vt:lpstr>Koşullu Olasılık Kavramı</vt:lpstr>
      <vt:lpstr>Bayes Teoremi</vt:lpstr>
      <vt:lpstr>Bir Bayes Teoremi Örneği</vt:lpstr>
      <vt:lpstr>Beklenen Değer Kriteri</vt:lpstr>
      <vt:lpstr>Ortalamaların Hatası</vt:lpstr>
      <vt:lpstr>Ortalamaların Hatası Örneği</vt:lpstr>
      <vt:lpstr>Varyans ve Standart Sapma</vt:lpstr>
      <vt:lpstr>Varyans ve Risk</vt:lpstr>
      <vt:lpstr>Mükemmel Bilginin Beklenen Değeri</vt:lpstr>
      <vt:lpstr>Mükemmel Bilginin Beklenen Değeri</vt:lpstr>
      <vt:lpstr>Minimum Beklenen Pişmanlık Kriteri (Expected Opportunity Loss Criterion)</vt:lpstr>
      <vt:lpstr>Duyarlılık Analizi</vt:lpstr>
      <vt:lpstr>Duyarlılık Analizi Örneği</vt:lpstr>
      <vt:lpstr>Duyarlılık Analizi Örneği</vt:lpstr>
    </vt:vector>
  </TitlesOfParts>
  <Company>YTU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Simülasyon</dc:title>
  <dc:creator>Vildan Ozkir</dc:creator>
  <cp:lastModifiedBy>Kübra Koça</cp:lastModifiedBy>
  <cp:revision>232</cp:revision>
  <cp:lastPrinted>2020-02-11T06:00:40Z</cp:lastPrinted>
  <dcterms:created xsi:type="dcterms:W3CDTF">2010-02-21T15:01:00Z</dcterms:created>
  <dcterms:modified xsi:type="dcterms:W3CDTF">2023-01-11T05:37:46Z</dcterms:modified>
</cp:coreProperties>
</file>